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sldIdLst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8A0"/>
    <a:srgbClr val="F8D22F"/>
    <a:srgbClr val="5CC6D6"/>
    <a:srgbClr val="344529"/>
    <a:srgbClr val="2B3922"/>
    <a:srgbClr val="2E3722"/>
    <a:srgbClr val="FCF7F1"/>
    <a:srgbClr val="B8D233"/>
    <a:srgbClr val="F03F2B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19" autoAdjust="0"/>
  </p:normalViewPr>
  <p:slideViewPr>
    <p:cSldViewPr snapToGrid="0">
      <p:cViewPr varScale="1">
        <p:scale>
          <a:sx n="76" d="100"/>
          <a:sy n="76" d="100"/>
        </p:scale>
        <p:origin x="114" y="1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EA0C0817-A112-4847-8014-A94B7D2A4EA3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7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8787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6FA2B21-3FCD-4721-B95C-427943F61125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2995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7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D9C646AA-F36E-4540-911D-FFFC0A0EF24A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9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9186D26-FA5F-4637-B602-B7C2DC34CFD4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89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A7F15D8-96D1-4781-BC50-CA8A088B2FE4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0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3636942-C211-4B28-8DBD-C953E00AF71B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0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0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78CE86-875F-4587-BCF6-FA054AFC0D53}" type="datetime1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8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19" y="63501"/>
            <a:ext cx="12183794" cy="448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CF152-70CE-4A6F-B8A5-AC7195C70398}"/>
              </a:ext>
            </a:extLst>
          </p:cNvPr>
          <p:cNvSpPr txBox="1"/>
          <p:nvPr/>
        </p:nvSpPr>
        <p:spPr>
          <a:xfrm>
            <a:off x="4868415" y="5255275"/>
            <a:ext cx="2775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8D22F"/>
                </a:solidFill>
              </a:rPr>
              <a:t>Rebecca Caudill</a:t>
            </a:r>
          </a:p>
          <a:p>
            <a:pPr algn="ctr"/>
            <a:r>
              <a:rPr lang="en-US" sz="2400" dirty="0">
                <a:solidFill>
                  <a:srgbClr val="F8D22F"/>
                </a:solidFill>
              </a:rPr>
              <a:t>Porter Elementary</a:t>
            </a:r>
          </a:p>
          <a:p>
            <a:pPr algn="ctr"/>
            <a:r>
              <a:rPr lang="en-US" sz="2400" dirty="0">
                <a:solidFill>
                  <a:srgbClr val="F8D22F"/>
                </a:solidFill>
              </a:rPr>
              <a:t>Johnson County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3526" y="582086"/>
            <a:ext cx="7373938" cy="3159997"/>
          </a:xfrm>
          <a:solidFill>
            <a:schemeClr val="tx2"/>
          </a:solidFill>
          <a:ln w="76200">
            <a:solidFill>
              <a:srgbClr val="C00000"/>
            </a:solidFill>
          </a:ln>
        </p:spPr>
        <p:txBody>
          <a:bodyPr anchor="ctr">
            <a:noAutofit/>
          </a:bodyPr>
          <a:lstStyle/>
          <a:p>
            <a:r>
              <a:rPr lang="en-US" sz="9000" dirty="0">
                <a:solidFill>
                  <a:schemeClr val="bg1"/>
                </a:solidFill>
              </a:rPr>
              <a:t>Imagineering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8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786351-F0B1-4EC0-BB59-430B0090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395" y="643467"/>
            <a:ext cx="55432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4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D1179A0-8BE9-4EDA-BFED-003D52E4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45" y="643467"/>
            <a:ext cx="2419950" cy="2475653"/>
          </a:xfrm>
          <a:prstGeom prst="rect">
            <a:avLst/>
          </a:prstGeom>
        </p:spPr>
      </p:pic>
      <p:sp>
        <p:nvSpPr>
          <p:cNvPr id="29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B4925-04E7-4061-BCC8-25286CCB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738913" y="650497"/>
            <a:ext cx="2538429" cy="246862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6FD4B-9FD4-49BE-A681-D909B1101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83" y="650497"/>
            <a:ext cx="2544972" cy="246862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1E5D2B-7F71-4D49-82F9-6F2E429BB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10265" y="3748194"/>
            <a:ext cx="2329511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B5400-F13E-46CA-A59B-98880C781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433" y="3869073"/>
            <a:ext cx="3217333" cy="2300393"/>
          </a:xfrm>
          <a:prstGeom prst="rect">
            <a:avLst/>
          </a:prstGeom>
        </p:spPr>
      </p:pic>
      <p:pic>
        <p:nvPicPr>
          <p:cNvPr id="5" name="Picture 4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6BB39C00-5DFC-4502-B7C9-91DC5A3AD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747" y="3755224"/>
            <a:ext cx="2738445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9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B6592C-B478-435E-91DB-8C553FEFE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" y="43648"/>
            <a:ext cx="12167687" cy="67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1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kids wearing masks&#10;&#10;Description automatically generated with low confidence">
            <a:extLst>
              <a:ext uri="{FF2B5EF4-FFF2-40B4-BE49-F238E27FC236}">
                <a16:creationId xmlns:a16="http://schemas.microsoft.com/office/drawing/2014/main" id="{D6AA748B-1ED1-4DFB-A0FC-8C0081988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6" r="10011" b="-1"/>
          <a:stretch/>
        </p:blipFill>
        <p:spPr>
          <a:xfrm rot="21600000"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8" name="Picture 7" descr="A group of children playing with toys&#10;&#10;Description automatically generated with low confidence">
            <a:extLst>
              <a:ext uri="{FF2B5EF4-FFF2-40B4-BE49-F238E27FC236}">
                <a16:creationId xmlns:a16="http://schemas.microsoft.com/office/drawing/2014/main" id="{C987420C-93B6-41A9-828C-9127B2C4D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8" r="-1" b="20885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6" name="Picture 5" descr="A group of people wearing masks and holding a sign&#10;&#10;Description automatically generated with low confidence">
            <a:extLst>
              <a:ext uri="{FF2B5EF4-FFF2-40B4-BE49-F238E27FC236}">
                <a16:creationId xmlns:a16="http://schemas.microsoft.com/office/drawing/2014/main" id="{FB8DD84C-D342-4C2D-B2BD-2C1D93189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25" r="8229" b="2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43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687">
              <a:srgbClr val="FFAC46"/>
            </a:gs>
            <a:gs pos="88000">
              <a:srgbClr val="FFC000"/>
            </a:gs>
            <a:gs pos="37000">
              <a:schemeClr val="accent6">
                <a:lumMod val="60000"/>
                <a:lumOff val="40000"/>
              </a:schemeClr>
            </a:gs>
            <a:gs pos="0">
              <a:srgbClr val="002060"/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8782A5-046D-4992-9A94-193B916214BC}"/>
              </a:ext>
            </a:extLst>
          </p:cNvPr>
          <p:cNvSpPr txBox="1"/>
          <p:nvPr/>
        </p:nvSpPr>
        <p:spPr>
          <a:xfrm rot="20980382">
            <a:off x="2051049" y="1843950"/>
            <a:ext cx="77787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Katie Linder states, “Blended learning is not just a trend, and we’re starting to see technology integrated in really intentional ways.”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5237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147E9-539E-4083-A8B7-7E750235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349925"/>
            <a:ext cx="2754314" cy="2456442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91B4E-F49B-4565-A98A-92FF58DE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>
            <a:normAutofit/>
          </a:bodyPr>
          <a:lstStyle/>
          <a:p>
            <a:r>
              <a:rPr lang="en-US" sz="2800" b="0" i="0" u="none" strike="noStrike" dirty="0">
                <a:effectLst/>
                <a:latin typeface="Verdana" panose="020B0604030504040204" pitchFamily="34" charset="0"/>
              </a:rPr>
              <a:t>The problem of practice is loss of engaging and hands-on experiences for students while transitioning in and out of the classroom due to lack of embedded technology as well as limited in class and take-home building resources.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3236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1EA6-9383-4331-A9AC-966283DC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Reimagining engineering in and out of the classroom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85F5D-A8F5-4851-980C-143E3F625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u="sng" dirty="0">
                <a:latin typeface="Verdana" panose="020B0604030504040204" pitchFamily="34" charset="0"/>
                <a:ea typeface="Verdana" panose="020B0604030504040204" pitchFamily="34" charset="0"/>
              </a:rPr>
              <a:t>Research Question: </a:t>
            </a:r>
          </a:p>
          <a:p>
            <a:pPr marL="0" indent="0">
              <a:buNone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highlight>
                  <a:srgbClr val="5CC6D6"/>
                </a:highlight>
                <a:latin typeface="Verdana" panose="020B0604030504040204" pitchFamily="34" charset="0"/>
              </a:rPr>
              <a:t>If schools continue in-person learning for the remainder of the school year, will increased blended learning instruction and additional building materials boost student engagement?</a:t>
            </a:r>
            <a:endParaRPr lang="en-US" sz="2200" b="1" u="sng" dirty="0">
              <a:highlight>
                <a:srgbClr val="5CC6D6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If the need arises for remote learning, will increased blended instruction in the classroom and supplemental take-home resources preserve engagement and make for an easier transition for students?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FFAFE-A7F5-4178-9FBA-7BC757F78CC0}"/>
              </a:ext>
            </a:extLst>
          </p:cNvPr>
          <p:cNvSpPr txBox="1"/>
          <p:nvPr/>
        </p:nvSpPr>
        <p:spPr>
          <a:xfrm>
            <a:off x="976045" y="1593065"/>
            <a:ext cx="359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Imagineering: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791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25624-9ECF-42CA-9AC0-44725B6F5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26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D41753D7-C2A3-4AF9-B0A8-3DB682410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067" y="643467"/>
            <a:ext cx="65158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77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7B9A986B-060C-43BB-837D-9C44B888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621" y="643467"/>
            <a:ext cx="63307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31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1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4A3964C6-8EA0-440C-A838-4A54FFAA6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86" y="643467"/>
            <a:ext cx="55014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64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CD016E-5031-49BE-9253-598979EEA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188642"/>
          </a:xfrm>
          <a:custGeom>
            <a:avLst/>
            <a:gdLst>
              <a:gd name="connsiteX0" fmla="*/ 0 w 12192000"/>
              <a:gd name="connsiteY0" fmla="*/ 0 h 1188642"/>
              <a:gd name="connsiteX1" fmla="*/ 12192000 w 12192000"/>
              <a:gd name="connsiteY1" fmla="*/ 0 h 1188642"/>
              <a:gd name="connsiteX2" fmla="*/ 12192000 w 12192000"/>
              <a:gd name="connsiteY2" fmla="*/ 839697 h 1188642"/>
              <a:gd name="connsiteX3" fmla="*/ 12113803 w 12192000"/>
              <a:gd name="connsiteY3" fmla="*/ 847980 h 1188642"/>
              <a:gd name="connsiteX4" fmla="*/ 6753597 w 12192000"/>
              <a:gd name="connsiteY4" fmla="*/ 1171537 h 1188642"/>
              <a:gd name="connsiteX5" fmla="*/ 400746 w 12192000"/>
              <a:gd name="connsiteY5" fmla="*/ 1000194 h 1188642"/>
              <a:gd name="connsiteX6" fmla="*/ 0 w 12192000"/>
              <a:gd name="connsiteY6" fmla="*/ 963218 h 118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188642">
                <a:moveTo>
                  <a:pt x="0" y="0"/>
                </a:moveTo>
                <a:lnTo>
                  <a:pt x="12192000" y="0"/>
                </a:lnTo>
                <a:lnTo>
                  <a:pt x="12192000" y="839697"/>
                </a:lnTo>
                <a:lnTo>
                  <a:pt x="12113803" y="847980"/>
                </a:lnTo>
                <a:cubicBezTo>
                  <a:pt x="10139508" y="1045929"/>
                  <a:pt x="8237152" y="1138932"/>
                  <a:pt x="6753597" y="1171537"/>
                </a:cubicBezTo>
                <a:cubicBezTo>
                  <a:pt x="4940363" y="1211386"/>
                  <a:pt x="2657278" y="1192056"/>
                  <a:pt x="400746" y="1000194"/>
                </a:cubicBezTo>
                <a:lnTo>
                  <a:pt x="0" y="963218"/>
                </a:lnTo>
                <a:close/>
              </a:path>
            </a:pathLst>
          </a:custGeom>
          <a:solidFill>
            <a:schemeClr val="tx2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3631E2-1718-4F37-AF4F-56ED9E0F5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6E43AAA-0A9C-4A11-B5E4-76598F43E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DAF0EFB-E124-47F9-A92D-5ACF35117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37653B8-17BA-4001-BEE1-4E6991EABB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6467AAAF-9A62-48E9-A977-E1E172016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FF402E9-42A2-4489-8A1C-33D431C82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46F500E-5E65-412F-9151-128D8A8A1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2ED6AF5D-CDAA-4496-B382-BC011CD7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83CA955-24B2-49CA-AD12-346DC89C1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A25F8E2-F649-499C-9F8E-63D9C7D6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2C3541D-E273-4F5F-B0C9-58EB62CAD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DAADE8A-1FC9-4E7A-A73D-E361E88A6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080E18A-9973-41CF-A8C2-A23444BA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747E375-DB87-4737-971E-BE07BEF2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DDD91999-92A7-46A7-A2A4-E610DD63A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DE59C638-9FC3-4C07-A488-7CC46DABB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DAD8E32-C8C2-4CB6-A1DD-57773D26B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2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992C2CA5-FC63-4CD4-9E9D-E508AB0F3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7BC83671-DBAB-4D1A-9130-A1C91C37C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A8C4915-0ECE-472C-88DC-CCA9C37ED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1E7B8714-14C0-4959-A678-4FC94E822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9855E83E-3C8F-415E-B3AC-1BAC260DC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2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A278D5-39A6-4D3B-AE49-89AA6CF0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18" y="1499158"/>
            <a:ext cx="9436764" cy="47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7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75899CA-7D78-43AB-BD71-4A092186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536" y="622300"/>
            <a:ext cx="4220082" cy="5571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BAEA60-DD37-42D0-91FF-7144150C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2091">
            <a:off x="539817" y="1757973"/>
            <a:ext cx="5822950" cy="26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4283</TotalTime>
  <Words>140</Words>
  <Application>Microsoft Office PowerPoint</Application>
  <PresentationFormat>Widescreen</PresentationFormat>
  <Paragraphs>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 Light</vt:lpstr>
      <vt:lpstr>Rockwell</vt:lpstr>
      <vt:lpstr>Verdana</vt:lpstr>
      <vt:lpstr>Wingdings</vt:lpstr>
      <vt:lpstr>Atlas</vt:lpstr>
      <vt:lpstr>Imagineering</vt:lpstr>
      <vt:lpstr>FOCUS</vt:lpstr>
      <vt:lpstr>Reimagining engineering in and out of the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Imagineering</dc:title>
  <dc:creator>Rebecca Caudill</dc:creator>
  <cp:lastModifiedBy>Chief</cp:lastModifiedBy>
  <cp:revision>7</cp:revision>
  <dcterms:created xsi:type="dcterms:W3CDTF">2021-10-28T22:39:36Z</dcterms:created>
  <dcterms:modified xsi:type="dcterms:W3CDTF">2021-11-03T13:23:00Z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