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
      <p:font typeface="Lobster"/>
      <p:regular r:id="rId21"/>
    </p:embeddedFont>
    <p:embeddedFont>
      <p:font typeface="Permanent Marker"/>
      <p:regular r:id="rId22"/>
    </p:embeddedFont>
    <p:embeddedFont>
      <p:font typeface="Ultra"/>
      <p:regular r:id="rId23"/>
    </p:embeddedFont>
    <p:embeddedFont>
      <p:font typeface="Oswald"/>
      <p:regular r:id="rId24"/>
      <p:bold r:id="rId25"/>
    </p:embeddedFont>
    <p:embeddedFont>
      <p:font typeface="Merriweather"/>
      <p:regular r:id="rId26"/>
      <p:bold r:id="rId27"/>
      <p:italic r:id="rId28"/>
      <p:boldItalic r:id="rId29"/>
    </p:embeddedFont>
    <p:embeddedFont>
      <p:font typeface="Alegrey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PermanentMarker-regular.fntdata"/><Relationship Id="rId21" Type="http://schemas.openxmlformats.org/officeDocument/2006/relationships/font" Target="fonts/Lobster-regular.fntdata"/><Relationship Id="rId24" Type="http://schemas.openxmlformats.org/officeDocument/2006/relationships/font" Target="fonts/Oswald-regular.fntdata"/><Relationship Id="rId23" Type="http://schemas.openxmlformats.org/officeDocument/2006/relationships/font" Target="fonts/Ultr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regular.fntdata"/><Relationship Id="rId25" Type="http://schemas.openxmlformats.org/officeDocument/2006/relationships/font" Target="fonts/Oswald-bold.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legreya-bold.fntdata"/><Relationship Id="rId30" Type="http://schemas.openxmlformats.org/officeDocument/2006/relationships/font" Target="fonts/Alegreya-regular.fntdata"/><Relationship Id="rId11" Type="http://schemas.openxmlformats.org/officeDocument/2006/relationships/slide" Target="slides/slide6.xml"/><Relationship Id="rId33" Type="http://schemas.openxmlformats.org/officeDocument/2006/relationships/font" Target="fonts/Alegreya-boldItalic.fntdata"/><Relationship Id="rId10" Type="http://schemas.openxmlformats.org/officeDocument/2006/relationships/slide" Target="slides/slide5.xml"/><Relationship Id="rId32" Type="http://schemas.openxmlformats.org/officeDocument/2006/relationships/font" Target="fonts/Alegreya-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RobotoSlab-bold.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b381cb6e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fb381cb6e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b381cb6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b381cb6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b381cb6e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fb381cb6e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b381cb6e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b381cb6e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fb381cb6e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fb381cb6e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b381cb6e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b381cb6e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b381cb6e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fb381cb6e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fb381cb6e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fb381cb6e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From Kitchen to Classroom</a:t>
            </a:r>
            <a:endParaRPr/>
          </a:p>
        </p:txBody>
      </p:sp>
      <p:sp>
        <p:nvSpPr>
          <p:cNvPr id="64" name="Google Shape;64;p13"/>
          <p:cNvSpPr txBox="1"/>
          <p:nvPr>
            <p:ph idx="1" type="subTitle"/>
          </p:nvPr>
        </p:nvSpPr>
        <p:spPr>
          <a:xfrm>
            <a:off x="311700" y="2834125"/>
            <a:ext cx="8520600" cy="12081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By: Whitney Nevarez</a:t>
            </a:r>
            <a:endParaRPr/>
          </a:p>
          <a:p>
            <a:pPr indent="0" lvl="0" marL="0" rtl="0" algn="ctr">
              <a:spcBef>
                <a:spcPts val="0"/>
              </a:spcBef>
              <a:spcAft>
                <a:spcPts val="0"/>
              </a:spcAft>
              <a:buNone/>
            </a:pPr>
            <a:r>
              <a:rPr lang="en"/>
              <a:t>East Perry Elementary</a:t>
            </a:r>
            <a:endParaRPr/>
          </a:p>
          <a:p>
            <a:pPr indent="0" lvl="0" marL="0" rtl="0" algn="ctr">
              <a:spcBef>
                <a:spcPts val="0"/>
              </a:spcBef>
              <a:spcAft>
                <a:spcPts val="0"/>
              </a:spcAft>
              <a:buNone/>
            </a:pPr>
            <a:r>
              <a:rPr lang="en"/>
              <a:t>Perry County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accent5"/>
                </a:solidFill>
              </a:rPr>
              <a:t>Introduction</a:t>
            </a:r>
            <a:endParaRPr>
              <a:solidFill>
                <a:schemeClr val="accent5"/>
              </a:solidFill>
            </a:endParaRPr>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obster"/>
                <a:ea typeface="Lobster"/>
                <a:cs typeface="Lobster"/>
                <a:sym typeface="Lobster"/>
              </a:rPr>
              <a:t>My name is Whitney Nevarez</a:t>
            </a:r>
            <a:endParaRPr>
              <a:latin typeface="Lobster"/>
              <a:ea typeface="Lobster"/>
              <a:cs typeface="Lobster"/>
              <a:sym typeface="Lobster"/>
            </a:endParaRPr>
          </a:p>
          <a:p>
            <a:pPr indent="0" lvl="0" marL="0" rtl="0" algn="l">
              <a:spcBef>
                <a:spcPts val="1200"/>
              </a:spcBef>
              <a:spcAft>
                <a:spcPts val="0"/>
              </a:spcAft>
              <a:buNone/>
            </a:pPr>
            <a:r>
              <a:rPr lang="en">
                <a:latin typeface="Lobster"/>
                <a:ea typeface="Lobster"/>
                <a:cs typeface="Lobster"/>
                <a:sym typeface="Lobster"/>
              </a:rPr>
              <a:t>East Perry Elementary, Moderate to Severe Disabilities, self </a:t>
            </a:r>
            <a:r>
              <a:rPr lang="en">
                <a:latin typeface="Lobster"/>
                <a:ea typeface="Lobster"/>
                <a:cs typeface="Lobster"/>
                <a:sym typeface="Lobster"/>
              </a:rPr>
              <a:t>contained</a:t>
            </a:r>
            <a:endParaRPr>
              <a:latin typeface="Lobster"/>
              <a:ea typeface="Lobster"/>
              <a:cs typeface="Lobster"/>
              <a:sym typeface="Lobster"/>
            </a:endParaRPr>
          </a:p>
          <a:p>
            <a:pPr indent="0" lvl="0" marL="0" rtl="0" algn="l">
              <a:spcBef>
                <a:spcPts val="1200"/>
              </a:spcBef>
              <a:spcAft>
                <a:spcPts val="0"/>
              </a:spcAft>
              <a:buNone/>
            </a:pPr>
            <a:r>
              <a:rPr lang="en">
                <a:latin typeface="Lobster"/>
                <a:ea typeface="Lobster"/>
                <a:cs typeface="Lobster"/>
                <a:sym typeface="Lobster"/>
              </a:rPr>
              <a:t>Currently service 10 students K-8th </a:t>
            </a:r>
            <a:endParaRPr>
              <a:latin typeface="Lobster"/>
              <a:ea typeface="Lobster"/>
              <a:cs typeface="Lobster"/>
              <a:sym typeface="Lobster"/>
            </a:endParaRPr>
          </a:p>
          <a:p>
            <a:pPr indent="0" lvl="0" marL="0" rtl="0" algn="l">
              <a:spcBef>
                <a:spcPts val="1200"/>
              </a:spcBef>
              <a:spcAft>
                <a:spcPts val="0"/>
              </a:spcAft>
              <a:buNone/>
            </a:pPr>
            <a:r>
              <a:rPr lang="en">
                <a:latin typeface="Lobster"/>
                <a:ea typeface="Lobster"/>
                <a:cs typeface="Lobster"/>
                <a:sym typeface="Lobster"/>
              </a:rPr>
              <a:t>We have 4 self </a:t>
            </a:r>
            <a:r>
              <a:rPr lang="en">
                <a:latin typeface="Lobster"/>
                <a:ea typeface="Lobster"/>
                <a:cs typeface="Lobster"/>
                <a:sym typeface="Lobster"/>
              </a:rPr>
              <a:t>contained classrooms, all together we have about 40 students that are going to benefit and utilize the materials from this grant. </a:t>
            </a:r>
            <a:endParaRPr>
              <a:latin typeface="Lobster"/>
              <a:ea typeface="Lobster"/>
              <a:cs typeface="Lobster"/>
              <a:sym typeface="Lobste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accent5"/>
                </a:solidFill>
              </a:rPr>
              <a:t>Problem of Practice</a:t>
            </a:r>
            <a:endParaRPr>
              <a:solidFill>
                <a:schemeClr val="accent5"/>
              </a:solidFill>
            </a:endParaRPr>
          </a:p>
        </p:txBody>
      </p:sp>
      <p:sp>
        <p:nvSpPr>
          <p:cNvPr id="76" name="Google Shape;76;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3000">
                <a:latin typeface="Permanent Marker"/>
                <a:ea typeface="Permanent Marker"/>
                <a:cs typeface="Permanent Marker"/>
                <a:sym typeface="Permanent Marker"/>
              </a:rPr>
              <a:t>How can I help students with moderate to severe disabilities learn and retain </a:t>
            </a:r>
            <a:r>
              <a:rPr lang="en" sz="3000">
                <a:latin typeface="Permanent Marker"/>
                <a:ea typeface="Permanent Marker"/>
                <a:cs typeface="Permanent Marker"/>
                <a:sym typeface="Permanent Marker"/>
              </a:rPr>
              <a:t>life skills</a:t>
            </a:r>
            <a:r>
              <a:rPr lang="en" sz="3000">
                <a:latin typeface="Permanent Marker"/>
                <a:ea typeface="Permanent Marker"/>
                <a:cs typeface="Permanent Marker"/>
                <a:sym typeface="Permanent Marker"/>
              </a:rPr>
              <a:t> that will help them become more independent?</a:t>
            </a:r>
            <a:endParaRPr sz="3000">
              <a:latin typeface="Permanent Marker"/>
              <a:ea typeface="Permanent Marker"/>
              <a:cs typeface="Permanent Marker"/>
              <a:sym typeface="Permanent Marke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accent5"/>
                </a:solidFill>
              </a:rPr>
              <a:t>Research</a:t>
            </a:r>
            <a:endParaRPr>
              <a:solidFill>
                <a:schemeClr val="accent5"/>
              </a:solidFill>
            </a:endParaRPr>
          </a:p>
        </p:txBody>
      </p:sp>
      <p:sp>
        <p:nvSpPr>
          <p:cNvPr id="82" name="Google Shape;82;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Ultra"/>
                <a:ea typeface="Ultra"/>
                <a:cs typeface="Ultra"/>
                <a:sym typeface="Ultra"/>
              </a:rPr>
              <a:t>-For research on this topic I interviewed parents. </a:t>
            </a:r>
            <a:endParaRPr>
              <a:latin typeface="Ultra"/>
              <a:ea typeface="Ultra"/>
              <a:cs typeface="Ultra"/>
              <a:sym typeface="Ultra"/>
            </a:endParaRPr>
          </a:p>
          <a:p>
            <a:pPr indent="0" lvl="0" marL="0" rtl="0" algn="l">
              <a:spcBef>
                <a:spcPts val="1200"/>
              </a:spcBef>
              <a:spcAft>
                <a:spcPts val="0"/>
              </a:spcAft>
              <a:buNone/>
            </a:pPr>
            <a:r>
              <a:rPr lang="en">
                <a:latin typeface="Ultra"/>
                <a:ea typeface="Ultra"/>
                <a:cs typeface="Ultra"/>
                <a:sym typeface="Ultra"/>
              </a:rPr>
              <a:t>-ALL of them expressed concerns for </a:t>
            </a:r>
            <a:r>
              <a:rPr lang="en">
                <a:latin typeface="Ultra"/>
                <a:ea typeface="Ultra"/>
                <a:cs typeface="Ultra"/>
                <a:sym typeface="Ultra"/>
              </a:rPr>
              <a:t>Functional</a:t>
            </a:r>
            <a:r>
              <a:rPr lang="en">
                <a:latin typeface="Ultra"/>
                <a:ea typeface="Ultra"/>
                <a:cs typeface="Ultra"/>
                <a:sym typeface="Ultra"/>
              </a:rPr>
              <a:t> skills over academic </a:t>
            </a:r>
            <a:r>
              <a:rPr lang="en">
                <a:latin typeface="Ultra"/>
                <a:ea typeface="Ultra"/>
                <a:cs typeface="Ultra"/>
                <a:sym typeface="Ultra"/>
              </a:rPr>
              <a:t>skills. </a:t>
            </a:r>
            <a:endParaRPr>
              <a:latin typeface="Ultra"/>
              <a:ea typeface="Ultra"/>
              <a:cs typeface="Ultra"/>
              <a:sym typeface="Ultra"/>
            </a:endParaRPr>
          </a:p>
          <a:p>
            <a:pPr indent="0" lvl="0" marL="0" rtl="0" algn="l">
              <a:spcBef>
                <a:spcPts val="1200"/>
              </a:spcBef>
              <a:spcAft>
                <a:spcPts val="1200"/>
              </a:spcAft>
              <a:buNone/>
            </a:pPr>
            <a:r>
              <a:rPr lang="en">
                <a:latin typeface="Ultra"/>
                <a:ea typeface="Ultra"/>
                <a:cs typeface="Ultra"/>
                <a:sym typeface="Ultra"/>
              </a:rPr>
              <a:t>-I collected data on individual students to determine specific skills they need</a:t>
            </a:r>
            <a:endParaRPr>
              <a:latin typeface="Ultra"/>
              <a:ea typeface="Ultra"/>
              <a:cs typeface="Ultra"/>
              <a:sym typeface="Ult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accent5"/>
                </a:solidFill>
              </a:rPr>
              <a:t>Skills needed based on student data</a:t>
            </a:r>
            <a:endParaRPr>
              <a:solidFill>
                <a:schemeClr val="accent5"/>
              </a:solidFill>
            </a:endParaRPr>
          </a:p>
        </p:txBody>
      </p:sp>
      <p:sp>
        <p:nvSpPr>
          <p:cNvPr id="88" name="Google Shape;88;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Merriweather"/>
              <a:buChar char="-"/>
            </a:pPr>
            <a:r>
              <a:rPr lang="en">
                <a:latin typeface="Merriweather"/>
                <a:ea typeface="Merriweather"/>
                <a:cs typeface="Merriweather"/>
                <a:sym typeface="Merriweather"/>
              </a:rPr>
              <a:t>Pouring beverages from a pitcher</a:t>
            </a:r>
            <a:endParaRPr>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a:latin typeface="Merriweather"/>
                <a:ea typeface="Merriweather"/>
                <a:cs typeface="Merriweather"/>
                <a:sym typeface="Merriweather"/>
              </a:rPr>
              <a:t>Sorting groceries</a:t>
            </a:r>
            <a:endParaRPr>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a:latin typeface="Merriweather"/>
                <a:ea typeface="Merriweather"/>
                <a:cs typeface="Merriweather"/>
                <a:sym typeface="Merriweather"/>
              </a:rPr>
              <a:t>Folding towels</a:t>
            </a:r>
            <a:endParaRPr>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a:latin typeface="Merriweather"/>
                <a:ea typeface="Merriweather"/>
                <a:cs typeface="Merriweather"/>
                <a:sym typeface="Merriweather"/>
              </a:rPr>
              <a:t>Washing Dishes</a:t>
            </a:r>
            <a:endParaRPr>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a:latin typeface="Merriweather"/>
                <a:ea typeface="Merriweather"/>
                <a:cs typeface="Merriweather"/>
                <a:sym typeface="Merriweather"/>
              </a:rPr>
              <a:t>Measuring</a:t>
            </a:r>
            <a:endParaRPr>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a:latin typeface="Merriweather"/>
                <a:ea typeface="Merriweather"/>
                <a:cs typeface="Merriweather"/>
                <a:sym typeface="Merriweather"/>
              </a:rPr>
              <a:t>Sorting utensils</a:t>
            </a:r>
            <a:endParaRPr>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a:latin typeface="Merriweather"/>
                <a:ea typeface="Merriweather"/>
                <a:cs typeface="Merriweather"/>
                <a:sym typeface="Merriweather"/>
              </a:rPr>
              <a:t>Sweeping/Mopping</a:t>
            </a:r>
            <a:endParaRPr>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a:latin typeface="Merriweather"/>
                <a:ea typeface="Merriweather"/>
                <a:cs typeface="Merriweather"/>
                <a:sym typeface="Merriweather"/>
              </a:rPr>
              <a:t>Safety</a:t>
            </a:r>
            <a:endParaRPr>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accent5"/>
                </a:solidFill>
              </a:rPr>
              <a:t>Plan of Action</a:t>
            </a:r>
            <a:endParaRPr>
              <a:solidFill>
                <a:schemeClr val="accent5"/>
              </a:solidFill>
            </a:endParaRPr>
          </a:p>
        </p:txBody>
      </p:sp>
      <p:sp>
        <p:nvSpPr>
          <p:cNvPr id="94" name="Google Shape;94;p18"/>
          <p:cNvSpPr txBox="1"/>
          <p:nvPr>
            <p:ph idx="1" type="body"/>
          </p:nvPr>
        </p:nvSpPr>
        <p:spPr>
          <a:xfrm>
            <a:off x="311700" y="1152475"/>
            <a:ext cx="8520600" cy="3990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393700" lvl="0" marL="457200" marR="0" rtl="0" algn="l">
              <a:spcBef>
                <a:spcPts val="120"/>
              </a:spcBef>
              <a:spcAft>
                <a:spcPts val="0"/>
              </a:spcAft>
              <a:buSzPts val="2600"/>
              <a:buFont typeface="Trebuchet MS"/>
              <a:buChar char="-"/>
            </a:pPr>
            <a:r>
              <a:rPr i="1" lang="en" sz="2600">
                <a:latin typeface="Trebuchet MS"/>
                <a:ea typeface="Trebuchet MS"/>
                <a:cs typeface="Trebuchet MS"/>
                <a:sym typeface="Trebuchet MS"/>
              </a:rPr>
              <a:t>discrete data collection</a:t>
            </a:r>
            <a:endParaRPr i="1" sz="2600">
              <a:latin typeface="Trebuchet MS"/>
              <a:ea typeface="Trebuchet MS"/>
              <a:cs typeface="Trebuchet MS"/>
              <a:sym typeface="Trebuchet MS"/>
            </a:endParaRPr>
          </a:p>
          <a:p>
            <a:pPr indent="-393700" lvl="0" marL="457200" marR="0" rtl="0" algn="l">
              <a:spcBef>
                <a:spcPts val="0"/>
              </a:spcBef>
              <a:spcAft>
                <a:spcPts val="0"/>
              </a:spcAft>
              <a:buSzPts val="2600"/>
              <a:buFont typeface="Trebuchet MS"/>
              <a:buChar char="-"/>
            </a:pPr>
            <a:r>
              <a:rPr i="1" lang="en" sz="2600">
                <a:latin typeface="Trebuchet MS"/>
                <a:ea typeface="Trebuchet MS"/>
                <a:cs typeface="Trebuchet MS"/>
                <a:sym typeface="Trebuchet MS"/>
              </a:rPr>
              <a:t>virtual task analysis (videos of others performing skills)</a:t>
            </a:r>
            <a:endParaRPr i="1" sz="2600">
              <a:latin typeface="Trebuchet MS"/>
              <a:ea typeface="Trebuchet MS"/>
              <a:cs typeface="Trebuchet MS"/>
              <a:sym typeface="Trebuchet MS"/>
            </a:endParaRPr>
          </a:p>
          <a:p>
            <a:pPr indent="-393700" lvl="0" marL="457200" marR="0" rtl="0" algn="l">
              <a:spcBef>
                <a:spcPts val="0"/>
              </a:spcBef>
              <a:spcAft>
                <a:spcPts val="0"/>
              </a:spcAft>
              <a:buSzPts val="2600"/>
              <a:buFont typeface="Trebuchet MS"/>
              <a:buChar char="-"/>
            </a:pPr>
            <a:r>
              <a:rPr i="1" lang="en" sz="2600">
                <a:latin typeface="Trebuchet MS"/>
                <a:ea typeface="Trebuchet MS"/>
                <a:cs typeface="Trebuchet MS"/>
                <a:sym typeface="Trebuchet MS"/>
              </a:rPr>
              <a:t>repetitive practice </a:t>
            </a:r>
            <a:endParaRPr i="1" sz="2600">
              <a:latin typeface="Trebuchet MS"/>
              <a:ea typeface="Trebuchet MS"/>
              <a:cs typeface="Trebuchet MS"/>
              <a:sym typeface="Trebuchet MS"/>
            </a:endParaRPr>
          </a:p>
          <a:p>
            <a:pPr indent="-393700" lvl="0" marL="457200" marR="0" rtl="0" algn="l">
              <a:spcBef>
                <a:spcPts val="0"/>
              </a:spcBef>
              <a:spcAft>
                <a:spcPts val="0"/>
              </a:spcAft>
              <a:buSzPts val="2600"/>
              <a:buFont typeface="Trebuchet MS"/>
              <a:buChar char="-"/>
            </a:pPr>
            <a:r>
              <a:rPr i="1" lang="en" sz="2600">
                <a:latin typeface="Trebuchet MS"/>
                <a:ea typeface="Trebuchet MS"/>
                <a:cs typeface="Trebuchet MS"/>
                <a:sym typeface="Trebuchet MS"/>
              </a:rPr>
              <a:t>system of least prompts </a:t>
            </a:r>
            <a:endParaRPr i="1" sz="2600">
              <a:latin typeface="Trebuchet MS"/>
              <a:ea typeface="Trebuchet MS"/>
              <a:cs typeface="Trebuchet MS"/>
              <a:sym typeface="Trebuchet MS"/>
            </a:endParaRPr>
          </a:p>
          <a:p>
            <a:pPr indent="0" lvl="0" marL="457200" marR="0" rtl="0" algn="l">
              <a:spcBef>
                <a:spcPts val="120"/>
              </a:spcBef>
              <a:spcAft>
                <a:spcPts val="0"/>
              </a:spcAft>
              <a:buNone/>
            </a:pPr>
            <a:r>
              <a:t/>
            </a:r>
            <a:endParaRPr i="1" sz="2600">
              <a:latin typeface="Trebuchet MS"/>
              <a:ea typeface="Trebuchet MS"/>
              <a:cs typeface="Trebuchet MS"/>
              <a:sym typeface="Trebuchet MS"/>
            </a:endParaRPr>
          </a:p>
          <a:p>
            <a:pPr indent="0" lvl="0" marL="457200" marR="0" rtl="0" algn="l">
              <a:spcBef>
                <a:spcPts val="120"/>
              </a:spcBef>
              <a:spcAft>
                <a:spcPts val="0"/>
              </a:spcAft>
              <a:buNone/>
            </a:pPr>
            <a:r>
              <a:rPr i="1" lang="en" sz="2600">
                <a:latin typeface="Trebuchet MS"/>
                <a:ea typeface="Trebuchet MS"/>
                <a:cs typeface="Trebuchet MS"/>
                <a:sym typeface="Trebuchet MS"/>
              </a:rPr>
              <a:t>*Data will be collected on 5 students.</a:t>
            </a:r>
            <a:endParaRPr i="1" sz="2600">
              <a:latin typeface="Trebuchet MS"/>
              <a:ea typeface="Trebuchet MS"/>
              <a:cs typeface="Trebuchet MS"/>
              <a:sym typeface="Trebuchet MS"/>
            </a:endParaRPr>
          </a:p>
          <a:p>
            <a:pPr indent="0" lvl="0" marL="0" marR="0" rtl="0" algn="l">
              <a:spcBef>
                <a:spcPts val="120"/>
              </a:spcBef>
              <a:spcAft>
                <a:spcPts val="0"/>
              </a:spcAft>
              <a:buNone/>
            </a:pPr>
            <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accent5"/>
                </a:solidFill>
              </a:rPr>
              <a:t>Resources Needed</a:t>
            </a:r>
            <a:endParaRPr>
              <a:solidFill>
                <a:schemeClr val="accent5"/>
              </a:solidFill>
            </a:endParaRPr>
          </a:p>
        </p:txBody>
      </p:sp>
      <p:sp>
        <p:nvSpPr>
          <p:cNvPr id="100" name="Google Shape;100;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marR="0" rtl="0" algn="l">
              <a:spcBef>
                <a:spcPts val="120"/>
              </a:spcBef>
              <a:spcAft>
                <a:spcPts val="0"/>
              </a:spcAft>
              <a:buNone/>
            </a:pPr>
            <a:r>
              <a:rPr i="1" lang="en" sz="2500">
                <a:latin typeface="Alegreya"/>
                <a:ea typeface="Alegreya"/>
                <a:cs typeface="Alegreya"/>
                <a:sym typeface="Alegreya"/>
              </a:rPr>
              <a:t>In order to make this project successful I will need the help of paraprofessionals, a full kitchen (available at school), Google Classroom, Chromebook for videoing, kitchen supplies (purchased with grant), task analysis, and ingredients for each meal/snack. </a:t>
            </a:r>
            <a:endParaRPr i="1" sz="2500">
              <a:latin typeface="Alegreya"/>
              <a:ea typeface="Alegreya"/>
              <a:cs typeface="Alegreya"/>
              <a:sym typeface="Alegreya"/>
            </a:endParaRPr>
          </a:p>
          <a:p>
            <a:pPr indent="0" lvl="0" marL="0" marR="0" rtl="0" algn="l">
              <a:spcBef>
                <a:spcPts val="120"/>
              </a:spcBef>
              <a:spcAft>
                <a:spcPts val="0"/>
              </a:spcAft>
              <a:buClr>
                <a:schemeClr val="dk1"/>
              </a:buClr>
              <a:buSzPts val="11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accent5"/>
                </a:solidFill>
              </a:rPr>
              <a:t>Instruction</a:t>
            </a:r>
            <a:endParaRPr>
              <a:solidFill>
                <a:schemeClr val="accent5"/>
              </a:solidFill>
            </a:endParaRPr>
          </a:p>
        </p:txBody>
      </p:sp>
      <p:sp>
        <p:nvSpPr>
          <p:cNvPr id="106" name="Google Shape;106;p20"/>
          <p:cNvSpPr txBox="1"/>
          <p:nvPr>
            <p:ph idx="1" type="body"/>
          </p:nvPr>
        </p:nvSpPr>
        <p:spPr>
          <a:xfrm>
            <a:off x="387900" y="1489824"/>
            <a:ext cx="8368200" cy="3078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fontScale="70000" lnSpcReduction="20000"/>
          </a:bodyPr>
          <a:lstStyle/>
          <a:p>
            <a:pPr indent="0" lvl="0" marL="0" marR="0" rtl="0" algn="l">
              <a:spcBef>
                <a:spcPts val="120"/>
              </a:spcBef>
              <a:spcAft>
                <a:spcPts val="0"/>
              </a:spcAft>
              <a:buNone/>
            </a:pPr>
            <a:r>
              <a:rPr i="1" lang="en" sz="2809">
                <a:latin typeface="Trebuchet MS"/>
                <a:ea typeface="Trebuchet MS"/>
                <a:cs typeface="Trebuchet MS"/>
                <a:sym typeface="Trebuchet MS"/>
              </a:rPr>
              <a:t>The virtual task analysis will be a prerecorded, step by step video. Students in person will be receive the instruction in a small group setting with in person teaching and hands on learning. Students who are virtual will have access to these prerecorded lessons in order to practice skills at home. Also, videos will be posted in my Google Classroom. ALL students, virtual or in person, will be encouraged to watch and practice lessons during extended breaks, for "homework", or in the event of snow d</a:t>
            </a:r>
            <a:r>
              <a:rPr lang="en" sz="2809">
                <a:latin typeface="Trebuchet MS"/>
                <a:ea typeface="Trebuchet MS"/>
                <a:cs typeface="Trebuchet MS"/>
                <a:sym typeface="Trebuchet MS"/>
              </a:rPr>
              <a:t>a</a:t>
            </a:r>
            <a:r>
              <a:rPr i="1" lang="en" sz="2809">
                <a:latin typeface="Trebuchet MS"/>
                <a:ea typeface="Trebuchet MS"/>
                <a:cs typeface="Trebuchet MS"/>
                <a:sym typeface="Trebuchet MS"/>
              </a:rPr>
              <a:t>ys. </a:t>
            </a:r>
            <a:endParaRPr i="1" sz="2809">
              <a:latin typeface="Trebuchet MS"/>
              <a:ea typeface="Trebuchet MS"/>
              <a:cs typeface="Trebuchet MS"/>
              <a:sym typeface="Trebuchet MS"/>
            </a:endParaRPr>
          </a:p>
          <a:p>
            <a:pPr indent="0" lvl="0" marL="0" marR="0" rtl="0" algn="l">
              <a:spcBef>
                <a:spcPts val="120"/>
              </a:spcBef>
              <a:spcAft>
                <a:spcPts val="0"/>
              </a:spcAft>
              <a:buNone/>
            </a:pPr>
            <a:r>
              <a:t/>
            </a:r>
            <a:endParaRPr i="1" sz="1600">
              <a:solidFill>
                <a:schemeClr val="dk1"/>
              </a:solidFill>
            </a:endParaRPr>
          </a:p>
          <a:p>
            <a:pPr indent="0" lvl="0" marL="0" marR="0" rtl="0" algn="l">
              <a:spcBef>
                <a:spcPts val="120"/>
              </a:spcBef>
              <a:spcAft>
                <a:spcPts val="0"/>
              </a:spcAft>
              <a:buClr>
                <a:schemeClr val="dk1"/>
              </a:buClr>
              <a:buSzPct val="68750"/>
              <a:buFont typeface="Arial"/>
              <a:buNone/>
            </a:pPr>
            <a:r>
              <a:t/>
            </a:r>
            <a:endParaRPr i="1" sz="1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accent5"/>
                </a:solidFill>
              </a:rPr>
              <a:t>Timeline</a:t>
            </a:r>
            <a:endParaRPr>
              <a:solidFill>
                <a:schemeClr val="accent5"/>
              </a:solidFill>
            </a:endParaRPr>
          </a:p>
        </p:txBody>
      </p:sp>
      <p:sp>
        <p:nvSpPr>
          <p:cNvPr id="112" name="Google Shape;112;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latin typeface="Oswald"/>
                <a:ea typeface="Oswald"/>
                <a:cs typeface="Oswald"/>
                <a:sym typeface="Oswald"/>
              </a:rPr>
              <a:t>Materials have been ordered. </a:t>
            </a:r>
            <a:endParaRPr sz="2400">
              <a:latin typeface="Oswald"/>
              <a:ea typeface="Oswald"/>
              <a:cs typeface="Oswald"/>
              <a:sym typeface="Oswald"/>
            </a:endParaRPr>
          </a:p>
          <a:p>
            <a:pPr indent="0" lvl="0" marL="0" rtl="0" algn="l">
              <a:spcBef>
                <a:spcPts val="1200"/>
              </a:spcBef>
              <a:spcAft>
                <a:spcPts val="0"/>
              </a:spcAft>
              <a:buNone/>
            </a:pPr>
            <a:r>
              <a:rPr lang="en" sz="2400">
                <a:latin typeface="Oswald"/>
                <a:ea typeface="Oswald"/>
                <a:cs typeface="Oswald"/>
                <a:sym typeface="Oswald"/>
              </a:rPr>
              <a:t>Once those arrive, we will begin immediately working on skills. </a:t>
            </a:r>
            <a:endParaRPr sz="2400">
              <a:latin typeface="Oswald"/>
              <a:ea typeface="Oswald"/>
              <a:cs typeface="Oswald"/>
              <a:sym typeface="Oswald"/>
            </a:endParaRPr>
          </a:p>
          <a:p>
            <a:pPr indent="0" lvl="0" marL="0" rtl="0" algn="l">
              <a:spcBef>
                <a:spcPts val="1200"/>
              </a:spcBef>
              <a:spcAft>
                <a:spcPts val="0"/>
              </a:spcAft>
              <a:buNone/>
            </a:pPr>
            <a:r>
              <a:rPr lang="en" sz="2400">
                <a:latin typeface="Oswald"/>
                <a:ea typeface="Oswald"/>
                <a:cs typeface="Oswald"/>
                <a:sym typeface="Oswald"/>
              </a:rPr>
              <a:t>My goal for the 5 students involved is that they master 3 of the previously mentioned skills by May.</a:t>
            </a:r>
            <a:r>
              <a:rPr lang="en">
                <a:latin typeface="Oswald"/>
                <a:ea typeface="Oswald"/>
                <a:cs typeface="Oswald"/>
                <a:sym typeface="Oswald"/>
              </a:rPr>
              <a:t> </a:t>
            </a:r>
            <a:endParaRPr>
              <a:latin typeface="Oswald"/>
              <a:ea typeface="Oswald"/>
              <a:cs typeface="Oswald"/>
              <a:sym typeface="Oswald"/>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