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1aaa67fc5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1aaa67fc5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cb58cf805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cb58cf805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cb58cf805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b58cf805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cb58cf805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cb58cf805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1ec9636df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1ec9636d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1b139d194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1b139d194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1ec9636df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1ec9636df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2407aefcbd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2407aefcbd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hyperlink" Target="https://docs.google.com/document/d/1F1kwakRmgfv_vChytozhzQlh-8_4AdnO/edit" TargetMode="External"/><Relationship Id="rId9" Type="http://schemas.openxmlformats.org/officeDocument/2006/relationships/hyperlink" Target="https://www.letcher.kyschools.us/Administration/18" TargetMode="External"/><Relationship Id="rId5" Type="http://schemas.openxmlformats.org/officeDocument/2006/relationships/hyperlink" Target="https://docs.google.com/document/d/1NV8QSyGC2uVEMHH_GiBAhKC1oFJ5P7ff/edit" TargetMode="External"/><Relationship Id="rId6" Type="http://schemas.openxmlformats.org/officeDocument/2006/relationships/hyperlink" Target="https://docs.google.com/document/d/1Hp3qYd7e5q-QB30xitbjpjAq5L5FEj6R/edit" TargetMode="External"/><Relationship Id="rId7" Type="http://schemas.openxmlformats.org/officeDocument/2006/relationships/hyperlink" Target="https://docs.google.com/document/d/1iplbwDe7q24ry1UBGOSxtnR0dAJBIj_y/edit" TargetMode="External"/><Relationship Id="rId8" Type="http://schemas.openxmlformats.org/officeDocument/2006/relationships/hyperlink" Target="https://docs.google.com/document/d/1F-c6edXDtzN1IasWO7grkxI9jYzbQ5sN/edi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1300" y="862"/>
            <a:ext cx="9144000" cy="5141777"/>
          </a:xfrm>
          <a:prstGeom prst="rect">
            <a:avLst/>
          </a:prstGeom>
          <a:noFill/>
          <a:ln>
            <a:noFill/>
          </a:ln>
        </p:spPr>
      </p:pic>
      <p:sp>
        <p:nvSpPr>
          <p:cNvPr id="55" name="Google Shape;55;p13"/>
          <p:cNvSpPr txBox="1"/>
          <p:nvPr>
            <p:ph idx="1" type="subTitle"/>
          </p:nvPr>
        </p:nvSpPr>
        <p:spPr>
          <a:xfrm>
            <a:off x="199275" y="5307500"/>
            <a:ext cx="8520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56" name="Google Shape;56;p13"/>
          <p:cNvSpPr txBox="1"/>
          <p:nvPr>
            <p:ph type="ctrTitle"/>
          </p:nvPr>
        </p:nvSpPr>
        <p:spPr>
          <a:xfrm>
            <a:off x="1498550" y="1391025"/>
            <a:ext cx="61695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latin typeface="Comic Sans MS"/>
                <a:ea typeface="Comic Sans MS"/>
                <a:cs typeface="Comic Sans MS"/>
                <a:sym typeface="Comic Sans MS"/>
              </a:rPr>
              <a:t>Professional </a:t>
            </a:r>
            <a:endParaRPr b="1">
              <a:latin typeface="Comic Sans MS"/>
              <a:ea typeface="Comic Sans MS"/>
              <a:cs typeface="Comic Sans MS"/>
              <a:sym typeface="Comic Sans MS"/>
            </a:endParaRPr>
          </a:p>
          <a:p>
            <a:pPr indent="0" lvl="0" marL="0" rtl="0" algn="ctr">
              <a:spcBef>
                <a:spcPts val="0"/>
              </a:spcBef>
              <a:spcAft>
                <a:spcPts val="0"/>
              </a:spcAft>
              <a:buNone/>
            </a:pPr>
            <a:r>
              <a:rPr b="1" lang="en">
                <a:latin typeface="Comic Sans MS"/>
                <a:ea typeface="Comic Sans MS"/>
                <a:cs typeface="Comic Sans MS"/>
                <a:sym typeface="Comic Sans MS"/>
              </a:rPr>
              <a:t>Action Network</a:t>
            </a:r>
            <a:r>
              <a:rPr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3" name="Google Shape;63;p14"/>
          <p:cNvPicPr preferRelativeResize="0"/>
          <p:nvPr/>
        </p:nvPicPr>
        <p:blipFill>
          <a:blip r:embed="rId3">
            <a:alphaModFix/>
          </a:blip>
          <a:stretch>
            <a:fillRect/>
          </a:stretch>
        </p:blipFill>
        <p:spPr>
          <a:xfrm>
            <a:off x="0" y="862"/>
            <a:ext cx="9144000" cy="5141777"/>
          </a:xfrm>
          <a:prstGeom prst="rect">
            <a:avLst/>
          </a:prstGeom>
          <a:noFill/>
          <a:ln>
            <a:noFill/>
          </a:ln>
        </p:spPr>
      </p:pic>
      <p:sp>
        <p:nvSpPr>
          <p:cNvPr id="64" name="Google Shape;64;p14"/>
          <p:cNvSpPr txBox="1"/>
          <p:nvPr/>
        </p:nvSpPr>
        <p:spPr>
          <a:xfrm>
            <a:off x="1599775" y="1475600"/>
            <a:ext cx="6113100" cy="281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latin typeface="Comic Sans MS"/>
                <a:ea typeface="Comic Sans MS"/>
                <a:cs typeface="Comic Sans MS"/>
                <a:sym typeface="Comic Sans MS"/>
              </a:rPr>
              <a:t>Referral/Tiers </a:t>
            </a:r>
            <a:endParaRPr b="1" sz="4000">
              <a:latin typeface="Comic Sans MS"/>
              <a:ea typeface="Comic Sans MS"/>
              <a:cs typeface="Comic Sans MS"/>
              <a:sym typeface="Comic Sans MS"/>
            </a:endParaRPr>
          </a:p>
          <a:p>
            <a:pPr indent="0" lvl="0" marL="0" rtl="0" algn="ctr">
              <a:spcBef>
                <a:spcPts val="0"/>
              </a:spcBef>
              <a:spcAft>
                <a:spcPts val="0"/>
              </a:spcAft>
              <a:buNone/>
            </a:pPr>
            <a:r>
              <a:rPr b="1" lang="en" sz="4000">
                <a:latin typeface="Comic Sans MS"/>
                <a:ea typeface="Comic Sans MS"/>
                <a:cs typeface="Comic Sans MS"/>
                <a:sym typeface="Comic Sans MS"/>
              </a:rPr>
              <a:t>of Intervention</a:t>
            </a:r>
            <a:endParaRPr b="1" sz="4000">
              <a:latin typeface="Comic Sans MS"/>
              <a:ea typeface="Comic Sans MS"/>
              <a:cs typeface="Comic Sans MS"/>
              <a:sym typeface="Comic Sans MS"/>
            </a:endParaRPr>
          </a:p>
          <a:p>
            <a:pPr indent="0" lvl="0" marL="0" rtl="0" algn="ctr">
              <a:spcBef>
                <a:spcPts val="0"/>
              </a:spcBef>
              <a:spcAft>
                <a:spcPts val="0"/>
              </a:spcAft>
              <a:buNone/>
            </a:pPr>
            <a:r>
              <a:t/>
            </a:r>
            <a:endParaRPr b="1" sz="1500">
              <a:latin typeface="Comic Sans MS"/>
              <a:ea typeface="Comic Sans MS"/>
              <a:cs typeface="Comic Sans MS"/>
              <a:sym typeface="Comic Sans MS"/>
            </a:endParaRPr>
          </a:p>
          <a:p>
            <a:pPr indent="0" lvl="0" marL="0" rtl="0" algn="ctr">
              <a:spcBef>
                <a:spcPts val="0"/>
              </a:spcBef>
              <a:spcAft>
                <a:spcPts val="0"/>
              </a:spcAft>
              <a:buNone/>
            </a:pPr>
            <a:r>
              <a:rPr b="1" lang="en" sz="1700">
                <a:latin typeface="Comic Sans MS"/>
                <a:ea typeface="Comic Sans MS"/>
                <a:cs typeface="Comic Sans MS"/>
                <a:sym typeface="Comic Sans MS"/>
              </a:rPr>
              <a:t>Stephanie Nichols, NBCT</a:t>
            </a:r>
            <a:endParaRPr b="1" sz="1700">
              <a:latin typeface="Comic Sans MS"/>
              <a:ea typeface="Comic Sans MS"/>
              <a:cs typeface="Comic Sans MS"/>
              <a:sym typeface="Comic Sans MS"/>
            </a:endParaRPr>
          </a:p>
          <a:p>
            <a:pPr indent="0" lvl="0" marL="0" rtl="0" algn="ctr">
              <a:spcBef>
                <a:spcPts val="0"/>
              </a:spcBef>
              <a:spcAft>
                <a:spcPts val="0"/>
              </a:spcAft>
              <a:buNone/>
            </a:pPr>
            <a:r>
              <a:rPr b="1" lang="en" sz="1700">
                <a:latin typeface="Comic Sans MS"/>
                <a:ea typeface="Comic Sans MS"/>
                <a:cs typeface="Comic Sans MS"/>
                <a:sym typeface="Comic Sans MS"/>
              </a:rPr>
              <a:t>Letcher Elementary &amp; Middle School                           Letcher County Public Schools</a:t>
            </a:r>
            <a:endParaRPr b="1" sz="1700">
              <a:latin typeface="Comic Sans MS"/>
              <a:ea typeface="Comic Sans MS"/>
              <a:cs typeface="Comic Sans MS"/>
              <a:sym typeface="Comic Sans MS"/>
            </a:endParaRPr>
          </a:p>
          <a:p>
            <a:pPr indent="0" lvl="0" marL="0" rtl="0" algn="ctr">
              <a:spcBef>
                <a:spcPts val="0"/>
              </a:spcBef>
              <a:spcAft>
                <a:spcPts val="0"/>
              </a:spcAft>
              <a:buNone/>
            </a:pPr>
            <a:r>
              <a:t/>
            </a:r>
            <a:endParaRPr b="1" sz="2500">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0" y="862"/>
            <a:ext cx="9144000" cy="5141777"/>
          </a:xfrm>
          <a:prstGeom prst="rect">
            <a:avLst/>
          </a:prstGeom>
          <a:noFill/>
          <a:ln>
            <a:noFill/>
          </a:ln>
        </p:spPr>
      </p:pic>
      <p:sp>
        <p:nvSpPr>
          <p:cNvPr id="70" name="Google Shape;70;p15"/>
          <p:cNvSpPr txBox="1"/>
          <p:nvPr>
            <p:ph type="title"/>
          </p:nvPr>
        </p:nvSpPr>
        <p:spPr>
          <a:xfrm>
            <a:off x="1520275" y="697975"/>
            <a:ext cx="61107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latin typeface="Comic Sans MS"/>
                <a:ea typeface="Comic Sans MS"/>
                <a:cs typeface="Comic Sans MS"/>
                <a:sym typeface="Comic Sans MS"/>
              </a:rPr>
              <a:t>Problem of Practice:</a:t>
            </a:r>
            <a:endParaRPr b="1" u="sng">
              <a:latin typeface="Comic Sans MS"/>
              <a:ea typeface="Comic Sans MS"/>
              <a:cs typeface="Comic Sans MS"/>
              <a:sym typeface="Comic Sans MS"/>
            </a:endParaRPr>
          </a:p>
        </p:txBody>
      </p:sp>
      <p:sp>
        <p:nvSpPr>
          <p:cNvPr id="71" name="Google Shape;71;p15"/>
          <p:cNvSpPr txBox="1"/>
          <p:nvPr>
            <p:ph idx="1" type="body"/>
          </p:nvPr>
        </p:nvSpPr>
        <p:spPr>
          <a:xfrm>
            <a:off x="1520275" y="1335175"/>
            <a:ext cx="6110700" cy="3233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a:latin typeface="Comic Sans MS"/>
                <a:ea typeface="Comic Sans MS"/>
                <a:cs typeface="Comic Sans MS"/>
                <a:sym typeface="Comic Sans MS"/>
              </a:rPr>
              <a:t>The 2021-2022 school year has seen many </a:t>
            </a:r>
            <a:r>
              <a:rPr lang="en" sz="2000">
                <a:latin typeface="Comic Sans MS"/>
                <a:ea typeface="Comic Sans MS"/>
                <a:cs typeface="Comic Sans MS"/>
                <a:sym typeface="Comic Sans MS"/>
              </a:rPr>
              <a:t>unprecedented</a:t>
            </a:r>
            <a:r>
              <a:rPr lang="en" sz="2000">
                <a:latin typeface="Comic Sans MS"/>
                <a:ea typeface="Comic Sans MS"/>
                <a:cs typeface="Comic Sans MS"/>
                <a:sym typeface="Comic Sans MS"/>
              </a:rPr>
              <a:t> changes in the field of education.  One of these changes is the the employment of </a:t>
            </a:r>
            <a:r>
              <a:rPr lang="en" sz="2000">
                <a:latin typeface="Comic Sans MS"/>
                <a:ea typeface="Comic Sans MS"/>
                <a:cs typeface="Comic Sans MS"/>
                <a:sym typeface="Comic Sans MS"/>
              </a:rPr>
              <a:t>many new teachers, in the KVEC region, as well as my school district.  Most new teachers do not understand the importance of, or the </a:t>
            </a:r>
            <a:r>
              <a:rPr lang="en" sz="2000">
                <a:latin typeface="Comic Sans MS"/>
                <a:ea typeface="Comic Sans MS"/>
                <a:cs typeface="Comic Sans MS"/>
                <a:sym typeface="Comic Sans MS"/>
              </a:rPr>
              <a:t>process for, implementing interventions and referring a student for an evaluation for a suspected disability</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7" name="Google Shape;77;p16"/>
          <p:cNvPicPr preferRelativeResize="0"/>
          <p:nvPr/>
        </p:nvPicPr>
        <p:blipFill>
          <a:blip r:embed="rId3">
            <a:alphaModFix/>
          </a:blip>
          <a:stretch>
            <a:fillRect/>
          </a:stretch>
        </p:blipFill>
        <p:spPr>
          <a:xfrm>
            <a:off x="0" y="862"/>
            <a:ext cx="9144000" cy="5141777"/>
          </a:xfrm>
          <a:prstGeom prst="rect">
            <a:avLst/>
          </a:prstGeom>
          <a:noFill/>
          <a:ln>
            <a:noFill/>
          </a:ln>
        </p:spPr>
      </p:pic>
      <p:sp>
        <p:nvSpPr>
          <p:cNvPr id="78" name="Google Shape;78;p16"/>
          <p:cNvSpPr txBox="1"/>
          <p:nvPr/>
        </p:nvSpPr>
        <p:spPr>
          <a:xfrm>
            <a:off x="388750" y="308250"/>
            <a:ext cx="3361200" cy="538800"/>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1"/>
                </a:solidFill>
                <a:latin typeface="Comic Sans MS"/>
                <a:ea typeface="Comic Sans MS"/>
                <a:cs typeface="Comic Sans MS"/>
                <a:sym typeface="Comic Sans MS"/>
              </a:rPr>
              <a:t>Description of Project</a:t>
            </a:r>
            <a:endParaRPr b="1" sz="2300">
              <a:solidFill>
                <a:schemeClr val="lt1"/>
              </a:solidFill>
              <a:latin typeface="Comic Sans MS"/>
              <a:ea typeface="Comic Sans MS"/>
              <a:cs typeface="Comic Sans MS"/>
              <a:sym typeface="Comic Sans MS"/>
            </a:endParaRPr>
          </a:p>
        </p:txBody>
      </p:sp>
      <p:sp>
        <p:nvSpPr>
          <p:cNvPr id="79" name="Google Shape;79;p16"/>
          <p:cNvSpPr txBox="1"/>
          <p:nvPr/>
        </p:nvSpPr>
        <p:spPr>
          <a:xfrm>
            <a:off x="7487975" y="155500"/>
            <a:ext cx="1542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chemeClr val="lt1"/>
              </a:solidFill>
              <a:latin typeface="Comic Sans MS"/>
              <a:ea typeface="Comic Sans MS"/>
              <a:cs typeface="Comic Sans MS"/>
              <a:sym typeface="Comic Sans MS"/>
            </a:endParaRPr>
          </a:p>
        </p:txBody>
      </p:sp>
      <p:sp>
        <p:nvSpPr>
          <p:cNvPr id="80" name="Google Shape;80;p16"/>
          <p:cNvSpPr txBox="1"/>
          <p:nvPr/>
        </p:nvSpPr>
        <p:spPr>
          <a:xfrm>
            <a:off x="4447950" y="1391825"/>
            <a:ext cx="30399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This PAN project is an Intervention Data Recording Sheet.  It is not in </a:t>
            </a:r>
            <a:r>
              <a:rPr lang="en"/>
              <a:t>lieu</a:t>
            </a:r>
            <a:r>
              <a:rPr lang="en"/>
              <a:t> of a pre-referral or district intervention document.  It is a sheet designed to </a:t>
            </a:r>
            <a:r>
              <a:rPr lang="en" u="sng"/>
              <a:t>assist</a:t>
            </a:r>
            <a:r>
              <a:rPr lang="en"/>
              <a:t> teachers in the organization of intervention data.  It will allow teachers to have a document that can be used quickly during the school day, when interventions are </a:t>
            </a:r>
            <a:r>
              <a:rPr lang="en"/>
              <a:t>implemented</a:t>
            </a:r>
            <a:r>
              <a:rPr lang="en"/>
              <a:t>. It will be beneficial when completing the district/state documents required for a referral.</a:t>
            </a:r>
            <a:endParaRPr/>
          </a:p>
        </p:txBody>
      </p:sp>
      <p:sp>
        <p:nvSpPr>
          <p:cNvPr id="81" name="Google Shape;81;p16"/>
          <p:cNvSpPr txBox="1"/>
          <p:nvPr/>
        </p:nvSpPr>
        <p:spPr>
          <a:xfrm>
            <a:off x="1565100" y="1479100"/>
            <a:ext cx="26094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chemeClr val="dk1"/>
                </a:solidFill>
                <a:latin typeface="Comic Sans MS"/>
                <a:ea typeface="Comic Sans MS"/>
                <a:cs typeface="Comic Sans MS"/>
                <a:sym typeface="Comic Sans MS"/>
              </a:rPr>
              <a:t>Intervention Data Sheet</a:t>
            </a:r>
            <a:endParaRPr b="1" sz="3000">
              <a:solidFill>
                <a:schemeClr val="dk1"/>
              </a:solidFill>
              <a:latin typeface="Comic Sans MS"/>
              <a:ea typeface="Comic Sans MS"/>
              <a:cs typeface="Comic Sans MS"/>
              <a:sym typeface="Comic Sans MS"/>
            </a:endParaRPr>
          </a:p>
        </p:txBody>
      </p:sp>
      <p:sp>
        <p:nvSpPr>
          <p:cNvPr id="82" name="Google Shape;82;p16"/>
          <p:cNvSpPr txBox="1"/>
          <p:nvPr/>
        </p:nvSpPr>
        <p:spPr>
          <a:xfrm>
            <a:off x="1627200" y="3250250"/>
            <a:ext cx="24852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omic Sans MS"/>
                <a:ea typeface="Comic Sans MS"/>
                <a:cs typeface="Comic Sans MS"/>
                <a:sym typeface="Comic Sans MS"/>
              </a:rPr>
              <a:t>If a child CAN’T learn the way </a:t>
            </a:r>
            <a:r>
              <a:rPr b="1" lang="en" sz="1200" u="sng">
                <a:solidFill>
                  <a:schemeClr val="dk1"/>
                </a:solidFill>
                <a:latin typeface="Comic Sans MS"/>
                <a:ea typeface="Comic Sans MS"/>
                <a:cs typeface="Comic Sans MS"/>
                <a:sym typeface="Comic Sans MS"/>
              </a:rPr>
              <a:t>we</a:t>
            </a:r>
            <a:r>
              <a:rPr b="1" lang="en" sz="1200">
                <a:solidFill>
                  <a:schemeClr val="dk1"/>
                </a:solidFill>
                <a:latin typeface="Comic Sans MS"/>
                <a:ea typeface="Comic Sans MS"/>
                <a:cs typeface="Comic Sans MS"/>
                <a:sym typeface="Comic Sans MS"/>
              </a:rPr>
              <a:t> </a:t>
            </a:r>
            <a:r>
              <a:rPr lang="en" sz="1200">
                <a:solidFill>
                  <a:schemeClr val="dk1"/>
                </a:solidFill>
                <a:latin typeface="Comic Sans MS"/>
                <a:ea typeface="Comic Sans MS"/>
                <a:cs typeface="Comic Sans MS"/>
                <a:sym typeface="Comic Sans MS"/>
              </a:rPr>
              <a:t>teach, maybe we should teach the way </a:t>
            </a:r>
            <a:r>
              <a:rPr b="1" lang="en" sz="1200" u="sng">
                <a:solidFill>
                  <a:schemeClr val="dk1"/>
                </a:solidFill>
                <a:latin typeface="Impact"/>
                <a:ea typeface="Impact"/>
                <a:cs typeface="Impact"/>
                <a:sym typeface="Impact"/>
              </a:rPr>
              <a:t>THEY</a:t>
            </a:r>
            <a:r>
              <a:rPr lang="en" sz="1200">
                <a:solidFill>
                  <a:schemeClr val="dk1"/>
                </a:solidFill>
                <a:latin typeface="Comic Sans MS"/>
                <a:ea typeface="Comic Sans MS"/>
                <a:cs typeface="Comic Sans MS"/>
                <a:sym typeface="Comic Sans MS"/>
              </a:rPr>
              <a:t> learn. </a:t>
            </a:r>
            <a:r>
              <a:rPr lang="en" sz="1100">
                <a:solidFill>
                  <a:schemeClr val="dk1"/>
                </a:solidFill>
                <a:latin typeface="Comic Sans MS"/>
                <a:ea typeface="Comic Sans MS"/>
                <a:cs typeface="Comic Sans MS"/>
                <a:sym typeface="Comic Sans MS"/>
              </a:rPr>
              <a:t>              	        </a:t>
            </a:r>
            <a:endParaRPr sz="6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1100">
                <a:solidFill>
                  <a:schemeClr val="dk1"/>
                </a:solidFill>
                <a:latin typeface="Comic Sans MS"/>
                <a:ea typeface="Comic Sans MS"/>
                <a:cs typeface="Comic Sans MS"/>
                <a:sym typeface="Comic Sans MS"/>
              </a:rPr>
              <a:t>                        - Ignacio Estrada</a:t>
            </a:r>
            <a:endParaRPr sz="1100">
              <a:solidFill>
                <a:schemeClr val="dk1"/>
              </a:solidFill>
              <a:latin typeface="Comic Sans MS"/>
              <a:ea typeface="Comic Sans MS"/>
              <a:cs typeface="Comic Sans MS"/>
              <a:sym typeface="Comic Sans MS"/>
            </a:endParaRPr>
          </a:p>
        </p:txBody>
      </p:sp>
      <p:sp>
        <p:nvSpPr>
          <p:cNvPr id="83" name="Google Shape;83;p16"/>
          <p:cNvSpPr txBox="1"/>
          <p:nvPr/>
        </p:nvSpPr>
        <p:spPr>
          <a:xfrm>
            <a:off x="7487975" y="270075"/>
            <a:ext cx="15429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rPr>
              <a:t>Success is the sum of small efforts repeated day in and day out.</a:t>
            </a:r>
            <a:endParaRPr sz="1100">
              <a:solidFill>
                <a:schemeClr val="lt1"/>
              </a:solidFill>
            </a:endParaRPr>
          </a:p>
          <a:p>
            <a:pPr indent="0" lvl="0" marL="0" rtl="0" algn="l">
              <a:spcBef>
                <a:spcPts val="0"/>
              </a:spcBef>
              <a:spcAft>
                <a:spcPts val="0"/>
              </a:spcAft>
              <a:buNone/>
            </a:pPr>
            <a:r>
              <a:rPr lang="en" sz="1100">
                <a:solidFill>
                  <a:schemeClr val="lt1"/>
                </a:solidFill>
              </a:rPr>
              <a:t>          - </a:t>
            </a:r>
            <a:r>
              <a:rPr lang="en" sz="1100">
                <a:solidFill>
                  <a:schemeClr val="lt1"/>
                </a:solidFill>
              </a:rPr>
              <a:t>Robert Collier</a:t>
            </a:r>
            <a:endParaRPr sz="11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9" name="Google Shape;89;p17"/>
          <p:cNvPicPr preferRelativeResize="0"/>
          <p:nvPr/>
        </p:nvPicPr>
        <p:blipFill>
          <a:blip r:embed="rId3">
            <a:alphaModFix/>
          </a:blip>
          <a:stretch>
            <a:fillRect/>
          </a:stretch>
        </p:blipFill>
        <p:spPr>
          <a:xfrm>
            <a:off x="0" y="862"/>
            <a:ext cx="9144000" cy="5141777"/>
          </a:xfrm>
          <a:prstGeom prst="rect">
            <a:avLst/>
          </a:prstGeom>
          <a:noFill/>
          <a:ln>
            <a:noFill/>
          </a:ln>
        </p:spPr>
      </p:pic>
      <p:sp>
        <p:nvSpPr>
          <p:cNvPr id="90" name="Google Shape;90;p17"/>
          <p:cNvSpPr txBox="1"/>
          <p:nvPr>
            <p:ph type="title"/>
          </p:nvPr>
        </p:nvSpPr>
        <p:spPr>
          <a:xfrm>
            <a:off x="1532250" y="813050"/>
            <a:ext cx="60795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omic Sans MS"/>
                <a:ea typeface="Comic Sans MS"/>
                <a:cs typeface="Comic Sans MS"/>
                <a:sym typeface="Comic Sans MS"/>
              </a:rPr>
              <a:t>The results from my </a:t>
            </a:r>
            <a:r>
              <a:rPr lang="en">
                <a:latin typeface="Comic Sans MS"/>
                <a:ea typeface="Comic Sans MS"/>
                <a:cs typeface="Comic Sans MS"/>
                <a:sym typeface="Comic Sans MS"/>
              </a:rPr>
              <a:t>research are?</a:t>
            </a:r>
            <a:r>
              <a:rPr lang="en"/>
              <a:t>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91" name="Google Shape;91;p17"/>
          <p:cNvSpPr txBox="1"/>
          <p:nvPr/>
        </p:nvSpPr>
        <p:spPr>
          <a:xfrm>
            <a:off x="2428200" y="1236675"/>
            <a:ext cx="4473600" cy="334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c Sans MS"/>
                <a:ea typeface="Comic Sans MS"/>
                <a:cs typeface="Comic Sans MS"/>
                <a:sym typeface="Comic Sans MS"/>
              </a:rPr>
              <a:t>The research for this PAN project has yielded the following results:</a:t>
            </a:r>
            <a:endParaRPr>
              <a:latin typeface="Comic Sans MS"/>
              <a:ea typeface="Comic Sans MS"/>
              <a:cs typeface="Comic Sans MS"/>
              <a:sym typeface="Comic Sans MS"/>
            </a:endParaRPr>
          </a:p>
          <a:p>
            <a:pPr indent="0" lvl="0" marL="0" rtl="0" algn="l">
              <a:spcBef>
                <a:spcPts val="0"/>
              </a:spcBef>
              <a:spcAft>
                <a:spcPts val="0"/>
              </a:spcAft>
              <a:buNone/>
            </a:pPr>
            <a:r>
              <a:t/>
            </a:r>
            <a:endParaRPr sz="900">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Char char="●"/>
            </a:pPr>
            <a:r>
              <a:rPr lang="en">
                <a:latin typeface="Comic Sans MS"/>
                <a:ea typeface="Comic Sans MS"/>
                <a:cs typeface="Comic Sans MS"/>
                <a:sym typeface="Comic Sans MS"/>
              </a:rPr>
              <a:t>All teachers now have a format to document student’s data from interventions, in a timely manner.</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Char char="●"/>
            </a:pPr>
            <a:r>
              <a:rPr lang="en">
                <a:latin typeface="Comic Sans MS"/>
                <a:ea typeface="Comic Sans MS"/>
                <a:cs typeface="Comic Sans MS"/>
                <a:sym typeface="Comic Sans MS"/>
              </a:rPr>
              <a:t>The data sheet assists teachers in understanding how often data is gathered throughout each tier of intervention.</a:t>
            </a:r>
            <a:endParaRPr>
              <a:latin typeface="Comic Sans MS"/>
              <a:ea typeface="Comic Sans MS"/>
              <a:cs typeface="Comic Sans MS"/>
              <a:sym typeface="Comic Sans MS"/>
            </a:endParaRPr>
          </a:p>
          <a:p>
            <a:pPr indent="-317500" lvl="0" marL="457200" rtl="0" algn="l">
              <a:spcBef>
                <a:spcPts val="0"/>
              </a:spcBef>
              <a:spcAft>
                <a:spcPts val="0"/>
              </a:spcAft>
              <a:buSzPts val="1400"/>
              <a:buFont typeface="Comic Sans MS"/>
              <a:buChar char="●"/>
            </a:pPr>
            <a:r>
              <a:rPr lang="en">
                <a:latin typeface="Comic Sans MS"/>
                <a:ea typeface="Comic Sans MS"/>
                <a:cs typeface="Comic Sans MS"/>
                <a:sym typeface="Comic Sans MS"/>
              </a:rPr>
              <a:t>Teachers have the knowledge of interventions, analyzing the data to determine if the student will proceed to the next tier of intervention, and if the student is to be referred for an evaluation of a suspected disability.</a:t>
            </a:r>
            <a:endParaRPr>
              <a:latin typeface="Comic Sans MS"/>
              <a:ea typeface="Comic Sans MS"/>
              <a:cs typeface="Comic Sans MS"/>
              <a:sym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idx="1" type="body"/>
          </p:nvPr>
        </p:nvSpPr>
        <p:spPr>
          <a:xfrm>
            <a:off x="48550" y="378402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sz="2800">
                <a:solidFill>
                  <a:schemeClr val="dk1"/>
                </a:solidFill>
              </a:rPr>
              <a:t>Solutions</a:t>
            </a:r>
            <a:endParaRPr/>
          </a:p>
          <a:p>
            <a:pPr indent="0" lvl="0" marL="0" rtl="0" algn="l">
              <a:spcBef>
                <a:spcPts val="0"/>
              </a:spcBef>
              <a:spcAft>
                <a:spcPts val="0"/>
              </a:spcAft>
              <a:buNone/>
            </a:pPr>
            <a:r>
              <a:rPr lang="en"/>
              <a:t>What</a:t>
            </a:r>
            <a:r>
              <a:rPr lang="en"/>
              <a:t> </a:t>
            </a:r>
            <a:r>
              <a:rPr lang="en"/>
              <a:t>artifact</a:t>
            </a:r>
            <a:r>
              <a:rPr lang="en"/>
              <a:t> did you create?</a:t>
            </a:r>
            <a:endParaRPr/>
          </a:p>
          <a:p>
            <a:pPr indent="-342900" lvl="0" marL="457200" rtl="0" algn="l">
              <a:spcBef>
                <a:spcPts val="1200"/>
              </a:spcBef>
              <a:spcAft>
                <a:spcPts val="0"/>
              </a:spcAft>
              <a:buSzPts val="1800"/>
              <a:buChar char="●"/>
            </a:pPr>
            <a:r>
              <a:rPr lang="en"/>
              <a:t>Brochure</a:t>
            </a:r>
            <a:endParaRPr/>
          </a:p>
          <a:p>
            <a:pPr indent="-342900" lvl="0" marL="457200" rtl="0" algn="l">
              <a:spcBef>
                <a:spcPts val="0"/>
              </a:spcBef>
              <a:spcAft>
                <a:spcPts val="0"/>
              </a:spcAft>
              <a:buSzPts val="1800"/>
              <a:buChar char="●"/>
            </a:pPr>
            <a:r>
              <a:rPr lang="en"/>
              <a:t>Presentation</a:t>
            </a:r>
            <a:endParaRPr/>
          </a:p>
          <a:p>
            <a:pPr indent="-342900" lvl="0" marL="457200" rtl="0" algn="l">
              <a:spcBef>
                <a:spcPts val="0"/>
              </a:spcBef>
              <a:spcAft>
                <a:spcPts val="0"/>
              </a:spcAft>
              <a:buSzPts val="1800"/>
              <a:buChar char="●"/>
            </a:pPr>
            <a:r>
              <a:rPr lang="en"/>
              <a:t>Video</a:t>
            </a:r>
            <a:endParaRPr/>
          </a:p>
          <a:p>
            <a:pPr indent="-342900" lvl="0" marL="457200" rtl="0" algn="l">
              <a:spcBef>
                <a:spcPts val="0"/>
              </a:spcBef>
              <a:spcAft>
                <a:spcPts val="0"/>
              </a:spcAft>
              <a:buSzPts val="1800"/>
              <a:buChar char="●"/>
            </a:pPr>
            <a:r>
              <a:rPr lang="en"/>
              <a:t>One Pager</a:t>
            </a:r>
            <a:endParaRPr/>
          </a:p>
          <a:p>
            <a:pPr indent="-342900" lvl="0" marL="457200" rtl="0" algn="l">
              <a:spcBef>
                <a:spcPts val="0"/>
              </a:spcBef>
              <a:spcAft>
                <a:spcPts val="0"/>
              </a:spcAft>
              <a:buSzPts val="1800"/>
              <a:buChar char="●"/>
            </a:pPr>
            <a:r>
              <a:rPr lang="en"/>
              <a:t>Graphic organizer </a:t>
            </a:r>
            <a:endParaRPr/>
          </a:p>
          <a:p>
            <a:pPr indent="-342900" lvl="0" marL="457200" rtl="0" algn="l">
              <a:spcBef>
                <a:spcPts val="0"/>
              </a:spcBef>
              <a:spcAft>
                <a:spcPts val="0"/>
              </a:spcAft>
              <a:buSzPts val="1800"/>
              <a:buChar char="●"/>
            </a:pPr>
            <a:r>
              <a:rPr lang="en"/>
              <a:t>Other </a:t>
            </a:r>
            <a:endParaRPr/>
          </a:p>
        </p:txBody>
      </p:sp>
      <p:pic>
        <p:nvPicPr>
          <p:cNvPr id="97" name="Google Shape;97;p18"/>
          <p:cNvPicPr preferRelativeResize="0"/>
          <p:nvPr/>
        </p:nvPicPr>
        <p:blipFill>
          <a:blip r:embed="rId3">
            <a:alphaModFix/>
          </a:blip>
          <a:stretch>
            <a:fillRect/>
          </a:stretch>
        </p:blipFill>
        <p:spPr>
          <a:xfrm>
            <a:off x="0" y="863"/>
            <a:ext cx="9144000" cy="5141771"/>
          </a:xfrm>
          <a:prstGeom prst="rect">
            <a:avLst/>
          </a:prstGeom>
          <a:noFill/>
          <a:ln>
            <a:noFill/>
          </a:ln>
        </p:spPr>
      </p:pic>
      <p:pic>
        <p:nvPicPr>
          <p:cNvPr id="98" name="Google Shape;98;p18"/>
          <p:cNvPicPr preferRelativeResize="0"/>
          <p:nvPr/>
        </p:nvPicPr>
        <p:blipFill>
          <a:blip r:embed="rId4">
            <a:alphaModFix/>
          </a:blip>
          <a:stretch>
            <a:fillRect/>
          </a:stretch>
        </p:blipFill>
        <p:spPr>
          <a:xfrm>
            <a:off x="3627423" y="454688"/>
            <a:ext cx="2279949" cy="2948599"/>
          </a:xfrm>
          <a:prstGeom prst="rect">
            <a:avLst/>
          </a:prstGeom>
          <a:noFill/>
          <a:ln>
            <a:noFill/>
          </a:ln>
        </p:spPr>
      </p:pic>
      <p:pic>
        <p:nvPicPr>
          <p:cNvPr id="99" name="Google Shape;99;p18"/>
          <p:cNvPicPr preferRelativeResize="0"/>
          <p:nvPr/>
        </p:nvPicPr>
        <p:blipFill>
          <a:blip r:embed="rId5">
            <a:alphaModFix/>
          </a:blip>
          <a:stretch>
            <a:fillRect/>
          </a:stretch>
        </p:blipFill>
        <p:spPr>
          <a:xfrm rot="-1158741">
            <a:off x="1653025" y="1457883"/>
            <a:ext cx="2279950" cy="2929494"/>
          </a:xfrm>
          <a:prstGeom prst="rect">
            <a:avLst/>
          </a:prstGeom>
          <a:noFill/>
          <a:ln>
            <a:noFill/>
          </a:ln>
        </p:spPr>
      </p:pic>
      <p:pic>
        <p:nvPicPr>
          <p:cNvPr id="100" name="Google Shape;100;p18"/>
          <p:cNvPicPr preferRelativeResize="0"/>
          <p:nvPr/>
        </p:nvPicPr>
        <p:blipFill>
          <a:blip r:embed="rId6">
            <a:alphaModFix/>
          </a:blip>
          <a:stretch>
            <a:fillRect/>
          </a:stretch>
        </p:blipFill>
        <p:spPr>
          <a:xfrm rot="860385">
            <a:off x="5358900" y="1459539"/>
            <a:ext cx="2279951" cy="2926212"/>
          </a:xfrm>
          <a:prstGeom prst="rect">
            <a:avLst/>
          </a:prstGeom>
          <a:noFill/>
          <a:ln>
            <a:noFill/>
          </a:ln>
        </p:spPr>
      </p:pic>
      <p:sp>
        <p:nvSpPr>
          <p:cNvPr id="101" name="Google Shape;101;p18"/>
          <p:cNvSpPr txBox="1"/>
          <p:nvPr/>
        </p:nvSpPr>
        <p:spPr>
          <a:xfrm>
            <a:off x="1170125" y="454700"/>
            <a:ext cx="2457300" cy="6156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Comic Sans MS"/>
                <a:ea typeface="Comic Sans MS"/>
                <a:cs typeface="Comic Sans MS"/>
                <a:sym typeface="Comic Sans MS"/>
              </a:rPr>
              <a:t>Developmental Delay</a:t>
            </a:r>
            <a:endParaRPr b="1">
              <a:solidFill>
                <a:schemeClr val="lt1"/>
              </a:solidFill>
              <a:latin typeface="Comic Sans MS"/>
              <a:ea typeface="Comic Sans MS"/>
              <a:cs typeface="Comic Sans MS"/>
              <a:sym typeface="Comic Sans MS"/>
            </a:endParaRPr>
          </a:p>
          <a:p>
            <a:pPr indent="0" lvl="0" marL="0" rtl="0" algn="ctr">
              <a:spcBef>
                <a:spcPts val="0"/>
              </a:spcBef>
              <a:spcAft>
                <a:spcPts val="0"/>
              </a:spcAft>
              <a:buNone/>
            </a:pPr>
            <a:r>
              <a:rPr b="1" lang="en">
                <a:solidFill>
                  <a:schemeClr val="lt1"/>
                </a:solidFill>
                <a:latin typeface="Comic Sans MS"/>
                <a:ea typeface="Comic Sans MS"/>
                <a:cs typeface="Comic Sans MS"/>
                <a:sym typeface="Comic Sans MS"/>
              </a:rPr>
              <a:t>Intervention Data Sheet</a:t>
            </a:r>
            <a:endParaRPr b="1">
              <a:solidFill>
                <a:schemeClr val="lt1"/>
              </a:solidFill>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idx="1" type="body"/>
          </p:nvPr>
        </p:nvSpPr>
        <p:spPr>
          <a:xfrm>
            <a:off x="48550" y="378402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sz="2800">
                <a:solidFill>
                  <a:schemeClr val="dk1"/>
                </a:solidFill>
              </a:rPr>
              <a:t>Solutions</a:t>
            </a:r>
            <a:endParaRPr/>
          </a:p>
          <a:p>
            <a:pPr indent="0" lvl="0" marL="0" rtl="0" algn="l">
              <a:spcBef>
                <a:spcPts val="0"/>
              </a:spcBef>
              <a:spcAft>
                <a:spcPts val="0"/>
              </a:spcAft>
              <a:buNone/>
            </a:pPr>
            <a:r>
              <a:rPr lang="en"/>
              <a:t>What artifact did you create?</a:t>
            </a:r>
            <a:endParaRPr/>
          </a:p>
          <a:p>
            <a:pPr indent="-342900" lvl="0" marL="457200" rtl="0" algn="l">
              <a:spcBef>
                <a:spcPts val="1200"/>
              </a:spcBef>
              <a:spcAft>
                <a:spcPts val="0"/>
              </a:spcAft>
              <a:buSzPts val="1800"/>
              <a:buChar char="●"/>
            </a:pPr>
            <a:r>
              <a:rPr lang="en"/>
              <a:t>Brochure</a:t>
            </a:r>
            <a:endParaRPr/>
          </a:p>
          <a:p>
            <a:pPr indent="-342900" lvl="0" marL="457200" rtl="0" algn="l">
              <a:spcBef>
                <a:spcPts val="0"/>
              </a:spcBef>
              <a:spcAft>
                <a:spcPts val="0"/>
              </a:spcAft>
              <a:buSzPts val="1800"/>
              <a:buChar char="●"/>
            </a:pPr>
            <a:r>
              <a:rPr lang="en"/>
              <a:t>Presentation</a:t>
            </a:r>
            <a:endParaRPr/>
          </a:p>
          <a:p>
            <a:pPr indent="-342900" lvl="0" marL="457200" rtl="0" algn="l">
              <a:spcBef>
                <a:spcPts val="0"/>
              </a:spcBef>
              <a:spcAft>
                <a:spcPts val="0"/>
              </a:spcAft>
              <a:buSzPts val="1800"/>
              <a:buChar char="●"/>
            </a:pPr>
            <a:r>
              <a:rPr lang="en"/>
              <a:t>Video</a:t>
            </a:r>
            <a:endParaRPr/>
          </a:p>
          <a:p>
            <a:pPr indent="-342900" lvl="0" marL="457200" rtl="0" algn="l">
              <a:spcBef>
                <a:spcPts val="0"/>
              </a:spcBef>
              <a:spcAft>
                <a:spcPts val="0"/>
              </a:spcAft>
              <a:buSzPts val="1800"/>
              <a:buChar char="●"/>
            </a:pPr>
            <a:r>
              <a:rPr lang="en"/>
              <a:t>One Pager</a:t>
            </a:r>
            <a:endParaRPr/>
          </a:p>
          <a:p>
            <a:pPr indent="-342900" lvl="0" marL="457200" rtl="0" algn="l">
              <a:spcBef>
                <a:spcPts val="0"/>
              </a:spcBef>
              <a:spcAft>
                <a:spcPts val="0"/>
              </a:spcAft>
              <a:buSzPts val="1800"/>
              <a:buChar char="●"/>
            </a:pPr>
            <a:r>
              <a:rPr lang="en"/>
              <a:t>Graphic organizer </a:t>
            </a:r>
            <a:endParaRPr/>
          </a:p>
          <a:p>
            <a:pPr indent="-342900" lvl="0" marL="457200" rtl="0" algn="l">
              <a:spcBef>
                <a:spcPts val="0"/>
              </a:spcBef>
              <a:spcAft>
                <a:spcPts val="0"/>
              </a:spcAft>
              <a:buSzPts val="1800"/>
              <a:buChar char="●"/>
            </a:pPr>
            <a:r>
              <a:rPr lang="en"/>
              <a:t>Other </a:t>
            </a:r>
            <a:endParaRPr/>
          </a:p>
        </p:txBody>
      </p:sp>
      <p:pic>
        <p:nvPicPr>
          <p:cNvPr id="107" name="Google Shape;107;p19"/>
          <p:cNvPicPr preferRelativeResize="0"/>
          <p:nvPr/>
        </p:nvPicPr>
        <p:blipFill>
          <a:blip r:embed="rId3">
            <a:alphaModFix/>
          </a:blip>
          <a:stretch>
            <a:fillRect/>
          </a:stretch>
        </p:blipFill>
        <p:spPr>
          <a:xfrm>
            <a:off x="0" y="863"/>
            <a:ext cx="9144000" cy="5141771"/>
          </a:xfrm>
          <a:prstGeom prst="rect">
            <a:avLst/>
          </a:prstGeom>
          <a:noFill/>
          <a:ln>
            <a:noFill/>
          </a:ln>
        </p:spPr>
      </p:pic>
      <p:sp>
        <p:nvSpPr>
          <p:cNvPr id="108" name="Google Shape;108;p19"/>
          <p:cNvSpPr txBox="1"/>
          <p:nvPr/>
        </p:nvSpPr>
        <p:spPr>
          <a:xfrm>
            <a:off x="1170125" y="454700"/>
            <a:ext cx="2457300" cy="6156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Comic Sans MS"/>
                <a:ea typeface="Comic Sans MS"/>
                <a:cs typeface="Comic Sans MS"/>
                <a:sym typeface="Comic Sans MS"/>
              </a:rPr>
              <a:t>Academic &amp; Behavior </a:t>
            </a:r>
            <a:endParaRPr b="1">
              <a:solidFill>
                <a:schemeClr val="lt1"/>
              </a:solidFill>
              <a:latin typeface="Comic Sans MS"/>
              <a:ea typeface="Comic Sans MS"/>
              <a:cs typeface="Comic Sans MS"/>
              <a:sym typeface="Comic Sans MS"/>
            </a:endParaRPr>
          </a:p>
          <a:p>
            <a:pPr indent="0" lvl="0" marL="0" rtl="0" algn="ctr">
              <a:spcBef>
                <a:spcPts val="0"/>
              </a:spcBef>
              <a:spcAft>
                <a:spcPts val="0"/>
              </a:spcAft>
              <a:buNone/>
            </a:pPr>
            <a:r>
              <a:rPr b="1" lang="en">
                <a:solidFill>
                  <a:schemeClr val="lt1"/>
                </a:solidFill>
                <a:latin typeface="Comic Sans MS"/>
                <a:ea typeface="Comic Sans MS"/>
                <a:cs typeface="Comic Sans MS"/>
                <a:sym typeface="Comic Sans MS"/>
              </a:rPr>
              <a:t>Intervention Data Sheet</a:t>
            </a:r>
            <a:endParaRPr b="1">
              <a:solidFill>
                <a:schemeClr val="lt1"/>
              </a:solidFill>
              <a:latin typeface="Comic Sans MS"/>
              <a:ea typeface="Comic Sans MS"/>
              <a:cs typeface="Comic Sans MS"/>
              <a:sym typeface="Comic Sans MS"/>
            </a:endParaRPr>
          </a:p>
        </p:txBody>
      </p:sp>
      <p:pic>
        <p:nvPicPr>
          <p:cNvPr id="109" name="Google Shape;109;p19"/>
          <p:cNvPicPr preferRelativeResize="0"/>
          <p:nvPr/>
        </p:nvPicPr>
        <p:blipFill>
          <a:blip r:embed="rId4">
            <a:alphaModFix/>
          </a:blip>
          <a:stretch>
            <a:fillRect/>
          </a:stretch>
        </p:blipFill>
        <p:spPr>
          <a:xfrm rot="21">
            <a:off x="3627424" y="698466"/>
            <a:ext cx="2245330" cy="2897366"/>
          </a:xfrm>
          <a:prstGeom prst="rect">
            <a:avLst/>
          </a:prstGeom>
          <a:noFill/>
          <a:ln>
            <a:noFill/>
          </a:ln>
        </p:spPr>
      </p:pic>
      <p:pic>
        <p:nvPicPr>
          <p:cNvPr id="110" name="Google Shape;110;p19"/>
          <p:cNvPicPr preferRelativeResize="0"/>
          <p:nvPr/>
        </p:nvPicPr>
        <p:blipFill>
          <a:blip r:embed="rId5">
            <a:alphaModFix/>
          </a:blip>
          <a:stretch>
            <a:fillRect/>
          </a:stretch>
        </p:blipFill>
        <p:spPr>
          <a:xfrm rot="-1345862">
            <a:off x="1691100" y="1389374"/>
            <a:ext cx="2245326" cy="2889133"/>
          </a:xfrm>
          <a:prstGeom prst="rect">
            <a:avLst/>
          </a:prstGeom>
          <a:noFill/>
          <a:ln>
            <a:noFill/>
          </a:ln>
        </p:spPr>
      </p:pic>
      <p:pic>
        <p:nvPicPr>
          <p:cNvPr id="111" name="Google Shape;111;p19"/>
          <p:cNvPicPr preferRelativeResize="0"/>
          <p:nvPr/>
        </p:nvPicPr>
        <p:blipFill>
          <a:blip r:embed="rId6">
            <a:alphaModFix/>
          </a:blip>
          <a:stretch>
            <a:fillRect/>
          </a:stretch>
        </p:blipFill>
        <p:spPr>
          <a:xfrm rot="780733">
            <a:off x="5286924" y="1419586"/>
            <a:ext cx="2301927" cy="29568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7" name="Google Shape;117;p20"/>
          <p:cNvPicPr preferRelativeResize="0"/>
          <p:nvPr/>
        </p:nvPicPr>
        <p:blipFill>
          <a:blip r:embed="rId3">
            <a:alphaModFix/>
          </a:blip>
          <a:stretch>
            <a:fillRect/>
          </a:stretch>
        </p:blipFill>
        <p:spPr>
          <a:xfrm>
            <a:off x="0" y="862"/>
            <a:ext cx="9144000" cy="5141777"/>
          </a:xfrm>
          <a:prstGeom prst="rect">
            <a:avLst/>
          </a:prstGeom>
          <a:noFill/>
          <a:ln>
            <a:noFill/>
          </a:ln>
        </p:spPr>
      </p:pic>
      <p:sp>
        <p:nvSpPr>
          <p:cNvPr id="118" name="Google Shape;118;p20"/>
          <p:cNvSpPr txBox="1"/>
          <p:nvPr>
            <p:ph type="title"/>
          </p:nvPr>
        </p:nvSpPr>
        <p:spPr>
          <a:xfrm>
            <a:off x="1937800" y="863725"/>
            <a:ext cx="5418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20">
                <a:latin typeface="Comic Sans MS"/>
                <a:ea typeface="Comic Sans MS"/>
                <a:cs typeface="Comic Sans MS"/>
                <a:sym typeface="Comic Sans MS"/>
              </a:rPr>
              <a:t>I anticipate that my PAN project will assist teachers in documenting intervention results. I hope that the condensed data sheet will give teachers a place to effectively record intervention data during the school day, when time is of the essence.  </a:t>
            </a:r>
            <a:endParaRPr sz="2120">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4" name="Google Shape;124;p21"/>
          <p:cNvPicPr preferRelativeResize="0"/>
          <p:nvPr/>
        </p:nvPicPr>
        <p:blipFill>
          <a:blip r:embed="rId3">
            <a:alphaModFix/>
          </a:blip>
          <a:stretch>
            <a:fillRect/>
          </a:stretch>
        </p:blipFill>
        <p:spPr>
          <a:xfrm>
            <a:off x="0" y="862"/>
            <a:ext cx="9144000" cy="5141777"/>
          </a:xfrm>
          <a:prstGeom prst="rect">
            <a:avLst/>
          </a:prstGeom>
          <a:noFill/>
          <a:ln>
            <a:noFill/>
          </a:ln>
        </p:spPr>
      </p:pic>
      <p:sp>
        <p:nvSpPr>
          <p:cNvPr id="125" name="Google Shape;125;p21"/>
          <p:cNvSpPr txBox="1"/>
          <p:nvPr/>
        </p:nvSpPr>
        <p:spPr>
          <a:xfrm>
            <a:off x="388750" y="308250"/>
            <a:ext cx="3361200" cy="538800"/>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1"/>
                </a:solidFill>
                <a:latin typeface="Comic Sans MS"/>
                <a:ea typeface="Comic Sans MS"/>
                <a:cs typeface="Comic Sans MS"/>
                <a:sym typeface="Comic Sans MS"/>
              </a:rPr>
              <a:t>Resources</a:t>
            </a:r>
            <a:endParaRPr b="1" sz="2300">
              <a:solidFill>
                <a:schemeClr val="lt1"/>
              </a:solidFill>
              <a:latin typeface="Comic Sans MS"/>
              <a:ea typeface="Comic Sans MS"/>
              <a:cs typeface="Comic Sans MS"/>
              <a:sym typeface="Comic Sans MS"/>
            </a:endParaRPr>
          </a:p>
        </p:txBody>
      </p:sp>
      <p:sp>
        <p:nvSpPr>
          <p:cNvPr id="126" name="Google Shape;126;p21"/>
          <p:cNvSpPr txBox="1"/>
          <p:nvPr/>
        </p:nvSpPr>
        <p:spPr>
          <a:xfrm>
            <a:off x="4429125" y="1329825"/>
            <a:ext cx="3121200" cy="344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omic Sans MS"/>
                <a:ea typeface="Comic Sans MS"/>
                <a:cs typeface="Comic Sans MS"/>
                <a:sym typeface="Comic Sans MS"/>
              </a:rPr>
              <a:t>Interventions by Subject</a:t>
            </a:r>
            <a:endParaRPr b="1">
              <a:latin typeface="Comic Sans MS"/>
              <a:ea typeface="Comic Sans MS"/>
              <a:cs typeface="Comic Sans MS"/>
              <a:sym typeface="Comic Sans MS"/>
            </a:endParaRPr>
          </a:p>
          <a:p>
            <a:pPr indent="0" lvl="0" marL="0" rtl="0" algn="l">
              <a:spcBef>
                <a:spcPts val="0"/>
              </a:spcBef>
              <a:spcAft>
                <a:spcPts val="0"/>
              </a:spcAft>
              <a:buNone/>
            </a:pPr>
            <a:r>
              <a:t/>
            </a:r>
            <a:endParaRPr b="1">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b="1" lang="en">
                <a:solidFill>
                  <a:schemeClr val="dk1"/>
                </a:solidFill>
                <a:latin typeface="Comic Sans MS"/>
                <a:ea typeface="Comic Sans MS"/>
                <a:cs typeface="Comic Sans MS"/>
                <a:sym typeface="Comic Sans MS"/>
              </a:rPr>
              <a:t>Reading</a:t>
            </a:r>
            <a:r>
              <a:rPr lang="en">
                <a:solidFill>
                  <a:schemeClr val="dk1"/>
                </a:solidFill>
              </a:rPr>
              <a:t> - </a:t>
            </a:r>
            <a:r>
              <a:rPr lang="en" sz="1100" u="sng">
                <a:solidFill>
                  <a:schemeClr val="accent5"/>
                </a:solidFill>
                <a:hlinkClick r:id="rId4">
                  <a:extLst>
                    <a:ext uri="{A12FA001-AC4F-418D-AE19-62706E023703}">
                      <ahyp:hlinkClr val="tx"/>
                    </a:ext>
                  </a:extLst>
                </a:hlinkClick>
              </a:rPr>
              <a:t>KVEC Reading Child Find Intervention Tool.docx - Google Docs</a:t>
            </a:r>
            <a:endParaRPr b="1">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b="1">
              <a:latin typeface="Comic Sans MS"/>
              <a:ea typeface="Comic Sans MS"/>
              <a:cs typeface="Comic Sans MS"/>
              <a:sym typeface="Comic Sans MS"/>
            </a:endParaRPr>
          </a:p>
          <a:p>
            <a:pPr indent="0" lvl="0" marL="0" rtl="0" algn="l">
              <a:spcBef>
                <a:spcPts val="0"/>
              </a:spcBef>
              <a:spcAft>
                <a:spcPts val="0"/>
              </a:spcAft>
              <a:buNone/>
            </a:pPr>
            <a:r>
              <a:rPr b="1" lang="en">
                <a:latin typeface="Comic Sans MS"/>
                <a:ea typeface="Comic Sans MS"/>
                <a:cs typeface="Comic Sans MS"/>
                <a:sym typeface="Comic Sans MS"/>
              </a:rPr>
              <a:t>Writing </a:t>
            </a:r>
            <a:r>
              <a:rPr lang="en"/>
              <a:t>- </a:t>
            </a:r>
            <a:r>
              <a:rPr lang="en" sz="1100" u="sng">
                <a:solidFill>
                  <a:schemeClr val="hlink"/>
                </a:solidFill>
                <a:hlinkClick r:id="rId5"/>
              </a:rPr>
              <a:t>KVEC Writing Child Find Intervention Tool.docx - Google Docs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latin typeface="Comic Sans MS"/>
                <a:ea typeface="Comic Sans MS"/>
                <a:cs typeface="Comic Sans MS"/>
                <a:sym typeface="Comic Sans MS"/>
              </a:rPr>
              <a:t>Math</a:t>
            </a:r>
            <a:r>
              <a:rPr lang="en"/>
              <a:t> - </a:t>
            </a:r>
            <a:r>
              <a:rPr lang="en" sz="1100" u="sng">
                <a:solidFill>
                  <a:schemeClr val="hlink"/>
                </a:solidFill>
                <a:hlinkClick r:id="rId6"/>
              </a:rPr>
              <a:t>KVEC Math Child Find Intervention Tool.docx - Google Docs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latin typeface="Comic Sans MS"/>
                <a:ea typeface="Comic Sans MS"/>
                <a:cs typeface="Comic Sans MS"/>
                <a:sym typeface="Comic Sans MS"/>
              </a:rPr>
              <a:t>Behavior</a:t>
            </a:r>
            <a:r>
              <a:rPr lang="en"/>
              <a:t> - </a:t>
            </a:r>
            <a:r>
              <a:rPr lang="en" sz="1100" u="sng">
                <a:solidFill>
                  <a:schemeClr val="hlink"/>
                </a:solidFill>
                <a:hlinkClick r:id="rId7"/>
              </a:rPr>
              <a:t>KVEC Challenging Behavior Tool.docx - Google Docs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7" name="Google Shape;127;p21"/>
          <p:cNvSpPr txBox="1"/>
          <p:nvPr/>
        </p:nvSpPr>
        <p:spPr>
          <a:xfrm>
            <a:off x="1604600" y="1329825"/>
            <a:ext cx="2560800" cy="198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omic Sans MS"/>
                <a:ea typeface="Comic Sans MS"/>
                <a:cs typeface="Comic Sans MS"/>
                <a:sym typeface="Comic Sans MS"/>
              </a:rPr>
              <a:t>KVEC Child Find Interventions/Videos</a:t>
            </a:r>
            <a:endParaRPr b="1">
              <a:latin typeface="Comic Sans MS"/>
              <a:ea typeface="Comic Sans MS"/>
              <a:cs typeface="Comic Sans MS"/>
              <a:sym typeface="Comic Sans MS"/>
            </a:endParaRPr>
          </a:p>
          <a:p>
            <a:pPr indent="0" lvl="0" marL="0" rtl="0" algn="l">
              <a:spcBef>
                <a:spcPts val="0"/>
              </a:spcBef>
              <a:spcAft>
                <a:spcPts val="0"/>
              </a:spcAft>
              <a:buNone/>
            </a:pPr>
            <a:r>
              <a:t/>
            </a:r>
            <a:endParaRPr/>
          </a:p>
          <a:p>
            <a:pPr indent="0" lvl="0" marL="0" rtl="0" algn="l">
              <a:spcBef>
                <a:spcPts val="0"/>
              </a:spcBef>
              <a:spcAft>
                <a:spcPts val="0"/>
              </a:spcAft>
              <a:buNone/>
            </a:pPr>
            <a:r>
              <a:rPr lang="en" sz="1100" u="sng">
                <a:solidFill>
                  <a:schemeClr val="accent5"/>
                </a:solidFill>
                <a:hlinkClick r:id="rId8">
                  <a:extLst>
                    <a:ext uri="{A12FA001-AC4F-418D-AE19-62706E023703}">
                      <ahyp:hlinkClr val="tx"/>
                    </a:ext>
                  </a:extLst>
                </a:hlinkClick>
              </a:rPr>
              <a:t>Child Find &amp; Tiers of Academic/Behavior Interventions.docx - Google Docs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
        <p:nvSpPr>
          <p:cNvPr id="128" name="Google Shape;128;p21"/>
          <p:cNvSpPr txBox="1"/>
          <p:nvPr/>
        </p:nvSpPr>
        <p:spPr>
          <a:xfrm>
            <a:off x="7550325" y="407150"/>
            <a:ext cx="1461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Comic Sans MS"/>
                <a:ea typeface="Comic Sans MS"/>
                <a:cs typeface="Comic Sans MS"/>
                <a:sym typeface="Comic Sans MS"/>
              </a:rPr>
              <a:t>Intervention</a:t>
            </a:r>
            <a:endParaRPr b="1">
              <a:solidFill>
                <a:schemeClr val="lt1"/>
              </a:solidFill>
              <a:latin typeface="Comic Sans MS"/>
              <a:ea typeface="Comic Sans MS"/>
              <a:cs typeface="Comic Sans MS"/>
              <a:sym typeface="Comic Sans MS"/>
            </a:endParaRPr>
          </a:p>
          <a:p>
            <a:pPr indent="0" lvl="0" marL="0" rtl="0" algn="ctr">
              <a:spcBef>
                <a:spcPts val="0"/>
              </a:spcBef>
              <a:spcAft>
                <a:spcPts val="0"/>
              </a:spcAft>
              <a:buNone/>
            </a:pPr>
            <a:r>
              <a:rPr b="1" lang="en">
                <a:solidFill>
                  <a:schemeClr val="lt1"/>
                </a:solidFill>
                <a:latin typeface="Comic Sans MS"/>
                <a:ea typeface="Comic Sans MS"/>
                <a:cs typeface="Comic Sans MS"/>
                <a:sym typeface="Comic Sans MS"/>
              </a:rPr>
              <a:t>Websites</a:t>
            </a:r>
            <a:endParaRPr b="1">
              <a:solidFill>
                <a:schemeClr val="lt1"/>
              </a:solidFill>
              <a:latin typeface="Comic Sans MS"/>
              <a:ea typeface="Comic Sans MS"/>
              <a:cs typeface="Comic Sans MS"/>
              <a:sym typeface="Comic Sans MS"/>
            </a:endParaRPr>
          </a:p>
        </p:txBody>
      </p:sp>
      <p:sp>
        <p:nvSpPr>
          <p:cNvPr id="129" name="Google Shape;129;p21"/>
          <p:cNvSpPr txBox="1"/>
          <p:nvPr/>
        </p:nvSpPr>
        <p:spPr>
          <a:xfrm>
            <a:off x="1604600" y="3204525"/>
            <a:ext cx="25608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Comic Sans MS"/>
                <a:ea typeface="Comic Sans MS"/>
                <a:cs typeface="Comic Sans MS"/>
                <a:sym typeface="Comic Sans MS"/>
              </a:rPr>
              <a:t>Samples of Tier 1,2,3 Interventions</a:t>
            </a:r>
            <a:endParaRPr b="1">
              <a:solidFill>
                <a:schemeClr val="dk1"/>
              </a:solidFill>
              <a:latin typeface="Comic Sans MS"/>
              <a:ea typeface="Comic Sans MS"/>
              <a:cs typeface="Comic Sans MS"/>
              <a:sym typeface="Comic Sans MS"/>
            </a:endParaRPr>
          </a:p>
          <a:p>
            <a:pPr indent="0" lvl="0" marL="0" rtl="0" algn="ctr">
              <a:spcBef>
                <a:spcPts val="0"/>
              </a:spcBef>
              <a:spcAft>
                <a:spcPts val="0"/>
              </a:spcAft>
              <a:buNone/>
            </a:pPr>
            <a:r>
              <a:t/>
            </a:r>
            <a:endParaRPr b="1" sz="6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1100" u="sng">
                <a:solidFill>
                  <a:schemeClr val="hlink"/>
                </a:solidFill>
                <a:latin typeface="Comic Sans MS"/>
                <a:ea typeface="Comic Sans MS"/>
                <a:cs typeface="Comic Sans MS"/>
                <a:sym typeface="Comic Sans MS"/>
                <a:hlinkClick r:id="rId9"/>
              </a:rPr>
              <a:t>https://www.letcher.kyschools.us/Administration/18</a:t>
            </a:r>
            <a:endParaRPr sz="11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b="1">
              <a:solidFill>
                <a:schemeClr val="dk1"/>
              </a:solidFill>
              <a:latin typeface="Comic Sans MS"/>
              <a:ea typeface="Comic Sans MS"/>
              <a:cs typeface="Comic Sans MS"/>
              <a:sym typeface="Comic Sans M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