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297255-5AAE-451B-B0A3-FB9B3605DFDA}" v="99" dt="2021-10-31T19:59:16.4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EFE4ED-BA83-4168-B341-39441F8178B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94599E4-1CA2-4312-B617-A1E9DF8AB238}">
      <dgm:prSet/>
      <dgm:spPr/>
      <dgm:t>
        <a:bodyPr/>
        <a:lstStyle/>
        <a:p>
          <a:pPr>
            <a:lnSpc>
              <a:spcPct val="100000"/>
            </a:lnSpc>
          </a:pPr>
          <a:r>
            <a:rPr lang="en-US" dirty="0">
              <a:latin typeface="Avenir Next LT Pro"/>
            </a:rPr>
            <a:t>Does</a:t>
          </a:r>
          <a:r>
            <a:rPr lang="en-US" dirty="0"/>
            <a:t> not work as well with more difficult concepts that require a lot of time, specifically Algebra 2 Concepts. </a:t>
          </a:r>
        </a:p>
      </dgm:t>
    </dgm:pt>
    <dgm:pt modelId="{78110F30-D0E7-44C6-A75A-3610DF558E24}" type="parTrans" cxnId="{756CB564-9A1E-4812-9C74-B9EE91B9C90C}">
      <dgm:prSet/>
      <dgm:spPr/>
      <dgm:t>
        <a:bodyPr/>
        <a:lstStyle/>
        <a:p>
          <a:endParaRPr lang="en-US"/>
        </a:p>
      </dgm:t>
    </dgm:pt>
    <dgm:pt modelId="{BFB6123A-E2CA-4E64-89F5-9E303AE93BC7}" type="sibTrans" cxnId="{756CB564-9A1E-4812-9C74-B9EE91B9C90C}">
      <dgm:prSet/>
      <dgm:spPr/>
      <dgm:t>
        <a:bodyPr/>
        <a:lstStyle/>
        <a:p>
          <a:endParaRPr lang="en-US"/>
        </a:p>
      </dgm:t>
    </dgm:pt>
    <dgm:pt modelId="{C7D37D99-AAB0-4147-A6B5-1A0692467218}">
      <dgm:prSet/>
      <dgm:spPr/>
      <dgm:t>
        <a:bodyPr/>
        <a:lstStyle/>
        <a:p>
          <a:pPr>
            <a:lnSpc>
              <a:spcPct val="100000"/>
            </a:lnSpc>
          </a:pPr>
          <a:r>
            <a:rPr lang="en-US" dirty="0"/>
            <a:t>Students might get confused over a video uploaded and are unable to ask questions until the next day of class.</a:t>
          </a:r>
        </a:p>
      </dgm:t>
    </dgm:pt>
    <dgm:pt modelId="{6B310633-6FD9-42CE-A83B-DB51B54AFAB1}" type="parTrans" cxnId="{31D39430-610C-4BF1-B67C-448B8B317C47}">
      <dgm:prSet/>
      <dgm:spPr/>
      <dgm:t>
        <a:bodyPr/>
        <a:lstStyle/>
        <a:p>
          <a:endParaRPr lang="en-US"/>
        </a:p>
      </dgm:t>
    </dgm:pt>
    <dgm:pt modelId="{A8DB4AD3-1357-4A4B-919B-D14B77B6E4AE}" type="sibTrans" cxnId="{31D39430-610C-4BF1-B67C-448B8B317C47}">
      <dgm:prSet/>
      <dgm:spPr/>
      <dgm:t>
        <a:bodyPr/>
        <a:lstStyle/>
        <a:p>
          <a:endParaRPr lang="en-US"/>
        </a:p>
      </dgm:t>
    </dgm:pt>
    <dgm:pt modelId="{639994C5-8053-441E-8388-64DBA57ABF50}">
      <dgm:prSet/>
      <dgm:spPr/>
      <dgm:t>
        <a:bodyPr/>
        <a:lstStyle/>
        <a:p>
          <a:pPr>
            <a:lnSpc>
              <a:spcPct val="100000"/>
            </a:lnSpc>
          </a:pPr>
          <a:r>
            <a:rPr lang="en-US" dirty="0"/>
            <a:t>Students may disregard videos after not understanding one video and feel they are not going to make it through the class.</a:t>
          </a:r>
        </a:p>
      </dgm:t>
    </dgm:pt>
    <dgm:pt modelId="{3E16F45C-2F76-4041-96C3-B4A8FB0F4923}" type="parTrans" cxnId="{EFBEC3C0-8E9C-48A7-AF5F-B4599DC62C77}">
      <dgm:prSet/>
      <dgm:spPr/>
      <dgm:t>
        <a:bodyPr/>
        <a:lstStyle/>
        <a:p>
          <a:endParaRPr lang="en-US"/>
        </a:p>
      </dgm:t>
    </dgm:pt>
    <dgm:pt modelId="{DC5E9EC8-C062-4B59-9DB7-231E1E874CE6}" type="sibTrans" cxnId="{EFBEC3C0-8E9C-48A7-AF5F-B4599DC62C77}">
      <dgm:prSet/>
      <dgm:spPr/>
      <dgm:t>
        <a:bodyPr/>
        <a:lstStyle/>
        <a:p>
          <a:endParaRPr lang="en-US"/>
        </a:p>
      </dgm:t>
    </dgm:pt>
    <dgm:pt modelId="{090DB740-2D6A-4407-9F8F-796FE0171868}" type="pres">
      <dgm:prSet presAssocID="{D0EFE4ED-BA83-4168-B341-39441F8178B3}" presName="root" presStyleCnt="0">
        <dgm:presLayoutVars>
          <dgm:dir/>
          <dgm:resizeHandles val="exact"/>
        </dgm:presLayoutVars>
      </dgm:prSet>
      <dgm:spPr/>
    </dgm:pt>
    <dgm:pt modelId="{92BACB3E-B009-4E75-B61E-0CF6464734DB}" type="pres">
      <dgm:prSet presAssocID="{B94599E4-1CA2-4312-B617-A1E9DF8AB238}" presName="compNode" presStyleCnt="0"/>
      <dgm:spPr/>
    </dgm:pt>
    <dgm:pt modelId="{14C4D1E5-6637-49CF-BFE6-168A8EAC5359}" type="pres">
      <dgm:prSet presAssocID="{B94599E4-1CA2-4312-B617-A1E9DF8AB238}" presName="bgRect" presStyleLbl="bgShp" presStyleIdx="0" presStyleCnt="3"/>
      <dgm:spPr/>
    </dgm:pt>
    <dgm:pt modelId="{56A44D72-0F99-4D8D-9380-F6DB85AC4810}" type="pres">
      <dgm:prSet presAssocID="{B94599E4-1CA2-4312-B617-A1E9DF8AB23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1DD5B9F2-9F66-4D7C-9A32-3BD19840C9DF}" type="pres">
      <dgm:prSet presAssocID="{B94599E4-1CA2-4312-B617-A1E9DF8AB238}" presName="spaceRect" presStyleCnt="0"/>
      <dgm:spPr/>
    </dgm:pt>
    <dgm:pt modelId="{E67FFADD-D9B6-4394-878A-58AB8DE309F9}" type="pres">
      <dgm:prSet presAssocID="{B94599E4-1CA2-4312-B617-A1E9DF8AB238}" presName="parTx" presStyleLbl="revTx" presStyleIdx="0" presStyleCnt="3">
        <dgm:presLayoutVars>
          <dgm:chMax val="0"/>
          <dgm:chPref val="0"/>
        </dgm:presLayoutVars>
      </dgm:prSet>
      <dgm:spPr/>
    </dgm:pt>
    <dgm:pt modelId="{2A649697-2EA4-4466-9F8A-DEF81E19433B}" type="pres">
      <dgm:prSet presAssocID="{BFB6123A-E2CA-4E64-89F5-9E303AE93BC7}" presName="sibTrans" presStyleCnt="0"/>
      <dgm:spPr/>
    </dgm:pt>
    <dgm:pt modelId="{0E9C3278-26E6-4AFF-A7E3-C0F0877A5E2A}" type="pres">
      <dgm:prSet presAssocID="{C7D37D99-AAB0-4147-A6B5-1A0692467218}" presName="compNode" presStyleCnt="0"/>
      <dgm:spPr/>
    </dgm:pt>
    <dgm:pt modelId="{B5381552-E230-4325-88AB-8ADCE6DA6EF0}" type="pres">
      <dgm:prSet presAssocID="{C7D37D99-AAB0-4147-A6B5-1A0692467218}" presName="bgRect" presStyleLbl="bgShp" presStyleIdx="1" presStyleCnt="3"/>
      <dgm:spPr/>
    </dgm:pt>
    <dgm:pt modelId="{96860E7D-46E2-450B-90D4-B0ADA510B18D}" type="pres">
      <dgm:prSet presAssocID="{C7D37D99-AAB0-4147-A6B5-1A069246721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B6D5DBC0-5347-4276-8E46-919A2926E40F}" type="pres">
      <dgm:prSet presAssocID="{C7D37D99-AAB0-4147-A6B5-1A0692467218}" presName="spaceRect" presStyleCnt="0"/>
      <dgm:spPr/>
    </dgm:pt>
    <dgm:pt modelId="{8D4A660F-BE2E-4F45-B37A-FA4D99AE2F2B}" type="pres">
      <dgm:prSet presAssocID="{C7D37D99-AAB0-4147-A6B5-1A0692467218}" presName="parTx" presStyleLbl="revTx" presStyleIdx="1" presStyleCnt="3">
        <dgm:presLayoutVars>
          <dgm:chMax val="0"/>
          <dgm:chPref val="0"/>
        </dgm:presLayoutVars>
      </dgm:prSet>
      <dgm:spPr/>
    </dgm:pt>
    <dgm:pt modelId="{DA23BE68-317A-45C9-B35E-6744657CF071}" type="pres">
      <dgm:prSet presAssocID="{A8DB4AD3-1357-4A4B-919B-D14B77B6E4AE}" presName="sibTrans" presStyleCnt="0"/>
      <dgm:spPr/>
    </dgm:pt>
    <dgm:pt modelId="{D363860D-AA1D-47B1-934F-131B8F5F2230}" type="pres">
      <dgm:prSet presAssocID="{639994C5-8053-441E-8388-64DBA57ABF50}" presName="compNode" presStyleCnt="0"/>
      <dgm:spPr/>
    </dgm:pt>
    <dgm:pt modelId="{8C4E19E0-0181-4DA7-A06E-B2F4F71D4BB6}" type="pres">
      <dgm:prSet presAssocID="{639994C5-8053-441E-8388-64DBA57ABF50}" presName="bgRect" presStyleLbl="bgShp" presStyleIdx="2" presStyleCnt="3"/>
      <dgm:spPr/>
    </dgm:pt>
    <dgm:pt modelId="{28F3FFB5-2F0F-40B1-8FBC-BBFF431CA118}" type="pres">
      <dgm:prSet presAssocID="{639994C5-8053-441E-8388-64DBA57ABF5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7128DE0F-5E97-4393-93EC-79D8C7BCF8B5}" type="pres">
      <dgm:prSet presAssocID="{639994C5-8053-441E-8388-64DBA57ABF50}" presName="spaceRect" presStyleCnt="0"/>
      <dgm:spPr/>
    </dgm:pt>
    <dgm:pt modelId="{97345859-FF48-4506-BC69-0022630CD4AC}" type="pres">
      <dgm:prSet presAssocID="{639994C5-8053-441E-8388-64DBA57ABF50}" presName="parTx" presStyleLbl="revTx" presStyleIdx="2" presStyleCnt="3">
        <dgm:presLayoutVars>
          <dgm:chMax val="0"/>
          <dgm:chPref val="0"/>
        </dgm:presLayoutVars>
      </dgm:prSet>
      <dgm:spPr/>
    </dgm:pt>
  </dgm:ptLst>
  <dgm:cxnLst>
    <dgm:cxn modelId="{31D39430-610C-4BF1-B67C-448B8B317C47}" srcId="{D0EFE4ED-BA83-4168-B341-39441F8178B3}" destId="{C7D37D99-AAB0-4147-A6B5-1A0692467218}" srcOrd="1" destOrd="0" parTransId="{6B310633-6FD9-42CE-A83B-DB51B54AFAB1}" sibTransId="{A8DB4AD3-1357-4A4B-919B-D14B77B6E4AE}"/>
    <dgm:cxn modelId="{A155F33B-17E5-40B4-A63D-CBE1768F40CE}" type="presOf" srcId="{B94599E4-1CA2-4312-B617-A1E9DF8AB238}" destId="{E67FFADD-D9B6-4394-878A-58AB8DE309F9}" srcOrd="0" destOrd="0" presId="urn:microsoft.com/office/officeart/2018/2/layout/IconVerticalSolidList"/>
    <dgm:cxn modelId="{756CB564-9A1E-4812-9C74-B9EE91B9C90C}" srcId="{D0EFE4ED-BA83-4168-B341-39441F8178B3}" destId="{B94599E4-1CA2-4312-B617-A1E9DF8AB238}" srcOrd="0" destOrd="0" parTransId="{78110F30-D0E7-44C6-A75A-3610DF558E24}" sibTransId="{BFB6123A-E2CA-4E64-89F5-9E303AE93BC7}"/>
    <dgm:cxn modelId="{A3381EAE-7155-4541-A55C-9FA17C19C4B5}" type="presOf" srcId="{639994C5-8053-441E-8388-64DBA57ABF50}" destId="{97345859-FF48-4506-BC69-0022630CD4AC}" srcOrd="0" destOrd="0" presId="urn:microsoft.com/office/officeart/2018/2/layout/IconVerticalSolidList"/>
    <dgm:cxn modelId="{EFBEC3C0-8E9C-48A7-AF5F-B4599DC62C77}" srcId="{D0EFE4ED-BA83-4168-B341-39441F8178B3}" destId="{639994C5-8053-441E-8388-64DBA57ABF50}" srcOrd="2" destOrd="0" parTransId="{3E16F45C-2F76-4041-96C3-B4A8FB0F4923}" sibTransId="{DC5E9EC8-C062-4B59-9DB7-231E1E874CE6}"/>
    <dgm:cxn modelId="{2CEA4CCC-5BC6-4547-A0C7-5853F9C22F73}" type="presOf" srcId="{C7D37D99-AAB0-4147-A6B5-1A0692467218}" destId="{8D4A660F-BE2E-4F45-B37A-FA4D99AE2F2B}" srcOrd="0" destOrd="0" presId="urn:microsoft.com/office/officeart/2018/2/layout/IconVerticalSolidList"/>
    <dgm:cxn modelId="{9415B3F2-D558-421A-AB88-F759B8EDBF9A}" type="presOf" srcId="{D0EFE4ED-BA83-4168-B341-39441F8178B3}" destId="{090DB740-2D6A-4407-9F8F-796FE0171868}" srcOrd="0" destOrd="0" presId="urn:microsoft.com/office/officeart/2018/2/layout/IconVerticalSolidList"/>
    <dgm:cxn modelId="{3DBE4D3A-8FE5-4832-924B-E38ACE3D0AB2}" type="presParOf" srcId="{090DB740-2D6A-4407-9F8F-796FE0171868}" destId="{92BACB3E-B009-4E75-B61E-0CF6464734DB}" srcOrd="0" destOrd="0" presId="urn:microsoft.com/office/officeart/2018/2/layout/IconVerticalSolidList"/>
    <dgm:cxn modelId="{248405C4-A883-4357-A937-FE151249F67A}" type="presParOf" srcId="{92BACB3E-B009-4E75-B61E-0CF6464734DB}" destId="{14C4D1E5-6637-49CF-BFE6-168A8EAC5359}" srcOrd="0" destOrd="0" presId="urn:microsoft.com/office/officeart/2018/2/layout/IconVerticalSolidList"/>
    <dgm:cxn modelId="{E4371911-7BA4-4380-8FCF-55B9AE75CECA}" type="presParOf" srcId="{92BACB3E-B009-4E75-B61E-0CF6464734DB}" destId="{56A44D72-0F99-4D8D-9380-F6DB85AC4810}" srcOrd="1" destOrd="0" presId="urn:microsoft.com/office/officeart/2018/2/layout/IconVerticalSolidList"/>
    <dgm:cxn modelId="{EA3B736F-1246-4B36-95CA-5906D9E4606C}" type="presParOf" srcId="{92BACB3E-B009-4E75-B61E-0CF6464734DB}" destId="{1DD5B9F2-9F66-4D7C-9A32-3BD19840C9DF}" srcOrd="2" destOrd="0" presId="urn:microsoft.com/office/officeart/2018/2/layout/IconVerticalSolidList"/>
    <dgm:cxn modelId="{B10EA1ED-5A6F-446B-A9FE-39219A38CC28}" type="presParOf" srcId="{92BACB3E-B009-4E75-B61E-0CF6464734DB}" destId="{E67FFADD-D9B6-4394-878A-58AB8DE309F9}" srcOrd="3" destOrd="0" presId="urn:microsoft.com/office/officeart/2018/2/layout/IconVerticalSolidList"/>
    <dgm:cxn modelId="{34A0028D-1381-4E57-993B-C921F04D69C6}" type="presParOf" srcId="{090DB740-2D6A-4407-9F8F-796FE0171868}" destId="{2A649697-2EA4-4466-9F8A-DEF81E19433B}" srcOrd="1" destOrd="0" presId="urn:microsoft.com/office/officeart/2018/2/layout/IconVerticalSolidList"/>
    <dgm:cxn modelId="{1E5AA360-6217-460A-B047-8C7A7CCC7BF1}" type="presParOf" srcId="{090DB740-2D6A-4407-9F8F-796FE0171868}" destId="{0E9C3278-26E6-4AFF-A7E3-C0F0877A5E2A}" srcOrd="2" destOrd="0" presId="urn:microsoft.com/office/officeart/2018/2/layout/IconVerticalSolidList"/>
    <dgm:cxn modelId="{427B3822-A41A-4FC1-8390-44DF6ACC22B0}" type="presParOf" srcId="{0E9C3278-26E6-4AFF-A7E3-C0F0877A5E2A}" destId="{B5381552-E230-4325-88AB-8ADCE6DA6EF0}" srcOrd="0" destOrd="0" presId="urn:microsoft.com/office/officeart/2018/2/layout/IconVerticalSolidList"/>
    <dgm:cxn modelId="{6AC83C3B-2BD9-4318-A576-1019180FF968}" type="presParOf" srcId="{0E9C3278-26E6-4AFF-A7E3-C0F0877A5E2A}" destId="{96860E7D-46E2-450B-90D4-B0ADA510B18D}" srcOrd="1" destOrd="0" presId="urn:microsoft.com/office/officeart/2018/2/layout/IconVerticalSolidList"/>
    <dgm:cxn modelId="{00DB02F0-D7CE-4CC0-9C35-037323BB3551}" type="presParOf" srcId="{0E9C3278-26E6-4AFF-A7E3-C0F0877A5E2A}" destId="{B6D5DBC0-5347-4276-8E46-919A2926E40F}" srcOrd="2" destOrd="0" presId="urn:microsoft.com/office/officeart/2018/2/layout/IconVerticalSolidList"/>
    <dgm:cxn modelId="{4B0F14F7-9308-47FD-B2F5-2A1A867AF3FF}" type="presParOf" srcId="{0E9C3278-26E6-4AFF-A7E3-C0F0877A5E2A}" destId="{8D4A660F-BE2E-4F45-B37A-FA4D99AE2F2B}" srcOrd="3" destOrd="0" presId="urn:microsoft.com/office/officeart/2018/2/layout/IconVerticalSolidList"/>
    <dgm:cxn modelId="{A3EB9369-8130-41A5-8F90-6A0C1EDCBBCC}" type="presParOf" srcId="{090DB740-2D6A-4407-9F8F-796FE0171868}" destId="{DA23BE68-317A-45C9-B35E-6744657CF071}" srcOrd="3" destOrd="0" presId="urn:microsoft.com/office/officeart/2018/2/layout/IconVerticalSolidList"/>
    <dgm:cxn modelId="{99F3DC6E-94DE-4BEA-A5B7-58572BD218C7}" type="presParOf" srcId="{090DB740-2D6A-4407-9F8F-796FE0171868}" destId="{D363860D-AA1D-47B1-934F-131B8F5F2230}" srcOrd="4" destOrd="0" presId="urn:microsoft.com/office/officeart/2018/2/layout/IconVerticalSolidList"/>
    <dgm:cxn modelId="{3F470D7C-F7F2-48CF-BFC8-2383C53AC068}" type="presParOf" srcId="{D363860D-AA1D-47B1-934F-131B8F5F2230}" destId="{8C4E19E0-0181-4DA7-A06E-B2F4F71D4BB6}" srcOrd="0" destOrd="0" presId="urn:microsoft.com/office/officeart/2018/2/layout/IconVerticalSolidList"/>
    <dgm:cxn modelId="{898A5318-EE53-4A6C-90F6-CD3DC0EDBB21}" type="presParOf" srcId="{D363860D-AA1D-47B1-934F-131B8F5F2230}" destId="{28F3FFB5-2F0F-40B1-8FBC-BBFF431CA118}" srcOrd="1" destOrd="0" presId="urn:microsoft.com/office/officeart/2018/2/layout/IconVerticalSolidList"/>
    <dgm:cxn modelId="{DE0A18CA-FE96-424F-A456-CFEE51E5BA41}" type="presParOf" srcId="{D363860D-AA1D-47B1-934F-131B8F5F2230}" destId="{7128DE0F-5E97-4393-93EC-79D8C7BCF8B5}" srcOrd="2" destOrd="0" presId="urn:microsoft.com/office/officeart/2018/2/layout/IconVerticalSolidList"/>
    <dgm:cxn modelId="{7F0294B1-5E1D-4E68-9416-095114D313AC}" type="presParOf" srcId="{D363860D-AA1D-47B1-934F-131B8F5F2230}" destId="{97345859-FF48-4506-BC69-0022630CD4A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C4D1E5-6637-49CF-BFE6-168A8EAC5359}">
      <dsp:nvSpPr>
        <dsp:cNvPr id="0" name=""/>
        <dsp:cNvSpPr/>
      </dsp:nvSpPr>
      <dsp:spPr>
        <a:xfrm>
          <a:off x="0" y="447"/>
          <a:ext cx="10515600" cy="104613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A44D72-0F99-4D8D-9380-F6DB85AC4810}">
      <dsp:nvSpPr>
        <dsp:cNvPr id="0" name=""/>
        <dsp:cNvSpPr/>
      </dsp:nvSpPr>
      <dsp:spPr>
        <a:xfrm>
          <a:off x="316455" y="235827"/>
          <a:ext cx="575373" cy="57537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67FFADD-D9B6-4394-878A-58AB8DE309F9}">
      <dsp:nvSpPr>
        <dsp:cNvPr id="0" name=""/>
        <dsp:cNvSpPr/>
      </dsp:nvSpPr>
      <dsp:spPr>
        <a:xfrm>
          <a:off x="1208284" y="447"/>
          <a:ext cx="9307315" cy="1046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716" tIns="110716" rIns="110716" bIns="110716" numCol="1" spcCol="1270" anchor="ctr" anchorCtr="0">
          <a:noAutofit/>
        </a:bodyPr>
        <a:lstStyle/>
        <a:p>
          <a:pPr marL="0" lvl="0" indent="0" algn="l" defTabSz="1111250">
            <a:lnSpc>
              <a:spcPct val="100000"/>
            </a:lnSpc>
            <a:spcBef>
              <a:spcPct val="0"/>
            </a:spcBef>
            <a:spcAft>
              <a:spcPct val="35000"/>
            </a:spcAft>
            <a:buNone/>
          </a:pPr>
          <a:r>
            <a:rPr lang="en-US" sz="2500" kern="1200" dirty="0">
              <a:latin typeface="Avenir Next LT Pro"/>
            </a:rPr>
            <a:t>Does</a:t>
          </a:r>
          <a:r>
            <a:rPr lang="en-US" sz="2500" kern="1200" dirty="0"/>
            <a:t> not work as well with more difficult concepts that require a lot of time, specifically Algebra 2 Concepts. </a:t>
          </a:r>
        </a:p>
      </dsp:txBody>
      <dsp:txXfrm>
        <a:off x="1208284" y="447"/>
        <a:ext cx="9307315" cy="1046133"/>
      </dsp:txXfrm>
    </dsp:sp>
    <dsp:sp modelId="{B5381552-E230-4325-88AB-8ADCE6DA6EF0}">
      <dsp:nvSpPr>
        <dsp:cNvPr id="0" name=""/>
        <dsp:cNvSpPr/>
      </dsp:nvSpPr>
      <dsp:spPr>
        <a:xfrm>
          <a:off x="0" y="1308114"/>
          <a:ext cx="10515600" cy="104613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860E7D-46E2-450B-90D4-B0ADA510B18D}">
      <dsp:nvSpPr>
        <dsp:cNvPr id="0" name=""/>
        <dsp:cNvSpPr/>
      </dsp:nvSpPr>
      <dsp:spPr>
        <a:xfrm>
          <a:off x="316455" y="1543494"/>
          <a:ext cx="575373" cy="57537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D4A660F-BE2E-4F45-B37A-FA4D99AE2F2B}">
      <dsp:nvSpPr>
        <dsp:cNvPr id="0" name=""/>
        <dsp:cNvSpPr/>
      </dsp:nvSpPr>
      <dsp:spPr>
        <a:xfrm>
          <a:off x="1208284" y="1308114"/>
          <a:ext cx="9307315" cy="1046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716" tIns="110716" rIns="110716" bIns="110716" numCol="1" spcCol="1270" anchor="ctr" anchorCtr="0">
          <a:noAutofit/>
        </a:bodyPr>
        <a:lstStyle/>
        <a:p>
          <a:pPr marL="0" lvl="0" indent="0" algn="l" defTabSz="1111250">
            <a:lnSpc>
              <a:spcPct val="100000"/>
            </a:lnSpc>
            <a:spcBef>
              <a:spcPct val="0"/>
            </a:spcBef>
            <a:spcAft>
              <a:spcPct val="35000"/>
            </a:spcAft>
            <a:buNone/>
          </a:pPr>
          <a:r>
            <a:rPr lang="en-US" sz="2500" kern="1200" dirty="0"/>
            <a:t>Students might get confused over a video uploaded and are unable to ask questions until the next day of class.</a:t>
          </a:r>
        </a:p>
      </dsp:txBody>
      <dsp:txXfrm>
        <a:off x="1208284" y="1308114"/>
        <a:ext cx="9307315" cy="1046133"/>
      </dsp:txXfrm>
    </dsp:sp>
    <dsp:sp modelId="{8C4E19E0-0181-4DA7-A06E-B2F4F71D4BB6}">
      <dsp:nvSpPr>
        <dsp:cNvPr id="0" name=""/>
        <dsp:cNvSpPr/>
      </dsp:nvSpPr>
      <dsp:spPr>
        <a:xfrm>
          <a:off x="0" y="2615781"/>
          <a:ext cx="10515600" cy="104613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F3FFB5-2F0F-40B1-8FBC-BBFF431CA118}">
      <dsp:nvSpPr>
        <dsp:cNvPr id="0" name=""/>
        <dsp:cNvSpPr/>
      </dsp:nvSpPr>
      <dsp:spPr>
        <a:xfrm>
          <a:off x="316455" y="2851162"/>
          <a:ext cx="575373" cy="57537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7345859-FF48-4506-BC69-0022630CD4AC}">
      <dsp:nvSpPr>
        <dsp:cNvPr id="0" name=""/>
        <dsp:cNvSpPr/>
      </dsp:nvSpPr>
      <dsp:spPr>
        <a:xfrm>
          <a:off x="1208284" y="2615781"/>
          <a:ext cx="9307315" cy="1046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716" tIns="110716" rIns="110716" bIns="110716" numCol="1" spcCol="1270" anchor="ctr" anchorCtr="0">
          <a:noAutofit/>
        </a:bodyPr>
        <a:lstStyle/>
        <a:p>
          <a:pPr marL="0" lvl="0" indent="0" algn="l" defTabSz="1111250">
            <a:lnSpc>
              <a:spcPct val="100000"/>
            </a:lnSpc>
            <a:spcBef>
              <a:spcPct val="0"/>
            </a:spcBef>
            <a:spcAft>
              <a:spcPct val="35000"/>
            </a:spcAft>
            <a:buNone/>
          </a:pPr>
          <a:r>
            <a:rPr lang="en-US" sz="2500" kern="1200" dirty="0"/>
            <a:t>Students may disregard videos after not understanding one video and feel they are not going to make it through the class.</a:t>
          </a:r>
        </a:p>
      </dsp:txBody>
      <dsp:txXfrm>
        <a:off x="1208284" y="2615781"/>
        <a:ext cx="9307315" cy="104613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F9204-3F29-4C3A-BA41-3063400202C4}"/>
              </a:ext>
            </a:extLst>
          </p:cNvPr>
          <p:cNvSpPr>
            <a:spLocks noGrp="1"/>
          </p:cNvSpPr>
          <p:nvPr>
            <p:ph type="ctrTitle"/>
          </p:nvPr>
        </p:nvSpPr>
        <p:spPr>
          <a:xfrm>
            <a:off x="1524000" y="1122363"/>
            <a:ext cx="9144000" cy="2387600"/>
          </a:xfrm>
        </p:spPr>
        <p:txBody>
          <a:bodyPr anchor="b"/>
          <a:lstStyle>
            <a:lvl1pPr algn="ctr">
              <a:defRPr sz="4400"/>
            </a:lvl1pPr>
          </a:lstStyle>
          <a:p>
            <a:r>
              <a:rPr lang="en-US" dirty="0"/>
              <a:t>Click to edit Master title style</a:t>
            </a:r>
          </a:p>
        </p:txBody>
      </p:sp>
      <p:sp>
        <p:nvSpPr>
          <p:cNvPr id="3" name="Subtitle 2">
            <a:extLst>
              <a:ext uri="{FF2B5EF4-FFF2-40B4-BE49-F238E27FC236}">
                <a16:creationId xmlns:a16="http://schemas.microsoft.com/office/drawing/2014/main" id="{203393CD-7262-4AC7-80E6-52FE6F3F39BA}"/>
              </a:ext>
            </a:extLst>
          </p:cNvPr>
          <p:cNvSpPr>
            <a:spLocks noGrp="1"/>
          </p:cNvSpPr>
          <p:nvPr>
            <p:ph type="subTitle" idx="1"/>
          </p:nvPr>
        </p:nvSpPr>
        <p:spPr>
          <a:xfrm>
            <a:off x="1524000" y="3602038"/>
            <a:ext cx="9144000" cy="1655762"/>
          </a:xfrm>
        </p:spPr>
        <p:txBody>
          <a:bodyPr/>
          <a:lstStyle>
            <a:lvl1pPr marL="0" indent="0" algn="ctr">
              <a:buNone/>
              <a:defRPr sz="20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D7D430AE-0210-4E82-AD7B-41B112DE7F7D}"/>
              </a:ext>
            </a:extLst>
          </p:cNvPr>
          <p:cNvSpPr>
            <a:spLocks noGrp="1"/>
          </p:cNvSpPr>
          <p:nvPr>
            <p:ph type="dt" sz="half" idx="10"/>
          </p:nvPr>
        </p:nvSpPr>
        <p:spPr/>
        <p:txBody>
          <a:bodyPr/>
          <a:lstStyle>
            <a:lvl1pPr>
              <a:defRPr>
                <a:latin typeface="+mn-lt"/>
              </a:defRPr>
            </a:lvl1pPr>
          </a:lstStyle>
          <a:p>
            <a:fld id="{11A6662E-FAF4-44BC-88B5-85A7CBFB6D30}" type="datetime1">
              <a:rPr lang="en-US" smtClean="0"/>
              <a:pPr/>
              <a:t>11/1/2021</a:t>
            </a:fld>
            <a:endParaRPr lang="en-US"/>
          </a:p>
        </p:txBody>
      </p:sp>
      <p:sp>
        <p:nvSpPr>
          <p:cNvPr id="5" name="Footer Placeholder 4">
            <a:extLst>
              <a:ext uri="{FF2B5EF4-FFF2-40B4-BE49-F238E27FC236}">
                <a16:creationId xmlns:a16="http://schemas.microsoft.com/office/drawing/2014/main" id="{0F221974-7DEC-459D-9642-CB5B59C82771}"/>
              </a:ext>
            </a:extLst>
          </p:cNvPr>
          <p:cNvSpPr>
            <a:spLocks noGrp="1"/>
          </p:cNvSpPr>
          <p:nvPr>
            <p:ph type="ftr" sz="quarter" idx="11"/>
          </p:nvPr>
        </p:nvSpPr>
        <p:spPr/>
        <p:txBody>
          <a:bodyPr/>
          <a:lstStyle>
            <a:lvl1pPr>
              <a:defRPr>
                <a:latin typeface="+mn-lt"/>
              </a:defRPr>
            </a:lvl1pPr>
          </a:lstStyle>
          <a:p>
            <a:endParaRPr lang="en-US"/>
          </a:p>
        </p:txBody>
      </p:sp>
      <p:sp>
        <p:nvSpPr>
          <p:cNvPr id="6" name="Slide Number Placeholder 5">
            <a:extLst>
              <a:ext uri="{FF2B5EF4-FFF2-40B4-BE49-F238E27FC236}">
                <a16:creationId xmlns:a16="http://schemas.microsoft.com/office/drawing/2014/main" id="{60731837-C94E-4B5B-BCF0-110C69EDB41C}"/>
              </a:ext>
            </a:extLst>
          </p:cNvPr>
          <p:cNvSpPr>
            <a:spLocks noGrp="1"/>
          </p:cNvSpPr>
          <p:nvPr>
            <p:ph type="sldNum" sz="quarter" idx="12"/>
          </p:nvPr>
        </p:nvSpPr>
        <p:spPr/>
        <p:txBody>
          <a:bodyPr/>
          <a:lstStyle>
            <a:lvl1pPr>
              <a:defRPr>
                <a:latin typeface="+mn-lt"/>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1457924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BDD2-E186-4F25-8FDE-D1E875E9C3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18CC5B-A7E0-48B1-8329-6533AC76E7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905B1B-77FE-4BFC-BF87-87DA989F0082}"/>
              </a:ext>
            </a:extLst>
          </p:cNvPr>
          <p:cNvSpPr>
            <a:spLocks noGrp="1"/>
          </p:cNvSpPr>
          <p:nvPr>
            <p:ph type="dt" sz="half" idx="10"/>
          </p:nvPr>
        </p:nvSpPr>
        <p:spPr/>
        <p:txBody>
          <a:bodyPr/>
          <a:lstStyle/>
          <a:p>
            <a:fld id="{4C559632-1575-4E14-B53B-3DC3D5ED3947}" type="datetime1">
              <a:rPr lang="en-US" smtClean="0"/>
              <a:t>11/1/2021</a:t>
            </a:fld>
            <a:endParaRPr lang="en-US"/>
          </a:p>
        </p:txBody>
      </p:sp>
      <p:sp>
        <p:nvSpPr>
          <p:cNvPr id="5" name="Footer Placeholder 4">
            <a:extLst>
              <a:ext uri="{FF2B5EF4-FFF2-40B4-BE49-F238E27FC236}">
                <a16:creationId xmlns:a16="http://schemas.microsoft.com/office/drawing/2014/main" id="{3118531E-1B90-4631-BD37-4BB1DBFAB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A55E8-88DC-4280-8E04-FF50FF8EDB5A}"/>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697653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60633D-90E4-4F5A-9EBF-DDEC2B0B47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DD3065-FA3D-42C8-BFDA-967C87F4F2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DC126F-38E2-4425-861F-98ED432284BA}"/>
              </a:ext>
            </a:extLst>
          </p:cNvPr>
          <p:cNvSpPr>
            <a:spLocks noGrp="1"/>
          </p:cNvSpPr>
          <p:nvPr>
            <p:ph type="dt" sz="half" idx="10"/>
          </p:nvPr>
        </p:nvSpPr>
        <p:spPr/>
        <p:txBody>
          <a:bodyPr/>
          <a:lstStyle/>
          <a:p>
            <a:fld id="{CC4A6868-2568-4CC9-B302-F37117B01A6E}" type="datetime1">
              <a:rPr lang="en-US" smtClean="0"/>
              <a:t>11/1/2021</a:t>
            </a:fld>
            <a:endParaRPr lang="en-US"/>
          </a:p>
        </p:txBody>
      </p:sp>
      <p:sp>
        <p:nvSpPr>
          <p:cNvPr id="5" name="Footer Placeholder 4">
            <a:extLst>
              <a:ext uri="{FF2B5EF4-FFF2-40B4-BE49-F238E27FC236}">
                <a16:creationId xmlns:a16="http://schemas.microsoft.com/office/drawing/2014/main" id="{CA9645D8-F22A-4354-A8B3-96E8A2D232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9E2295-A616-4D57-8800-7B7E213A8CC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88282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C1FC-ADE8-488C-A1DA-2FD569FD4D09}"/>
              </a:ext>
            </a:extLst>
          </p:cNvPr>
          <p:cNvSpPr>
            <a:spLocks noGrp="1"/>
          </p:cNvSpPr>
          <p:nvPr>
            <p:ph type="title"/>
          </p:nvPr>
        </p:nvSpPr>
        <p:spPr>
          <a:xfrm>
            <a:off x="838200" y="365760"/>
            <a:ext cx="105156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7F02842-38C3-46D6-8527-0F6FE623C511}"/>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fld id="{0055F08A-1E71-4B2B-BB49-E743F2903911}" type="datetime1">
              <a:rPr lang="en-US" smtClean="0"/>
              <a:t>11/1/2021</a:t>
            </a:fld>
            <a:endParaRPr lang="en-US" dirty="0"/>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094170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0B05-7BF6-4073-9106-FA19E97273CB}"/>
              </a:ext>
            </a:extLst>
          </p:cNvPr>
          <p:cNvSpPr>
            <a:spLocks noGrp="1"/>
          </p:cNvSpPr>
          <p:nvPr>
            <p:ph type="title"/>
          </p:nvPr>
        </p:nvSpPr>
        <p:spPr>
          <a:xfrm>
            <a:off x="831850" y="1709738"/>
            <a:ext cx="10515600" cy="2852737"/>
          </a:xfrm>
        </p:spPr>
        <p:txBody>
          <a:bodyPr anchor="b"/>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E8EE8D7-6B58-4A3F-9DD5-E563D5192A68}"/>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02990E-9F0A-446A-B5B8-459CA8D98D92}"/>
              </a:ext>
            </a:extLst>
          </p:cNvPr>
          <p:cNvSpPr>
            <a:spLocks noGrp="1"/>
          </p:cNvSpPr>
          <p:nvPr>
            <p:ph type="dt" sz="half" idx="10"/>
          </p:nvPr>
        </p:nvSpPr>
        <p:spPr/>
        <p:txBody>
          <a:bodyPr/>
          <a:lstStyle/>
          <a:p>
            <a:fld id="{15417D9E-721A-44BB-8863-9873FE64DA75}" type="datetime1">
              <a:rPr lang="en-US" smtClean="0"/>
              <a:t>11/1/2021</a:t>
            </a:fld>
            <a:endParaRPr lang="en-US"/>
          </a:p>
        </p:txBody>
      </p:sp>
      <p:sp>
        <p:nvSpPr>
          <p:cNvPr id="5" name="Footer Placeholder 4">
            <a:extLst>
              <a:ext uri="{FF2B5EF4-FFF2-40B4-BE49-F238E27FC236}">
                <a16:creationId xmlns:a16="http://schemas.microsoft.com/office/drawing/2014/main" id="{89E68EAA-4377-45FF-9D7C-9E77BC9F2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07FA71-74C3-44B8-A0AC-E18A1E76B43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058798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71F12-2D88-4F76-AF46-BD5156C127A9}"/>
              </a:ext>
            </a:extLst>
          </p:cNvPr>
          <p:cNvSpPr>
            <a:spLocks noGrp="1"/>
          </p:cNvSpPr>
          <p:nvPr>
            <p:ph type="title"/>
          </p:nvPr>
        </p:nvSpPr>
        <p:spPr>
          <a:xfrm>
            <a:off x="838200" y="36576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6E1AA46-E3EB-4704-B019-F90F1E6177A5}"/>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C17480F-A530-4D05-9A22-E573FB4BA6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B56FDA-C47A-4F4A-A364-BA60A25AB90A}"/>
              </a:ext>
            </a:extLst>
          </p:cNvPr>
          <p:cNvSpPr>
            <a:spLocks noGrp="1"/>
          </p:cNvSpPr>
          <p:nvPr>
            <p:ph type="dt" sz="half" idx="10"/>
          </p:nvPr>
        </p:nvSpPr>
        <p:spPr/>
        <p:txBody>
          <a:bodyPr/>
          <a:lstStyle/>
          <a:p>
            <a:fld id="{5F31DA2F-80B8-49CF-99FB-5ABCA53A607A}" type="datetime1">
              <a:rPr lang="en-US" smtClean="0"/>
              <a:t>11/1/2021</a:t>
            </a:fld>
            <a:endParaRPr lang="en-US"/>
          </a:p>
        </p:txBody>
      </p:sp>
      <p:sp>
        <p:nvSpPr>
          <p:cNvPr id="6" name="Footer Placeholder 5">
            <a:extLst>
              <a:ext uri="{FF2B5EF4-FFF2-40B4-BE49-F238E27FC236}">
                <a16:creationId xmlns:a16="http://schemas.microsoft.com/office/drawing/2014/main" id="{7326D8DD-6D84-44D4-8A1B-57615B3ED8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C8FE31-B577-4017-8AFE-A8BA09596E9C}"/>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60420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8C9-B8CC-413F-9FFA-626680E4A8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53FE72-9D42-45F5-A37F-B12130388AD5}"/>
              </a:ext>
            </a:extLst>
          </p:cNvPr>
          <p:cNvSpPr>
            <a:spLocks noGrp="1"/>
          </p:cNvSpPr>
          <p:nvPr>
            <p:ph type="body" idx="1"/>
          </p:nvPr>
        </p:nvSpPr>
        <p:spPr>
          <a:xfrm>
            <a:off x="839788" y="175260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E3A31D-9B5F-4DE3-B18D-F7F77782EB46}"/>
              </a:ext>
            </a:extLst>
          </p:cNvPr>
          <p:cNvSpPr>
            <a:spLocks noGrp="1"/>
          </p:cNvSpPr>
          <p:nvPr>
            <p:ph sz="half" idx="2"/>
          </p:nvPr>
        </p:nvSpPr>
        <p:spPr>
          <a:xfrm>
            <a:off x="839788" y="2666999"/>
            <a:ext cx="5157787"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0BE1D2D-822C-466C-A7B9-1A2D97366A41}"/>
              </a:ext>
            </a:extLst>
          </p:cNvPr>
          <p:cNvSpPr>
            <a:spLocks noGrp="1"/>
          </p:cNvSpPr>
          <p:nvPr>
            <p:ph type="body" sz="quarter" idx="3"/>
          </p:nvPr>
        </p:nvSpPr>
        <p:spPr>
          <a:xfrm>
            <a:off x="6172200" y="175260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F13B2C-44CA-49C4-BC84-02AF1638F381}"/>
              </a:ext>
            </a:extLst>
          </p:cNvPr>
          <p:cNvSpPr>
            <a:spLocks noGrp="1"/>
          </p:cNvSpPr>
          <p:nvPr>
            <p:ph sz="quarter" idx="4"/>
          </p:nvPr>
        </p:nvSpPr>
        <p:spPr>
          <a:xfrm>
            <a:off x="6172200" y="2666999"/>
            <a:ext cx="5183188"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93CB55-E9C1-4CE6-9B61-81B71475B960}"/>
              </a:ext>
            </a:extLst>
          </p:cNvPr>
          <p:cNvSpPr>
            <a:spLocks noGrp="1"/>
          </p:cNvSpPr>
          <p:nvPr>
            <p:ph type="dt" sz="half" idx="10"/>
          </p:nvPr>
        </p:nvSpPr>
        <p:spPr/>
        <p:txBody>
          <a:bodyPr/>
          <a:lstStyle/>
          <a:p>
            <a:fld id="{28852172-E6C9-4B6C-929A-A9DE3837BBF1}" type="datetime1">
              <a:rPr lang="en-US" smtClean="0"/>
              <a:t>11/1/2021</a:t>
            </a:fld>
            <a:endParaRPr lang="en-US"/>
          </a:p>
        </p:txBody>
      </p:sp>
      <p:sp>
        <p:nvSpPr>
          <p:cNvPr id="8" name="Footer Placeholder 7">
            <a:extLst>
              <a:ext uri="{FF2B5EF4-FFF2-40B4-BE49-F238E27FC236}">
                <a16:creationId xmlns:a16="http://schemas.microsoft.com/office/drawing/2014/main" id="{0DF22318-747B-4EC9-862C-D9FD488CCC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FBDDDF-16BD-438D-937D-0E3E30E74E86}"/>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268343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92D5F-0BD4-4517-9233-E08AF405B6DE}"/>
              </a:ext>
            </a:extLst>
          </p:cNvPr>
          <p:cNvSpPr>
            <a:spLocks noGrp="1"/>
          </p:cNvSpPr>
          <p:nvPr>
            <p:ph type="title"/>
          </p:nvPr>
        </p:nvSpPr>
        <p:spPr>
          <a:xfrm>
            <a:off x="838200" y="365760"/>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B83523B8-51E3-48B8-BFD8-CE950619804E}"/>
              </a:ext>
            </a:extLst>
          </p:cNvPr>
          <p:cNvSpPr>
            <a:spLocks noGrp="1"/>
          </p:cNvSpPr>
          <p:nvPr>
            <p:ph type="dt" sz="half" idx="10"/>
          </p:nvPr>
        </p:nvSpPr>
        <p:spPr/>
        <p:txBody>
          <a:bodyPr/>
          <a:lstStyle/>
          <a:p>
            <a:fld id="{3AB41CFF-90C9-47B3-9DA1-F2BF8D839F7E}" type="datetime1">
              <a:rPr lang="en-US" smtClean="0"/>
              <a:t>11/1/2021</a:t>
            </a:fld>
            <a:endParaRPr lang="en-US"/>
          </a:p>
        </p:txBody>
      </p:sp>
      <p:sp>
        <p:nvSpPr>
          <p:cNvPr id="4" name="Footer Placeholder 3">
            <a:extLst>
              <a:ext uri="{FF2B5EF4-FFF2-40B4-BE49-F238E27FC236}">
                <a16:creationId xmlns:a16="http://schemas.microsoft.com/office/drawing/2014/main" id="{7D739B90-5D50-4424-B51D-53C3916218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6F9286-3A00-4D3C-A3F0-50AC9045C4E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892635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fld id="{F06048FA-06AB-4884-A69B-986B96E68A24}" type="datetime1">
              <a:rPr lang="en-US" smtClean="0"/>
              <a:t>11/1/2021</a:t>
            </a:fld>
            <a:endParaRPr lang="en-US"/>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067163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81A1-6D8E-4DD6-8E49-DABDE6D107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93F18F-F78D-4A31-A6BC-6552105BC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82C2F4-BDF4-4A4F-AA3D-52692932C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13850F-5C87-4F08-9658-EAF049B60EB0}"/>
              </a:ext>
            </a:extLst>
          </p:cNvPr>
          <p:cNvSpPr>
            <a:spLocks noGrp="1"/>
          </p:cNvSpPr>
          <p:nvPr>
            <p:ph type="dt" sz="half" idx="10"/>
          </p:nvPr>
        </p:nvSpPr>
        <p:spPr/>
        <p:txBody>
          <a:bodyPr/>
          <a:lstStyle/>
          <a:p>
            <a:fld id="{50DB7ABA-0172-4F9C-889D-567164F66BCD}" type="datetime1">
              <a:rPr lang="en-US" smtClean="0"/>
              <a:t>11/1/2021</a:t>
            </a:fld>
            <a:endParaRPr lang="en-US"/>
          </a:p>
        </p:txBody>
      </p:sp>
      <p:sp>
        <p:nvSpPr>
          <p:cNvPr id="6" name="Footer Placeholder 5">
            <a:extLst>
              <a:ext uri="{FF2B5EF4-FFF2-40B4-BE49-F238E27FC236}">
                <a16:creationId xmlns:a16="http://schemas.microsoft.com/office/drawing/2014/main" id="{210BCE9A-A746-4439-B5D3-966FBC8E5F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1D3B51-AA2E-4AA1-8062-A0D476D80CCB}"/>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122829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2CF7-F453-4B3E-9510-D747979878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E2A1B9-8A2A-4B49-8B79-76D3EEB36B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D9FEA03-0EC4-4085-AE63-4AA492D61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05AD5B-0DEA-4C6F-94D2-FAA99F2E5DA9}"/>
              </a:ext>
            </a:extLst>
          </p:cNvPr>
          <p:cNvSpPr>
            <a:spLocks noGrp="1"/>
          </p:cNvSpPr>
          <p:nvPr>
            <p:ph type="dt" sz="half" idx="10"/>
          </p:nvPr>
        </p:nvSpPr>
        <p:spPr/>
        <p:txBody>
          <a:bodyPr/>
          <a:lstStyle/>
          <a:p>
            <a:fld id="{78AC6A5B-8AE7-4A41-B5A7-9ADC6686DC18}" type="datetime1">
              <a:rPr lang="en-US" smtClean="0"/>
              <a:t>11/1/2021</a:t>
            </a:fld>
            <a:endParaRPr lang="en-US"/>
          </a:p>
        </p:txBody>
      </p:sp>
      <p:sp>
        <p:nvSpPr>
          <p:cNvPr id="6" name="Footer Placeholder 5">
            <a:extLst>
              <a:ext uri="{FF2B5EF4-FFF2-40B4-BE49-F238E27FC236}">
                <a16:creationId xmlns:a16="http://schemas.microsoft.com/office/drawing/2014/main" id="{F0DC6744-7CBA-4A1D-8F87-10699F9812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AD9048-35FF-4BE9-8157-BE4BAA1C725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029110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40" name="Picture 39">
            <a:extLst>
              <a:ext uri="{FF2B5EF4-FFF2-40B4-BE49-F238E27FC236}">
                <a16:creationId xmlns:a16="http://schemas.microsoft.com/office/drawing/2014/main" id="{1CB7E8AE-A3AC-4BB7-A5C6-F00EC697B265}"/>
              </a:ext>
            </a:extLst>
          </p:cNvPr>
          <p:cNvPicPr>
            <a:picLocks noChangeAspect="1"/>
          </p:cNvPicPr>
          <p:nvPr/>
        </p:nvPicPr>
        <p:blipFill>
          <a:blip r:embed="rId13">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p:nvSpPr>
          <p:cNvPr id="2" name="Title Placeholder 1">
            <a:extLst>
              <a:ext uri="{FF2B5EF4-FFF2-40B4-BE49-F238E27FC236}">
                <a16:creationId xmlns:a16="http://schemas.microsoft.com/office/drawing/2014/main" id="{E9984D45-0ED3-4D03-8E44-5E355C9134F1}"/>
              </a:ext>
            </a:extLst>
          </p:cNvPr>
          <p:cNvSpPr>
            <a:spLocks noGrp="1"/>
          </p:cNvSpPr>
          <p:nvPr>
            <p:ph type="title"/>
          </p:nvPr>
        </p:nvSpPr>
        <p:spPr>
          <a:xfrm>
            <a:off x="838200" y="425450"/>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F687D6E-D1E9-489C-9AA9-3575C39BAA0B}"/>
              </a:ext>
            </a:extLst>
          </p:cNvPr>
          <p:cNvSpPr>
            <a:spLocks noGrp="1"/>
          </p:cNvSpPr>
          <p:nvPr>
            <p:ph type="body" idx="1"/>
          </p:nvPr>
        </p:nvSpPr>
        <p:spPr>
          <a:xfrm>
            <a:off x="838200" y="1949450"/>
            <a:ext cx="10515600" cy="4195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6364E9C-08EE-4B1B-B3FC-D6D997F4EA38}"/>
              </a:ext>
            </a:extLst>
          </p:cNvPr>
          <p:cNvSpPr>
            <a:spLocks noGrp="1"/>
          </p:cNvSpPr>
          <p:nvPr>
            <p:ph type="dt" sz="half" idx="2"/>
          </p:nvPr>
        </p:nvSpPr>
        <p:spPr>
          <a:xfrm>
            <a:off x="838200" y="6324600"/>
            <a:ext cx="2743200" cy="365125"/>
          </a:xfrm>
          <a:prstGeom prst="rect">
            <a:avLst/>
          </a:prstGeom>
        </p:spPr>
        <p:txBody>
          <a:bodyPr vert="horz" lIns="91440" tIns="45720" rIns="91440" bIns="45720" rtlCol="0" anchor="ctr"/>
          <a:lstStyle>
            <a:lvl1pPr algn="l">
              <a:defRPr sz="900">
                <a:solidFill>
                  <a:schemeClr val="bg1">
                    <a:alpha val="60000"/>
                  </a:schemeClr>
                </a:solidFill>
                <a:latin typeface="+mn-lt"/>
              </a:defRPr>
            </a:lvl1pPr>
          </a:lstStyle>
          <a:p>
            <a:fld id="{57E0CF6C-748E-4B7A-BC8B-3011EF78ED13}" type="datetime1">
              <a:rPr lang="en-US" smtClean="0"/>
              <a:pPr/>
              <a:t>11/1/2021</a:t>
            </a:fld>
            <a:endParaRPr lang="en-US" dirty="0"/>
          </a:p>
        </p:txBody>
      </p:sp>
      <p:sp>
        <p:nvSpPr>
          <p:cNvPr id="5" name="Footer Placeholder 4">
            <a:extLst>
              <a:ext uri="{FF2B5EF4-FFF2-40B4-BE49-F238E27FC236}">
                <a16:creationId xmlns:a16="http://schemas.microsoft.com/office/drawing/2014/main" id="{BAB0A1F1-38FE-4C27-81E6-A43A54793FC3}"/>
              </a:ext>
            </a:extLst>
          </p:cNvPr>
          <p:cNvSpPr>
            <a:spLocks noGrp="1"/>
          </p:cNvSpPr>
          <p:nvPr>
            <p:ph type="ftr" sz="quarter" idx="3"/>
          </p:nvPr>
        </p:nvSpPr>
        <p:spPr>
          <a:xfrm>
            <a:off x="4038600" y="6324600"/>
            <a:ext cx="4114800" cy="365125"/>
          </a:xfrm>
          <a:prstGeom prst="rect">
            <a:avLst/>
          </a:prstGeom>
        </p:spPr>
        <p:txBody>
          <a:bodyPr vert="horz" lIns="91440" tIns="45720" rIns="91440" bIns="45720" rtlCol="0" anchor="ctr"/>
          <a:lstStyle>
            <a:lvl1pPr algn="ctr">
              <a:defRPr sz="900">
                <a:solidFill>
                  <a:schemeClr val="bg1">
                    <a:alpha val="60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5E26B39A-FFD8-42EF-ADC7-7DB3B302F8B2}"/>
              </a:ext>
            </a:extLst>
          </p:cNvPr>
          <p:cNvSpPr>
            <a:spLocks noGrp="1"/>
          </p:cNvSpPr>
          <p:nvPr>
            <p:ph type="sldNum" sz="quarter" idx="4"/>
          </p:nvPr>
        </p:nvSpPr>
        <p:spPr>
          <a:xfrm>
            <a:off x="8610600" y="6324600"/>
            <a:ext cx="2743200" cy="365125"/>
          </a:xfrm>
          <a:prstGeom prst="rect">
            <a:avLst/>
          </a:prstGeom>
        </p:spPr>
        <p:txBody>
          <a:bodyPr vert="horz" lIns="91440" tIns="45720" rIns="91440" bIns="45720" rtlCol="0" anchor="ctr"/>
          <a:lstStyle>
            <a:lvl1pPr algn="r">
              <a:defRPr sz="900">
                <a:solidFill>
                  <a:schemeClr val="bg1">
                    <a:alpha val="60000"/>
                  </a:schemeClr>
                </a:solidFill>
                <a:latin typeface="+mn-lt"/>
              </a:defRPr>
            </a:lvl1p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3110188119"/>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11" r:id="rId8"/>
    <p:sldLayoutId id="2147483712" r:id="rId9"/>
    <p:sldLayoutId id="2147483713" r:id="rId10"/>
    <p:sldLayoutId id="2147483721" r:id="rId11"/>
  </p:sldLayoutIdLst>
  <p:hf sldNum="0" hdr="0" ftr="0" dt="0"/>
  <p:txStyles>
    <p:titleStyle>
      <a:lvl1pPr algn="l" defTabSz="914400" rtl="0" eaLnBrk="1" latinLnBrk="0" hangingPunct="1">
        <a:lnSpc>
          <a:spcPct val="10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34" name="Picture 33">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36" name="Rectangle 35">
            <a:extLst>
              <a:ext uri="{FF2B5EF4-FFF2-40B4-BE49-F238E27FC236}">
                <a16:creationId xmlns:a16="http://schemas.microsoft.com/office/drawing/2014/main" id="{4AB8125F-0FD8-48CD-9F43-73E5494EA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38" name="Rectangle 37">
            <a:extLst>
              <a:ext uri="{FF2B5EF4-FFF2-40B4-BE49-F238E27FC236}">
                <a16:creationId xmlns:a16="http://schemas.microsoft.com/office/drawing/2014/main" id="{0019DD6C-5899-4C07-864B-EB0A7D104A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40" name="Rectangle 39">
            <a:extLst>
              <a:ext uri="{FF2B5EF4-FFF2-40B4-BE49-F238E27FC236}">
                <a16:creationId xmlns:a16="http://schemas.microsoft.com/office/drawing/2014/main" id="{EBDFFBC1-15BD-428E-B8AF-ECF5D1B76D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02877"/>
            <a:ext cx="12192000" cy="2267339"/>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42" name="Rectangle 41">
            <a:extLst>
              <a:ext uri="{FF2B5EF4-FFF2-40B4-BE49-F238E27FC236}">
                <a16:creationId xmlns:a16="http://schemas.microsoft.com/office/drawing/2014/main" id="{EBFB3075-0323-4EB0-B1A5-776A0E709C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055" y="4596020"/>
            <a:ext cx="12191999" cy="2274195"/>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838200" y="4876800"/>
            <a:ext cx="10003218" cy="1219200"/>
          </a:xfrm>
        </p:spPr>
        <p:txBody>
          <a:bodyPr vert="horz" lIns="91440" tIns="45720" rIns="91440" bIns="45720" rtlCol="0" anchor="ctr" anchorCtr="0">
            <a:normAutofit/>
          </a:bodyPr>
          <a:lstStyle/>
          <a:p>
            <a:pPr algn="l">
              <a:lnSpc>
                <a:spcPct val="90000"/>
              </a:lnSpc>
            </a:pPr>
            <a:endParaRPr lang="en-US" sz="2400" dirty="0"/>
          </a:p>
          <a:p>
            <a:pPr algn="l">
              <a:lnSpc>
                <a:spcPct val="90000"/>
              </a:lnSpc>
            </a:pPr>
            <a:br>
              <a:rPr lang="en-US" sz="2400" dirty="0"/>
            </a:br>
            <a:endParaRPr lang="en-US" sz="2400"/>
          </a:p>
        </p:txBody>
      </p:sp>
      <p:pic>
        <p:nvPicPr>
          <p:cNvPr id="7" name="Picture 13" descr="Graphical user interface&#10;&#10;Description automatically generated">
            <a:extLst>
              <a:ext uri="{FF2B5EF4-FFF2-40B4-BE49-F238E27FC236}">
                <a16:creationId xmlns:a16="http://schemas.microsoft.com/office/drawing/2014/main" id="{F398DCDC-DC6F-4B9C-90E0-7EB28BC1EBDF}"/>
              </a:ext>
            </a:extLst>
          </p:cNvPr>
          <p:cNvPicPr>
            <a:picLocks noChangeAspect="1"/>
          </p:cNvPicPr>
          <p:nvPr/>
        </p:nvPicPr>
        <p:blipFill>
          <a:blip r:embed="rId4"/>
          <a:stretch>
            <a:fillRect/>
          </a:stretch>
        </p:blipFill>
        <p:spPr>
          <a:xfrm>
            <a:off x="471716" y="894553"/>
            <a:ext cx="5624284" cy="2875033"/>
          </a:xfrm>
          <a:prstGeom prst="rect">
            <a:avLst/>
          </a:prstGeom>
        </p:spPr>
      </p:pic>
      <p:sp>
        <p:nvSpPr>
          <p:cNvPr id="3" name="Subtitle 2"/>
          <p:cNvSpPr>
            <a:spLocks noGrp="1"/>
          </p:cNvSpPr>
          <p:nvPr>
            <p:ph type="subTitle" idx="1"/>
          </p:nvPr>
        </p:nvSpPr>
        <p:spPr>
          <a:xfrm>
            <a:off x="6639464" y="888514"/>
            <a:ext cx="4800600" cy="3867516"/>
          </a:xfrm>
        </p:spPr>
        <p:txBody>
          <a:bodyPr vert="horz" lIns="91440" tIns="45720" rIns="91440" bIns="45720" rtlCol="0" anchor="ctr">
            <a:normAutofit/>
          </a:bodyPr>
          <a:lstStyle/>
          <a:p>
            <a:pPr indent="-228600" algn="l">
              <a:buFont typeface="Arial" panose="020B0604020202020204" pitchFamily="34" charset="0"/>
              <a:buChar char="•"/>
            </a:pPr>
            <a:r>
              <a:rPr lang="en-US" sz="1800" dirty="0">
                <a:solidFill>
                  <a:schemeClr val="tx2"/>
                </a:solidFill>
              </a:rPr>
              <a:t>By: Jeffrey Coots</a:t>
            </a:r>
          </a:p>
          <a:p>
            <a:pPr indent="-228600" algn="l">
              <a:buFont typeface="Arial" panose="020B0604020202020204" pitchFamily="34" charset="0"/>
              <a:buChar char="•"/>
            </a:pPr>
            <a:r>
              <a:rPr lang="en-US" sz="1800" dirty="0">
                <a:solidFill>
                  <a:schemeClr val="tx2"/>
                </a:solidFill>
              </a:rPr>
              <a:t>Jackson Independent</a:t>
            </a:r>
          </a:p>
          <a:p>
            <a:pPr indent="-228600" algn="l">
              <a:buFont typeface="Arial" panose="020B0604020202020204" pitchFamily="34" charset="0"/>
              <a:buChar char="•"/>
            </a:pPr>
            <a:r>
              <a:rPr lang="en-US" sz="1800" dirty="0">
                <a:solidFill>
                  <a:schemeClr val="tx2"/>
                </a:solidFill>
              </a:rPr>
              <a:t>9th - 12th Mathematics</a:t>
            </a:r>
            <a:br>
              <a:rPr lang="en-US" sz="1800" dirty="0"/>
            </a:br>
            <a:endParaRPr lang="en-US" sz="1800">
              <a:solidFill>
                <a:schemeClr val="tx2"/>
              </a:solidFill>
            </a:endParaRPr>
          </a:p>
        </p:txBody>
      </p:sp>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AB8125F-0FD8-48CD-9F43-73E5494EA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0019DD6C-5899-4C07-864B-EB0A7D104A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3" name="Rectangle 12">
            <a:extLst>
              <a:ext uri="{FF2B5EF4-FFF2-40B4-BE49-F238E27FC236}">
                <a16:creationId xmlns:a16="http://schemas.microsoft.com/office/drawing/2014/main" id="{EBDFFBC1-15BD-428E-B8AF-ECF5D1B76D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1"/>
            <a:ext cx="12192000" cy="221768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5" name="Rectangle 14">
            <a:extLst>
              <a:ext uri="{FF2B5EF4-FFF2-40B4-BE49-F238E27FC236}">
                <a16:creationId xmlns:a16="http://schemas.microsoft.com/office/drawing/2014/main" id="{EBFB3075-0323-4EB0-B1A5-776A0E709C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1"/>
            <a:ext cx="12191999" cy="2224386"/>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533143C-DEAA-4A42-8AD9-137D63BD9266}"/>
              </a:ext>
            </a:extLst>
          </p:cNvPr>
          <p:cNvSpPr>
            <a:spLocks noGrp="1"/>
          </p:cNvSpPr>
          <p:nvPr>
            <p:ph type="title"/>
          </p:nvPr>
        </p:nvSpPr>
        <p:spPr>
          <a:xfrm>
            <a:off x="838200" y="381000"/>
            <a:ext cx="10003218" cy="1600124"/>
          </a:xfrm>
        </p:spPr>
        <p:txBody>
          <a:bodyPr>
            <a:normAutofit/>
          </a:bodyPr>
          <a:lstStyle/>
          <a:p>
            <a:pPr>
              <a:lnSpc>
                <a:spcPct val="90000"/>
              </a:lnSpc>
            </a:pPr>
            <a:r>
              <a:rPr lang="en-US" sz="3400">
                <a:ea typeface="+mj-lt"/>
                <a:cs typeface="+mj-lt"/>
              </a:rPr>
              <a:t>What is The Modern Classroom Project?</a:t>
            </a:r>
            <a:endParaRPr lang="en-US" sz="3400"/>
          </a:p>
          <a:p>
            <a:pPr>
              <a:lnSpc>
                <a:spcPct val="90000"/>
              </a:lnSpc>
            </a:pPr>
            <a:br>
              <a:rPr lang="en-US" sz="3400"/>
            </a:br>
            <a:endParaRPr lang="en-US" sz="3400"/>
          </a:p>
        </p:txBody>
      </p:sp>
      <p:sp>
        <p:nvSpPr>
          <p:cNvPr id="3" name="Content Placeholder 2">
            <a:extLst>
              <a:ext uri="{FF2B5EF4-FFF2-40B4-BE49-F238E27FC236}">
                <a16:creationId xmlns:a16="http://schemas.microsoft.com/office/drawing/2014/main" id="{5ABBE25F-0755-461E-B288-CAAD39DC42D4}"/>
              </a:ext>
            </a:extLst>
          </p:cNvPr>
          <p:cNvSpPr>
            <a:spLocks noGrp="1"/>
          </p:cNvSpPr>
          <p:nvPr>
            <p:ph idx="1"/>
          </p:nvPr>
        </p:nvSpPr>
        <p:spPr>
          <a:xfrm>
            <a:off x="838200" y="2745362"/>
            <a:ext cx="4800600" cy="3552824"/>
          </a:xfrm>
        </p:spPr>
        <p:txBody>
          <a:bodyPr vert="horz" lIns="91440" tIns="45720" rIns="91440" bIns="45720" rtlCol="0" anchor="ctr">
            <a:normAutofit/>
          </a:bodyPr>
          <a:lstStyle/>
          <a:p>
            <a:r>
              <a:rPr lang="en-US" sz="1800" dirty="0">
                <a:solidFill>
                  <a:schemeClr val="tx1"/>
                </a:solidFill>
                <a:ea typeface="+mn-lt"/>
                <a:cs typeface="+mn-lt"/>
              </a:rPr>
              <a:t>The Modern Classroom Project is a program that allows teachers to learn an effective new way of teaching. The Project gives teachers a new self-paced mastery-based plan to allow for student growth. By allowing students to learn at their own pace, it gives students control over their education and ensures that every student is working at the best of their ability.</a:t>
            </a:r>
            <a:endParaRPr lang="en-US" sz="1800" dirty="0">
              <a:solidFill>
                <a:schemeClr val="tx1"/>
              </a:solidFill>
            </a:endParaRPr>
          </a:p>
          <a:p>
            <a:pPr marL="0" indent="0">
              <a:buNone/>
            </a:pPr>
            <a:br>
              <a:rPr lang="en-US" sz="1800" dirty="0"/>
            </a:br>
            <a:endParaRPr lang="en-US" sz="1800">
              <a:solidFill>
                <a:schemeClr val="tx1"/>
              </a:solidFill>
            </a:endParaRPr>
          </a:p>
        </p:txBody>
      </p:sp>
      <p:pic>
        <p:nvPicPr>
          <p:cNvPr id="4" name="Picture 4" descr="Diagram&#10;&#10;Description automatically generated">
            <a:extLst>
              <a:ext uri="{FF2B5EF4-FFF2-40B4-BE49-F238E27FC236}">
                <a16:creationId xmlns:a16="http://schemas.microsoft.com/office/drawing/2014/main" id="{A11E5F3E-2880-42BF-88C5-03D908FC692A}"/>
              </a:ext>
            </a:extLst>
          </p:cNvPr>
          <p:cNvPicPr>
            <a:picLocks noChangeAspect="1"/>
          </p:cNvPicPr>
          <p:nvPr/>
        </p:nvPicPr>
        <p:blipFill>
          <a:blip r:embed="rId3"/>
          <a:stretch>
            <a:fillRect/>
          </a:stretch>
        </p:blipFill>
        <p:spPr>
          <a:xfrm>
            <a:off x="5996628" y="3174206"/>
            <a:ext cx="5585772" cy="2695135"/>
          </a:xfrm>
          <a:prstGeom prst="rect">
            <a:avLst/>
          </a:prstGeom>
        </p:spPr>
      </p:pic>
    </p:spTree>
    <p:extLst>
      <p:ext uri="{BB962C8B-B14F-4D97-AF65-F5344CB8AC3E}">
        <p14:creationId xmlns:p14="http://schemas.microsoft.com/office/powerpoint/2010/main" val="1945486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4FB2F27-3F7D-440E-A905-86607A926A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AF678C14-A033-4139-BCA9-8382B03964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13" name="Picture 12">
            <a:extLst>
              <a:ext uri="{FF2B5EF4-FFF2-40B4-BE49-F238E27FC236}">
                <a16:creationId xmlns:a16="http://schemas.microsoft.com/office/drawing/2014/main" id="{18CBEC9D-9F9B-4383-B986-DE5B184A9A7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0500" t="44401"/>
          <a:stretch/>
        </p:blipFill>
        <p:spPr>
          <a:xfrm>
            <a:off x="-3048" y="-1"/>
            <a:ext cx="1146048" cy="1070909"/>
          </a:xfrm>
          <a:prstGeom prst="rect">
            <a:avLst/>
          </a:prstGeom>
        </p:spPr>
      </p:pic>
      <p:sp>
        <p:nvSpPr>
          <p:cNvPr id="2" name="Title 1">
            <a:extLst>
              <a:ext uri="{FF2B5EF4-FFF2-40B4-BE49-F238E27FC236}">
                <a16:creationId xmlns:a16="http://schemas.microsoft.com/office/drawing/2014/main" id="{58C10DC9-416D-4F54-A31F-E71BFE61BAB4}"/>
              </a:ext>
            </a:extLst>
          </p:cNvPr>
          <p:cNvSpPr>
            <a:spLocks noGrp="1"/>
          </p:cNvSpPr>
          <p:nvPr>
            <p:ph type="title"/>
          </p:nvPr>
        </p:nvSpPr>
        <p:spPr>
          <a:xfrm>
            <a:off x="838200" y="461339"/>
            <a:ext cx="4648200" cy="2831136"/>
          </a:xfrm>
        </p:spPr>
        <p:txBody>
          <a:bodyPr>
            <a:normAutofit/>
          </a:bodyPr>
          <a:lstStyle/>
          <a:p>
            <a:r>
              <a:rPr lang="en-US">
                <a:solidFill>
                  <a:schemeClr val="tx2"/>
                </a:solidFill>
                <a:ea typeface="+mj-lt"/>
                <a:cs typeface="+mj-lt"/>
              </a:rPr>
              <a:t>First Goal - Mastery Checks</a:t>
            </a:r>
            <a:endParaRPr lang="en-US">
              <a:solidFill>
                <a:schemeClr val="tx2"/>
              </a:solidFill>
            </a:endParaRPr>
          </a:p>
          <a:p>
            <a:br>
              <a:rPr lang="en-US">
                <a:solidFill>
                  <a:schemeClr val="tx2"/>
                </a:solidFill>
              </a:rPr>
            </a:br>
            <a:endParaRPr lang="en-US">
              <a:solidFill>
                <a:schemeClr val="tx2"/>
              </a:solidFill>
            </a:endParaRPr>
          </a:p>
        </p:txBody>
      </p:sp>
      <p:sp>
        <p:nvSpPr>
          <p:cNvPr id="3" name="Content Placeholder 2">
            <a:extLst>
              <a:ext uri="{FF2B5EF4-FFF2-40B4-BE49-F238E27FC236}">
                <a16:creationId xmlns:a16="http://schemas.microsoft.com/office/drawing/2014/main" id="{A3C36B1A-B0E3-4AC1-90FB-B5813C9C6825}"/>
              </a:ext>
            </a:extLst>
          </p:cNvPr>
          <p:cNvSpPr>
            <a:spLocks noGrp="1"/>
          </p:cNvSpPr>
          <p:nvPr>
            <p:ph idx="1"/>
          </p:nvPr>
        </p:nvSpPr>
        <p:spPr>
          <a:xfrm>
            <a:off x="838200" y="3429000"/>
            <a:ext cx="4647901" cy="2585613"/>
          </a:xfrm>
        </p:spPr>
        <p:txBody>
          <a:bodyPr vert="horz" lIns="91440" tIns="45720" rIns="91440" bIns="45720" rtlCol="0" anchor="t">
            <a:normAutofit/>
          </a:bodyPr>
          <a:lstStyle/>
          <a:p>
            <a:pPr>
              <a:lnSpc>
                <a:spcPct val="100000"/>
              </a:lnSpc>
            </a:pPr>
            <a:r>
              <a:rPr lang="en-US" sz="1500" dirty="0">
                <a:solidFill>
                  <a:schemeClr val="tx2"/>
                </a:solidFill>
                <a:ea typeface="+mn-lt"/>
                <a:cs typeface="+mn-lt"/>
              </a:rPr>
              <a:t>The first bit of content covered within the Modern Classroom Project was Mastery Checks for students. After students are given virtual lessons, they are asked to practice on their own to ensure understanding of the material. If they feel they understand the content clearly, they are given a mastery check that ensures they do in fact understand the material. </a:t>
            </a:r>
            <a:endParaRPr lang="en-US" sz="1500" dirty="0">
              <a:solidFill>
                <a:schemeClr val="tx2"/>
              </a:solidFill>
            </a:endParaRPr>
          </a:p>
          <a:p>
            <a:pPr marL="0" indent="0">
              <a:lnSpc>
                <a:spcPct val="100000"/>
              </a:lnSpc>
              <a:buNone/>
            </a:pPr>
            <a:br>
              <a:rPr lang="en-US" sz="1500" dirty="0"/>
            </a:br>
            <a:endParaRPr lang="en-US" sz="1500">
              <a:solidFill>
                <a:schemeClr val="tx2"/>
              </a:solidFill>
            </a:endParaRPr>
          </a:p>
        </p:txBody>
      </p:sp>
      <p:pic>
        <p:nvPicPr>
          <p:cNvPr id="4" name="Picture 4" descr="Graphical user interface, text, application, email&#10;&#10;Description automatically generated">
            <a:extLst>
              <a:ext uri="{FF2B5EF4-FFF2-40B4-BE49-F238E27FC236}">
                <a16:creationId xmlns:a16="http://schemas.microsoft.com/office/drawing/2014/main" id="{3A5BA908-C753-45B7-843B-CA12D69E3518}"/>
              </a:ext>
            </a:extLst>
          </p:cNvPr>
          <p:cNvPicPr>
            <a:picLocks noChangeAspect="1"/>
          </p:cNvPicPr>
          <p:nvPr/>
        </p:nvPicPr>
        <p:blipFill>
          <a:blip r:embed="rId3"/>
          <a:stretch>
            <a:fillRect/>
          </a:stretch>
        </p:blipFill>
        <p:spPr>
          <a:xfrm>
            <a:off x="6626806" y="1164791"/>
            <a:ext cx="4817466" cy="4528417"/>
          </a:xfrm>
          <a:prstGeom prst="rect">
            <a:avLst/>
          </a:prstGeom>
        </p:spPr>
      </p:pic>
      <p:pic>
        <p:nvPicPr>
          <p:cNvPr id="15" name="Picture 14">
            <a:extLst>
              <a:ext uri="{FF2B5EF4-FFF2-40B4-BE49-F238E27FC236}">
                <a16:creationId xmlns:a16="http://schemas.microsoft.com/office/drawing/2014/main" id="{AFE52FC7-B3EF-46A4-B8CE-292164EC928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r="73964"/>
          <a:stretch/>
        </p:blipFill>
        <p:spPr>
          <a:xfrm>
            <a:off x="11527047" y="3144779"/>
            <a:ext cx="661905" cy="2548349"/>
          </a:xfrm>
          <a:prstGeom prst="rect">
            <a:avLst/>
          </a:prstGeom>
        </p:spPr>
      </p:pic>
    </p:spTree>
    <p:extLst>
      <p:ext uri="{BB962C8B-B14F-4D97-AF65-F5344CB8AC3E}">
        <p14:creationId xmlns:p14="http://schemas.microsoft.com/office/powerpoint/2010/main" val="230823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4AB8125F-0FD8-48CD-9F43-73E5494EA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7" name="Rectangle 10">
            <a:extLst>
              <a:ext uri="{FF2B5EF4-FFF2-40B4-BE49-F238E27FC236}">
                <a16:creationId xmlns:a16="http://schemas.microsoft.com/office/drawing/2014/main" id="{0019DD6C-5899-4C07-864B-EB0A7D104A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8" name="Rectangle 12">
            <a:extLst>
              <a:ext uri="{FF2B5EF4-FFF2-40B4-BE49-F238E27FC236}">
                <a16:creationId xmlns:a16="http://schemas.microsoft.com/office/drawing/2014/main" id="{EBDFFBC1-15BD-428E-B8AF-ECF5D1B76D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17529"/>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0" name="Rectangle 14">
            <a:extLst>
              <a:ext uri="{FF2B5EF4-FFF2-40B4-BE49-F238E27FC236}">
                <a16:creationId xmlns:a16="http://schemas.microsoft.com/office/drawing/2014/main" id="{EBFB3075-0323-4EB0-B1A5-776A0E709C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057" y="0"/>
            <a:ext cx="12191999" cy="2217528"/>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FD34E65-7C81-4251-BE80-4EFB3E96766D}"/>
              </a:ext>
            </a:extLst>
          </p:cNvPr>
          <p:cNvSpPr>
            <a:spLocks noGrp="1"/>
          </p:cNvSpPr>
          <p:nvPr>
            <p:ph type="title"/>
          </p:nvPr>
        </p:nvSpPr>
        <p:spPr>
          <a:xfrm>
            <a:off x="838200" y="381000"/>
            <a:ext cx="10003218" cy="1600124"/>
          </a:xfrm>
        </p:spPr>
        <p:txBody>
          <a:bodyPr>
            <a:normAutofit/>
          </a:bodyPr>
          <a:lstStyle/>
          <a:p>
            <a:pPr>
              <a:lnSpc>
                <a:spcPct val="90000"/>
              </a:lnSpc>
            </a:pPr>
            <a:r>
              <a:rPr lang="en-US" sz="3400">
                <a:ea typeface="+mj-lt"/>
                <a:cs typeface="+mj-lt"/>
              </a:rPr>
              <a:t>Second Step - Creating Instructional Videos</a:t>
            </a:r>
            <a:endParaRPr lang="en-US" sz="3400"/>
          </a:p>
          <a:p>
            <a:pPr>
              <a:lnSpc>
                <a:spcPct val="90000"/>
              </a:lnSpc>
            </a:pPr>
            <a:br>
              <a:rPr lang="en-US" sz="3400"/>
            </a:br>
            <a:endParaRPr lang="en-US" sz="3400"/>
          </a:p>
        </p:txBody>
      </p:sp>
      <p:sp>
        <p:nvSpPr>
          <p:cNvPr id="3" name="Content Placeholder 2">
            <a:extLst>
              <a:ext uri="{FF2B5EF4-FFF2-40B4-BE49-F238E27FC236}">
                <a16:creationId xmlns:a16="http://schemas.microsoft.com/office/drawing/2014/main" id="{415AE238-6ED2-440F-B598-4BB6D3535860}"/>
              </a:ext>
            </a:extLst>
          </p:cNvPr>
          <p:cNvSpPr>
            <a:spLocks noGrp="1"/>
          </p:cNvSpPr>
          <p:nvPr>
            <p:ph idx="1"/>
          </p:nvPr>
        </p:nvSpPr>
        <p:spPr>
          <a:xfrm>
            <a:off x="838200" y="2514600"/>
            <a:ext cx="4876800" cy="3783586"/>
          </a:xfrm>
        </p:spPr>
        <p:txBody>
          <a:bodyPr vert="horz" lIns="91440" tIns="45720" rIns="91440" bIns="45720" rtlCol="0" anchor="ctr">
            <a:normAutofit/>
          </a:bodyPr>
          <a:lstStyle/>
          <a:p>
            <a:pPr>
              <a:lnSpc>
                <a:spcPct val="100000"/>
              </a:lnSpc>
            </a:pPr>
            <a:r>
              <a:rPr lang="en-US" sz="1500" dirty="0">
                <a:solidFill>
                  <a:schemeClr val="tx2"/>
                </a:solidFill>
                <a:ea typeface="+mn-lt"/>
                <a:cs typeface="+mn-lt"/>
              </a:rPr>
              <a:t>The second step within the Modern Classroom Summer Institute was learning to create short videos that would allow students to understand the material discussed in class. By always having these videos available, students were able to learn at their own pace and still be able to see curriculum if they were out of the classroom for extended periods of time. By creating the lessons, ourselves, students were able to ask questions when we were in class and use time in class solely for reviewing the material.</a:t>
            </a:r>
            <a:endParaRPr lang="en-US" sz="1500" dirty="0">
              <a:solidFill>
                <a:schemeClr val="tx2"/>
              </a:solidFill>
            </a:endParaRPr>
          </a:p>
          <a:p>
            <a:pPr marL="0" indent="0">
              <a:lnSpc>
                <a:spcPct val="100000"/>
              </a:lnSpc>
              <a:buNone/>
            </a:pPr>
            <a:br>
              <a:rPr lang="en-US" sz="1500" dirty="0"/>
            </a:br>
            <a:endParaRPr lang="en-US" sz="1500">
              <a:solidFill>
                <a:schemeClr val="tx2"/>
              </a:solidFill>
            </a:endParaRPr>
          </a:p>
        </p:txBody>
      </p:sp>
      <p:pic>
        <p:nvPicPr>
          <p:cNvPr id="4" name="Picture 4" descr="Text, letter&#10;&#10;Description automatically generated">
            <a:extLst>
              <a:ext uri="{FF2B5EF4-FFF2-40B4-BE49-F238E27FC236}">
                <a16:creationId xmlns:a16="http://schemas.microsoft.com/office/drawing/2014/main" id="{78F9A123-1404-4D89-8F4D-3F44C9280EAB}"/>
              </a:ext>
            </a:extLst>
          </p:cNvPr>
          <p:cNvPicPr>
            <a:picLocks noChangeAspect="1"/>
          </p:cNvPicPr>
          <p:nvPr/>
        </p:nvPicPr>
        <p:blipFill rotWithShape="1">
          <a:blip r:embed="rId3"/>
          <a:srcRect r="33580"/>
          <a:stretch/>
        </p:blipFill>
        <p:spPr>
          <a:xfrm>
            <a:off x="5996628" y="2217529"/>
            <a:ext cx="6195372" cy="4640471"/>
          </a:xfrm>
          <a:prstGeom prst="rect">
            <a:avLst/>
          </a:prstGeom>
        </p:spPr>
      </p:pic>
    </p:spTree>
    <p:extLst>
      <p:ext uri="{BB962C8B-B14F-4D97-AF65-F5344CB8AC3E}">
        <p14:creationId xmlns:p14="http://schemas.microsoft.com/office/powerpoint/2010/main" val="1528288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5" name="Rectangle 24">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 name="Title 1">
            <a:extLst>
              <a:ext uri="{FF2B5EF4-FFF2-40B4-BE49-F238E27FC236}">
                <a16:creationId xmlns:a16="http://schemas.microsoft.com/office/drawing/2014/main" id="{DBCC2F10-39C4-4639-B4B9-19EB90871517}"/>
              </a:ext>
            </a:extLst>
          </p:cNvPr>
          <p:cNvSpPr>
            <a:spLocks noGrp="1"/>
          </p:cNvSpPr>
          <p:nvPr>
            <p:ph type="title"/>
          </p:nvPr>
        </p:nvSpPr>
        <p:spPr>
          <a:xfrm>
            <a:off x="838200" y="586992"/>
            <a:ext cx="4953000" cy="1664573"/>
          </a:xfrm>
        </p:spPr>
        <p:txBody>
          <a:bodyPr>
            <a:normAutofit/>
          </a:bodyPr>
          <a:lstStyle/>
          <a:p>
            <a:pPr>
              <a:lnSpc>
                <a:spcPct val="90000"/>
              </a:lnSpc>
            </a:pPr>
            <a:r>
              <a:rPr lang="en-US" sz="2400">
                <a:solidFill>
                  <a:schemeClr val="tx2"/>
                </a:solidFill>
                <a:ea typeface="+mj-lt"/>
                <a:cs typeface="+mj-lt"/>
              </a:rPr>
              <a:t>Third Step - Implementation of Self-Pacing in the Classroom</a:t>
            </a:r>
            <a:endParaRPr lang="en-US" sz="2400">
              <a:solidFill>
                <a:schemeClr val="tx2"/>
              </a:solidFill>
            </a:endParaRPr>
          </a:p>
          <a:p>
            <a:pPr>
              <a:lnSpc>
                <a:spcPct val="90000"/>
              </a:lnSpc>
            </a:pPr>
            <a:br>
              <a:rPr lang="en-US" sz="2400">
                <a:solidFill>
                  <a:schemeClr val="tx2"/>
                </a:solidFill>
              </a:rPr>
            </a:br>
            <a:endParaRPr lang="en-US" sz="2400">
              <a:solidFill>
                <a:schemeClr val="tx2"/>
              </a:solidFill>
            </a:endParaRPr>
          </a:p>
        </p:txBody>
      </p:sp>
      <p:sp>
        <p:nvSpPr>
          <p:cNvPr id="3" name="Content Placeholder 2">
            <a:extLst>
              <a:ext uri="{FF2B5EF4-FFF2-40B4-BE49-F238E27FC236}">
                <a16:creationId xmlns:a16="http://schemas.microsoft.com/office/drawing/2014/main" id="{11486831-5039-4420-AE11-48EA1E1ED0EC}"/>
              </a:ext>
            </a:extLst>
          </p:cNvPr>
          <p:cNvSpPr>
            <a:spLocks noGrp="1"/>
          </p:cNvSpPr>
          <p:nvPr>
            <p:ph idx="1"/>
          </p:nvPr>
        </p:nvSpPr>
        <p:spPr>
          <a:xfrm>
            <a:off x="838200" y="2411653"/>
            <a:ext cx="4952681" cy="3728613"/>
          </a:xfrm>
        </p:spPr>
        <p:txBody>
          <a:bodyPr vert="horz" lIns="91440" tIns="45720" rIns="91440" bIns="45720" rtlCol="0">
            <a:normAutofit/>
          </a:bodyPr>
          <a:lstStyle/>
          <a:p>
            <a:r>
              <a:rPr lang="en-US" sz="1800">
                <a:solidFill>
                  <a:schemeClr val="tx2"/>
                </a:solidFill>
                <a:ea typeface="+mn-lt"/>
                <a:cs typeface="+mn-lt"/>
              </a:rPr>
              <a:t>The most important thing  that can happen for the students is having a solid foundation of what to expect within the classroom. By having a set-in-stone self-pacing guide for students to follow will allow them to know where they should be at and what to do as they progress through the classroom. </a:t>
            </a:r>
            <a:endParaRPr lang="en-US" sz="1800">
              <a:solidFill>
                <a:schemeClr val="tx2"/>
              </a:solidFill>
            </a:endParaRPr>
          </a:p>
          <a:p>
            <a:pPr marL="0" indent="0">
              <a:buNone/>
            </a:pPr>
            <a:br>
              <a:rPr lang="en-US" sz="1800">
                <a:solidFill>
                  <a:schemeClr val="tx2"/>
                </a:solidFill>
              </a:rPr>
            </a:br>
            <a:endParaRPr lang="en-US" sz="1800">
              <a:solidFill>
                <a:schemeClr val="tx2"/>
              </a:solidFill>
            </a:endParaRPr>
          </a:p>
        </p:txBody>
      </p:sp>
      <p:sp>
        <p:nvSpPr>
          <p:cNvPr id="27" name="Rectangle 26">
            <a:extLst>
              <a:ext uri="{FF2B5EF4-FFF2-40B4-BE49-F238E27FC236}">
                <a16:creationId xmlns:a16="http://schemas.microsoft.com/office/drawing/2014/main" id="{094C9708-F6A4-4956-B261-A4A2C4DFEB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48400" y="0"/>
            <a:ext cx="5943600" cy="6858000"/>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9" name="Rectangle 28">
            <a:extLst>
              <a:ext uri="{FF2B5EF4-FFF2-40B4-BE49-F238E27FC236}">
                <a16:creationId xmlns:a16="http://schemas.microsoft.com/office/drawing/2014/main" id="{592DB257-3E16-4A3C-9E28-468282812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0666" y="0"/>
            <a:ext cx="6001333"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1" name="Rectangle 30">
            <a:extLst>
              <a:ext uri="{FF2B5EF4-FFF2-40B4-BE49-F238E27FC236}">
                <a16:creationId xmlns:a16="http://schemas.microsoft.com/office/drawing/2014/main" id="{487685E6-1160-459B-8C70-301404C06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196875" y="0"/>
            <a:ext cx="5992075" cy="6858000"/>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4" descr="Text&#10;&#10;Description automatically generated">
            <a:extLst>
              <a:ext uri="{FF2B5EF4-FFF2-40B4-BE49-F238E27FC236}">
                <a16:creationId xmlns:a16="http://schemas.microsoft.com/office/drawing/2014/main" id="{A4488784-07DE-4779-B3D6-FEF8BFD4987C}"/>
              </a:ext>
            </a:extLst>
          </p:cNvPr>
          <p:cNvPicPr>
            <a:picLocks noChangeAspect="1"/>
          </p:cNvPicPr>
          <p:nvPr/>
        </p:nvPicPr>
        <p:blipFill>
          <a:blip r:embed="rId3"/>
          <a:stretch>
            <a:fillRect/>
          </a:stretch>
        </p:blipFill>
        <p:spPr>
          <a:xfrm>
            <a:off x="6412303" y="1926405"/>
            <a:ext cx="5558286" cy="2755520"/>
          </a:xfrm>
          <a:prstGeom prst="rect">
            <a:avLst/>
          </a:prstGeom>
        </p:spPr>
      </p:pic>
    </p:spTree>
    <p:extLst>
      <p:ext uri="{BB962C8B-B14F-4D97-AF65-F5344CB8AC3E}">
        <p14:creationId xmlns:p14="http://schemas.microsoft.com/office/powerpoint/2010/main" val="2861367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A4FB2F27-3F7D-440E-A905-86607A926A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7" name="Rectangle 10">
            <a:extLst>
              <a:ext uri="{FF2B5EF4-FFF2-40B4-BE49-F238E27FC236}">
                <a16:creationId xmlns:a16="http://schemas.microsoft.com/office/drawing/2014/main" id="{AF678C14-A033-4139-BCA9-8382B03964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8" name="Picture 12">
            <a:extLst>
              <a:ext uri="{FF2B5EF4-FFF2-40B4-BE49-F238E27FC236}">
                <a16:creationId xmlns:a16="http://schemas.microsoft.com/office/drawing/2014/main" id="{18CBEC9D-9F9B-4383-B986-DE5B184A9A7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0500" t="44401"/>
          <a:stretch/>
        </p:blipFill>
        <p:spPr>
          <a:xfrm>
            <a:off x="-3048" y="-1"/>
            <a:ext cx="1146048" cy="1070909"/>
          </a:xfrm>
          <a:prstGeom prst="rect">
            <a:avLst/>
          </a:prstGeom>
        </p:spPr>
      </p:pic>
      <p:sp>
        <p:nvSpPr>
          <p:cNvPr id="2" name="Title 1">
            <a:extLst>
              <a:ext uri="{FF2B5EF4-FFF2-40B4-BE49-F238E27FC236}">
                <a16:creationId xmlns:a16="http://schemas.microsoft.com/office/drawing/2014/main" id="{6A4A6335-7E7B-4B83-B296-D7B1E253E1D5}"/>
              </a:ext>
            </a:extLst>
          </p:cNvPr>
          <p:cNvSpPr>
            <a:spLocks noGrp="1"/>
          </p:cNvSpPr>
          <p:nvPr>
            <p:ph type="title"/>
          </p:nvPr>
        </p:nvSpPr>
        <p:spPr>
          <a:xfrm>
            <a:off x="838200" y="461339"/>
            <a:ext cx="4648200" cy="2831136"/>
          </a:xfrm>
        </p:spPr>
        <p:txBody>
          <a:bodyPr>
            <a:normAutofit/>
          </a:bodyPr>
          <a:lstStyle/>
          <a:p>
            <a:pPr>
              <a:lnSpc>
                <a:spcPct val="90000"/>
              </a:lnSpc>
            </a:pPr>
            <a:r>
              <a:rPr lang="en-US" sz="3700">
                <a:solidFill>
                  <a:schemeClr val="tx2"/>
                </a:solidFill>
                <a:ea typeface="+mj-lt"/>
                <a:cs typeface="+mj-lt"/>
              </a:rPr>
              <a:t>Fourth Step - Support of the Modern Classroom</a:t>
            </a:r>
            <a:endParaRPr lang="en-US" sz="3700">
              <a:solidFill>
                <a:schemeClr val="tx2"/>
              </a:solidFill>
            </a:endParaRPr>
          </a:p>
          <a:p>
            <a:pPr>
              <a:lnSpc>
                <a:spcPct val="90000"/>
              </a:lnSpc>
            </a:pPr>
            <a:br>
              <a:rPr lang="en-US" sz="3700">
                <a:solidFill>
                  <a:schemeClr val="tx2"/>
                </a:solidFill>
              </a:rPr>
            </a:br>
            <a:endParaRPr lang="en-US" sz="3700">
              <a:solidFill>
                <a:schemeClr val="tx2"/>
              </a:solidFill>
            </a:endParaRPr>
          </a:p>
        </p:txBody>
      </p:sp>
      <p:sp>
        <p:nvSpPr>
          <p:cNvPr id="3" name="Content Placeholder 2">
            <a:extLst>
              <a:ext uri="{FF2B5EF4-FFF2-40B4-BE49-F238E27FC236}">
                <a16:creationId xmlns:a16="http://schemas.microsoft.com/office/drawing/2014/main" id="{BAFCB1B8-8735-4299-86CF-DBA576062429}"/>
              </a:ext>
            </a:extLst>
          </p:cNvPr>
          <p:cNvSpPr>
            <a:spLocks noGrp="1"/>
          </p:cNvSpPr>
          <p:nvPr>
            <p:ph idx="1"/>
          </p:nvPr>
        </p:nvSpPr>
        <p:spPr>
          <a:xfrm>
            <a:off x="838200" y="3429000"/>
            <a:ext cx="4647901" cy="2585613"/>
          </a:xfrm>
        </p:spPr>
        <p:txBody>
          <a:bodyPr vert="horz" lIns="91440" tIns="45720" rIns="91440" bIns="45720" rtlCol="0" anchor="t">
            <a:normAutofit/>
          </a:bodyPr>
          <a:lstStyle/>
          <a:p>
            <a:pPr>
              <a:lnSpc>
                <a:spcPct val="100000"/>
              </a:lnSpc>
            </a:pPr>
            <a:r>
              <a:rPr lang="en-US" sz="1400" dirty="0">
                <a:solidFill>
                  <a:schemeClr val="tx2"/>
                </a:solidFill>
                <a:ea typeface="+mn-lt"/>
                <a:cs typeface="+mn-lt"/>
              </a:rPr>
              <a:t>The major and final step of the Modern Classroom is to have implementations within the classroom that support students as they progress through the program. By having physical and digital creations found within the classroom will allow students to effectively use a blended learning environment that will benefit them whether they are in the classroom </a:t>
            </a:r>
            <a:r>
              <a:rPr lang="en-US" sz="1400">
                <a:solidFill>
                  <a:schemeClr val="tx2"/>
                </a:solidFill>
                <a:ea typeface="+mn-lt"/>
                <a:cs typeface="+mn-lt"/>
              </a:rPr>
              <a:t>or online. </a:t>
            </a:r>
            <a:br>
              <a:rPr lang="en-US" sz="1400" dirty="0"/>
            </a:br>
            <a:endParaRPr lang="en-US" sz="1400">
              <a:solidFill>
                <a:schemeClr val="tx2"/>
              </a:solidFill>
            </a:endParaRPr>
          </a:p>
        </p:txBody>
      </p:sp>
      <p:pic>
        <p:nvPicPr>
          <p:cNvPr id="4" name="Picture 4" descr="Graphical user interface, application&#10;&#10;Description automatically generated">
            <a:extLst>
              <a:ext uri="{FF2B5EF4-FFF2-40B4-BE49-F238E27FC236}">
                <a16:creationId xmlns:a16="http://schemas.microsoft.com/office/drawing/2014/main" id="{7093F35F-4E70-4E41-AE48-ABA8B7D53E84}"/>
              </a:ext>
            </a:extLst>
          </p:cNvPr>
          <p:cNvPicPr>
            <a:picLocks noChangeAspect="1"/>
          </p:cNvPicPr>
          <p:nvPr/>
        </p:nvPicPr>
        <p:blipFill>
          <a:blip r:embed="rId3"/>
          <a:stretch>
            <a:fillRect/>
          </a:stretch>
        </p:blipFill>
        <p:spPr>
          <a:xfrm>
            <a:off x="6626806" y="2043978"/>
            <a:ext cx="4817466" cy="2770043"/>
          </a:xfrm>
          <a:prstGeom prst="rect">
            <a:avLst/>
          </a:prstGeom>
        </p:spPr>
      </p:pic>
      <p:pic>
        <p:nvPicPr>
          <p:cNvPr id="10" name="Picture 14">
            <a:extLst>
              <a:ext uri="{FF2B5EF4-FFF2-40B4-BE49-F238E27FC236}">
                <a16:creationId xmlns:a16="http://schemas.microsoft.com/office/drawing/2014/main" id="{AFE52FC7-B3EF-46A4-B8CE-292164EC928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r="73964"/>
          <a:stretch/>
        </p:blipFill>
        <p:spPr>
          <a:xfrm>
            <a:off x="11527047" y="3144779"/>
            <a:ext cx="661905" cy="2548349"/>
          </a:xfrm>
          <a:prstGeom prst="rect">
            <a:avLst/>
          </a:prstGeom>
        </p:spPr>
      </p:pic>
    </p:spTree>
    <p:extLst>
      <p:ext uri="{BB962C8B-B14F-4D97-AF65-F5344CB8AC3E}">
        <p14:creationId xmlns:p14="http://schemas.microsoft.com/office/powerpoint/2010/main" val="4076744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7" name="Rectangle 10">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 name="Title 1">
            <a:extLst>
              <a:ext uri="{FF2B5EF4-FFF2-40B4-BE49-F238E27FC236}">
                <a16:creationId xmlns:a16="http://schemas.microsoft.com/office/drawing/2014/main" id="{7FD412BF-592C-49BC-8728-76BE2135ABEC}"/>
              </a:ext>
            </a:extLst>
          </p:cNvPr>
          <p:cNvSpPr>
            <a:spLocks noGrp="1"/>
          </p:cNvSpPr>
          <p:nvPr>
            <p:ph type="title"/>
          </p:nvPr>
        </p:nvSpPr>
        <p:spPr>
          <a:xfrm>
            <a:off x="838200" y="586992"/>
            <a:ext cx="4953000" cy="1664573"/>
          </a:xfrm>
        </p:spPr>
        <p:txBody>
          <a:bodyPr>
            <a:normAutofit/>
          </a:bodyPr>
          <a:lstStyle/>
          <a:p>
            <a:pPr>
              <a:lnSpc>
                <a:spcPct val="90000"/>
              </a:lnSpc>
            </a:pPr>
            <a:r>
              <a:rPr lang="en-US" sz="2800">
                <a:solidFill>
                  <a:schemeClr val="tx2"/>
                </a:solidFill>
                <a:ea typeface="+mj-lt"/>
                <a:cs typeface="+mj-lt"/>
              </a:rPr>
              <a:t>Benefits of the Modern Classroom - Opinions</a:t>
            </a:r>
            <a:endParaRPr lang="en-US" sz="2800">
              <a:solidFill>
                <a:schemeClr val="tx2"/>
              </a:solidFill>
            </a:endParaRPr>
          </a:p>
          <a:p>
            <a:pPr>
              <a:lnSpc>
                <a:spcPct val="90000"/>
              </a:lnSpc>
            </a:pPr>
            <a:br>
              <a:rPr lang="en-US" sz="2800">
                <a:solidFill>
                  <a:schemeClr val="tx2"/>
                </a:solidFill>
              </a:rPr>
            </a:br>
            <a:endParaRPr lang="en-US" sz="2800">
              <a:solidFill>
                <a:schemeClr val="tx2"/>
              </a:solidFill>
            </a:endParaRPr>
          </a:p>
        </p:txBody>
      </p:sp>
      <p:sp>
        <p:nvSpPr>
          <p:cNvPr id="3" name="Content Placeholder 2">
            <a:extLst>
              <a:ext uri="{FF2B5EF4-FFF2-40B4-BE49-F238E27FC236}">
                <a16:creationId xmlns:a16="http://schemas.microsoft.com/office/drawing/2014/main" id="{049C488B-178C-440A-880B-24737867D916}"/>
              </a:ext>
            </a:extLst>
          </p:cNvPr>
          <p:cNvSpPr>
            <a:spLocks noGrp="1"/>
          </p:cNvSpPr>
          <p:nvPr>
            <p:ph idx="1"/>
          </p:nvPr>
        </p:nvSpPr>
        <p:spPr>
          <a:xfrm>
            <a:off x="838200" y="2411653"/>
            <a:ext cx="4952681" cy="3728613"/>
          </a:xfrm>
        </p:spPr>
        <p:txBody>
          <a:bodyPr vert="horz" lIns="91440" tIns="45720" rIns="91440" bIns="45720" rtlCol="0">
            <a:normAutofit/>
          </a:bodyPr>
          <a:lstStyle/>
          <a:p>
            <a:pPr>
              <a:lnSpc>
                <a:spcPct val="100000"/>
              </a:lnSpc>
            </a:pPr>
            <a:r>
              <a:rPr lang="en-US" sz="1700">
                <a:solidFill>
                  <a:schemeClr val="tx2"/>
                </a:solidFill>
                <a:ea typeface="+mn-lt"/>
                <a:cs typeface="+mn-lt"/>
              </a:rPr>
              <a:t>Gave a condensed version of the classroom that was accessible for students who were in person or quarantined</a:t>
            </a:r>
            <a:endParaRPr lang="en-US" sz="1700">
              <a:solidFill>
                <a:schemeClr val="tx2"/>
              </a:solidFill>
            </a:endParaRPr>
          </a:p>
          <a:p>
            <a:pPr>
              <a:lnSpc>
                <a:spcPct val="100000"/>
              </a:lnSpc>
            </a:pPr>
            <a:r>
              <a:rPr lang="en-US" sz="1700">
                <a:solidFill>
                  <a:schemeClr val="tx2"/>
                </a:solidFill>
                <a:ea typeface="+mn-lt"/>
                <a:cs typeface="+mn-lt"/>
              </a:rPr>
              <a:t>Allowed there to be videos that allowed students to see the material and review the material any time they needed</a:t>
            </a:r>
            <a:endParaRPr lang="en-US" sz="1700">
              <a:solidFill>
                <a:schemeClr val="tx2"/>
              </a:solidFill>
            </a:endParaRPr>
          </a:p>
          <a:p>
            <a:pPr>
              <a:lnSpc>
                <a:spcPct val="100000"/>
              </a:lnSpc>
            </a:pPr>
            <a:r>
              <a:rPr lang="en-US" sz="1700">
                <a:solidFill>
                  <a:schemeClr val="tx2"/>
                </a:solidFill>
                <a:ea typeface="+mn-lt"/>
                <a:cs typeface="+mn-lt"/>
              </a:rPr>
              <a:t>Really works well for classes that had to quarantine due to COVID</a:t>
            </a:r>
            <a:endParaRPr lang="en-US" sz="1700">
              <a:solidFill>
                <a:schemeClr val="tx2"/>
              </a:solidFill>
            </a:endParaRPr>
          </a:p>
          <a:p>
            <a:pPr>
              <a:lnSpc>
                <a:spcPct val="100000"/>
              </a:lnSpc>
            </a:pPr>
            <a:r>
              <a:rPr lang="en-US" sz="1700">
                <a:solidFill>
                  <a:schemeClr val="tx2"/>
                </a:solidFill>
                <a:ea typeface="+mn-lt"/>
                <a:cs typeface="+mn-lt"/>
              </a:rPr>
              <a:t>Allowed more time for discussion of the material in class where students could ensure they knew the material discussed in the videos.</a:t>
            </a:r>
            <a:endParaRPr lang="en-US" sz="1700">
              <a:solidFill>
                <a:schemeClr val="tx2"/>
              </a:solidFill>
            </a:endParaRPr>
          </a:p>
          <a:p>
            <a:pPr>
              <a:lnSpc>
                <a:spcPct val="100000"/>
              </a:lnSpc>
            </a:pPr>
            <a:endParaRPr lang="en-US" sz="1700">
              <a:solidFill>
                <a:schemeClr val="tx2"/>
              </a:solidFill>
            </a:endParaRPr>
          </a:p>
        </p:txBody>
      </p:sp>
      <p:sp>
        <p:nvSpPr>
          <p:cNvPr id="8" name="Rectangle 12">
            <a:extLst>
              <a:ext uri="{FF2B5EF4-FFF2-40B4-BE49-F238E27FC236}">
                <a16:creationId xmlns:a16="http://schemas.microsoft.com/office/drawing/2014/main" id="{094C9708-F6A4-4956-B261-A4A2C4DFEB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48400" y="0"/>
            <a:ext cx="5943600" cy="6858000"/>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0" name="Rectangle 14">
            <a:extLst>
              <a:ext uri="{FF2B5EF4-FFF2-40B4-BE49-F238E27FC236}">
                <a16:creationId xmlns:a16="http://schemas.microsoft.com/office/drawing/2014/main" id="{592DB257-3E16-4A3C-9E28-468282812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0666" y="0"/>
            <a:ext cx="6001333"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7" name="Rectangle 16">
            <a:extLst>
              <a:ext uri="{FF2B5EF4-FFF2-40B4-BE49-F238E27FC236}">
                <a16:creationId xmlns:a16="http://schemas.microsoft.com/office/drawing/2014/main" id="{487685E6-1160-459B-8C70-301404C06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196875" y="0"/>
            <a:ext cx="5992075" cy="6858000"/>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4" descr="Graphical user interface, text, application, email&#10;&#10;Description automatically generated">
            <a:extLst>
              <a:ext uri="{FF2B5EF4-FFF2-40B4-BE49-F238E27FC236}">
                <a16:creationId xmlns:a16="http://schemas.microsoft.com/office/drawing/2014/main" id="{ED561863-A3E8-4A9E-ADD5-A498C99818A3}"/>
              </a:ext>
            </a:extLst>
          </p:cNvPr>
          <p:cNvPicPr>
            <a:picLocks noChangeAspect="1"/>
          </p:cNvPicPr>
          <p:nvPr/>
        </p:nvPicPr>
        <p:blipFill>
          <a:blip r:embed="rId3"/>
          <a:stretch>
            <a:fillRect/>
          </a:stretch>
        </p:blipFill>
        <p:spPr>
          <a:xfrm>
            <a:off x="6858001" y="993642"/>
            <a:ext cx="4724400" cy="4851084"/>
          </a:xfrm>
          <a:prstGeom prst="rect">
            <a:avLst/>
          </a:prstGeom>
        </p:spPr>
      </p:pic>
    </p:spTree>
    <p:extLst>
      <p:ext uri="{BB962C8B-B14F-4D97-AF65-F5344CB8AC3E}">
        <p14:creationId xmlns:p14="http://schemas.microsoft.com/office/powerpoint/2010/main" val="1230372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43A9B7B3-F171-4C25-99FC-C54250F064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3" name="Rectangle 32">
            <a:extLst>
              <a:ext uri="{FF2B5EF4-FFF2-40B4-BE49-F238E27FC236}">
                <a16:creationId xmlns:a16="http://schemas.microsoft.com/office/drawing/2014/main" id="{D2D5C7C5-9C27-4A61-9F57-1857D4532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35" name="Rectangle 34">
            <a:extLst>
              <a:ext uri="{FF2B5EF4-FFF2-40B4-BE49-F238E27FC236}">
                <a16:creationId xmlns:a16="http://schemas.microsoft.com/office/drawing/2014/main" id="{84B9546E-20BE-462C-8BE8-4EBDB46F86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2567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DFE5D2E8-C366-48AC-97AE-18C67E4EF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2225674"/>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91151F2-65D0-4AFB-8D65-649BA0584B38}"/>
              </a:ext>
            </a:extLst>
          </p:cNvPr>
          <p:cNvSpPr>
            <a:spLocks noGrp="1"/>
          </p:cNvSpPr>
          <p:nvPr>
            <p:ph type="title"/>
          </p:nvPr>
        </p:nvSpPr>
        <p:spPr>
          <a:xfrm>
            <a:off x="1198182" y="381000"/>
            <a:ext cx="10003218" cy="1600124"/>
          </a:xfrm>
        </p:spPr>
        <p:txBody>
          <a:bodyPr>
            <a:normAutofit/>
          </a:bodyPr>
          <a:lstStyle/>
          <a:p>
            <a:pPr>
              <a:lnSpc>
                <a:spcPct val="90000"/>
              </a:lnSpc>
            </a:pPr>
            <a:endParaRPr lang="en-US" sz="2400"/>
          </a:p>
          <a:p>
            <a:pPr>
              <a:lnSpc>
                <a:spcPct val="90000"/>
              </a:lnSpc>
            </a:pPr>
            <a:r>
              <a:rPr lang="en-US" sz="2400">
                <a:ea typeface="+mj-lt"/>
                <a:cs typeface="+mj-lt"/>
              </a:rPr>
              <a:t>Cons of the Modern Classroom - Opinion</a:t>
            </a:r>
            <a:endParaRPr lang="en-US" sz="2400"/>
          </a:p>
          <a:p>
            <a:pPr>
              <a:lnSpc>
                <a:spcPct val="90000"/>
              </a:lnSpc>
            </a:pPr>
            <a:br>
              <a:rPr lang="en-US" sz="2400" dirty="0"/>
            </a:br>
            <a:endParaRPr lang="en-US" sz="2400"/>
          </a:p>
        </p:txBody>
      </p:sp>
      <p:graphicFrame>
        <p:nvGraphicFramePr>
          <p:cNvPr id="16" name="Content Placeholder 2">
            <a:extLst>
              <a:ext uri="{FF2B5EF4-FFF2-40B4-BE49-F238E27FC236}">
                <a16:creationId xmlns:a16="http://schemas.microsoft.com/office/drawing/2014/main" id="{3E141455-179C-42FA-8619-1CEE10C1A0F6}"/>
              </a:ext>
            </a:extLst>
          </p:cNvPr>
          <p:cNvGraphicFramePr>
            <a:graphicFrameLocks noGrp="1"/>
          </p:cNvGraphicFramePr>
          <p:nvPr>
            <p:ph idx="1"/>
            <p:extLst>
              <p:ext uri="{D42A27DB-BD31-4B8C-83A1-F6EECF244321}">
                <p14:modId xmlns:p14="http://schemas.microsoft.com/office/powerpoint/2010/main" val="4241592708"/>
              </p:ext>
            </p:extLst>
          </p:nvPr>
        </p:nvGraphicFramePr>
        <p:xfrm>
          <a:off x="838200" y="2514600"/>
          <a:ext cx="10515600" cy="3662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01507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0" name="Rectangle 9">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12" name="Picture 11">
            <a:extLst>
              <a:ext uri="{FF2B5EF4-FFF2-40B4-BE49-F238E27FC236}">
                <a16:creationId xmlns:a16="http://schemas.microsoft.com/office/drawing/2014/main" id="{F7C12EAC-BD05-461D-9D1F-0862BA1F4C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57480" y="76200"/>
            <a:ext cx="2057400" cy="2057400"/>
          </a:xfrm>
          <a:prstGeom prst="rect">
            <a:avLst/>
          </a:prstGeom>
        </p:spPr>
      </p:pic>
      <p:pic>
        <p:nvPicPr>
          <p:cNvPr id="14" name="Picture 13">
            <a:extLst>
              <a:ext uri="{FF2B5EF4-FFF2-40B4-BE49-F238E27FC236}">
                <a16:creationId xmlns:a16="http://schemas.microsoft.com/office/drawing/2014/main" id="{69D8DA42-2FEE-4C06-AFD6-6508150C4C7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r="62473"/>
          <a:stretch/>
        </p:blipFill>
        <p:spPr>
          <a:xfrm>
            <a:off x="11234928" y="3144779"/>
            <a:ext cx="954024" cy="2548349"/>
          </a:xfrm>
          <a:prstGeom prst="rect">
            <a:avLst/>
          </a:prstGeom>
        </p:spPr>
      </p:pic>
      <p:sp>
        <p:nvSpPr>
          <p:cNvPr id="2" name="Title 1">
            <a:extLst>
              <a:ext uri="{FF2B5EF4-FFF2-40B4-BE49-F238E27FC236}">
                <a16:creationId xmlns:a16="http://schemas.microsoft.com/office/drawing/2014/main" id="{13070CA7-7B80-4C9F-BFBA-669B20F29051}"/>
              </a:ext>
            </a:extLst>
          </p:cNvPr>
          <p:cNvSpPr>
            <a:spLocks noGrp="1"/>
          </p:cNvSpPr>
          <p:nvPr>
            <p:ph type="title"/>
          </p:nvPr>
        </p:nvSpPr>
        <p:spPr>
          <a:xfrm>
            <a:off x="6324600" y="716365"/>
            <a:ext cx="5029200" cy="5421381"/>
          </a:xfrm>
        </p:spPr>
        <p:txBody>
          <a:bodyPr anchor="t">
            <a:normAutofit/>
          </a:bodyPr>
          <a:lstStyle/>
          <a:p>
            <a:r>
              <a:rPr lang="en-US">
                <a:solidFill>
                  <a:schemeClr val="tx2"/>
                </a:solidFill>
                <a:ea typeface="+mj-lt"/>
                <a:cs typeface="+mj-lt"/>
              </a:rPr>
              <a:t>Overall Opinions of the Modern Classroom</a:t>
            </a:r>
            <a:endParaRPr lang="en-US">
              <a:solidFill>
                <a:schemeClr val="tx2"/>
              </a:solidFill>
            </a:endParaRPr>
          </a:p>
          <a:p>
            <a:br>
              <a:rPr lang="en-US">
                <a:solidFill>
                  <a:schemeClr val="tx2"/>
                </a:solidFill>
              </a:rPr>
            </a:br>
            <a:endParaRPr lang="en-US">
              <a:solidFill>
                <a:schemeClr val="tx2"/>
              </a:solidFill>
            </a:endParaRPr>
          </a:p>
        </p:txBody>
      </p:sp>
      <p:sp>
        <p:nvSpPr>
          <p:cNvPr id="3" name="Content Placeholder 2">
            <a:extLst>
              <a:ext uri="{FF2B5EF4-FFF2-40B4-BE49-F238E27FC236}">
                <a16:creationId xmlns:a16="http://schemas.microsoft.com/office/drawing/2014/main" id="{651F01B6-DDF8-43F5-8883-3D2989617DFD}"/>
              </a:ext>
            </a:extLst>
          </p:cNvPr>
          <p:cNvSpPr>
            <a:spLocks noGrp="1"/>
          </p:cNvSpPr>
          <p:nvPr>
            <p:ph idx="1"/>
          </p:nvPr>
        </p:nvSpPr>
        <p:spPr>
          <a:xfrm>
            <a:off x="1012507" y="2458720"/>
            <a:ext cx="4854894" cy="3654368"/>
          </a:xfrm>
        </p:spPr>
        <p:txBody>
          <a:bodyPr vert="horz" lIns="91440" tIns="45720" rIns="91440" bIns="45720" rtlCol="0" anchor="b">
            <a:normAutofit/>
          </a:bodyPr>
          <a:lstStyle/>
          <a:p>
            <a:r>
              <a:rPr lang="en-US" sz="1800" dirty="0">
                <a:solidFill>
                  <a:schemeClr val="tx2"/>
                </a:solidFill>
                <a:ea typeface="+mn-lt"/>
                <a:cs typeface="+mn-lt"/>
              </a:rPr>
              <a:t>Great resource for any teacher wanting to improve their teaching style and incorporate new things for students. While it may not work amazing for every class, it does do a great job at helping students in a time where they may have to quarantine at a moment's notice. </a:t>
            </a:r>
            <a:endParaRPr lang="en-US" sz="1800" dirty="0">
              <a:solidFill>
                <a:schemeClr val="tx2"/>
              </a:solidFill>
            </a:endParaRPr>
          </a:p>
          <a:p>
            <a:pPr marL="0" indent="0">
              <a:buNone/>
            </a:pPr>
            <a:br>
              <a:rPr lang="en-US" sz="1800" dirty="0"/>
            </a:br>
            <a:endParaRPr lang="en-US" sz="1800">
              <a:solidFill>
                <a:schemeClr val="tx2"/>
              </a:solidFill>
            </a:endParaRPr>
          </a:p>
          <a:p>
            <a:pPr marL="0" indent="0">
              <a:buNone/>
            </a:pPr>
            <a:endParaRPr lang="en-US" dirty="0"/>
          </a:p>
        </p:txBody>
      </p:sp>
    </p:spTree>
    <p:extLst>
      <p:ext uri="{BB962C8B-B14F-4D97-AF65-F5344CB8AC3E}">
        <p14:creationId xmlns:p14="http://schemas.microsoft.com/office/powerpoint/2010/main" val="3042818001"/>
      </p:ext>
    </p:extLst>
  </p:cSld>
  <p:clrMapOvr>
    <a:masterClrMapping/>
  </p:clrMapOvr>
</p:sld>
</file>

<file path=ppt/theme/theme1.xml><?xml version="1.0" encoding="utf-8"?>
<a:theme xmlns:a="http://schemas.openxmlformats.org/drawingml/2006/main" name="BlockprintVTI">
  <a:themeElements>
    <a:clrScheme name="Custom 69">
      <a:dk1>
        <a:sysClr val="windowText" lastClr="000000"/>
      </a:dk1>
      <a:lt1>
        <a:sysClr val="window" lastClr="FFFFFF"/>
      </a:lt1>
      <a:dk2>
        <a:srgbClr val="44131A"/>
      </a:dk2>
      <a:lt2>
        <a:srgbClr val="F2ECEA"/>
      </a:lt2>
      <a:accent1>
        <a:srgbClr val="A62C52"/>
      </a:accent1>
      <a:accent2>
        <a:srgbClr val="A7928D"/>
      </a:accent2>
      <a:accent3>
        <a:srgbClr val="307C71"/>
      </a:accent3>
      <a:accent4>
        <a:srgbClr val="41575D"/>
      </a:accent4>
      <a:accent5>
        <a:srgbClr val="8FA3A3"/>
      </a:accent5>
      <a:accent6>
        <a:srgbClr val="CA8370"/>
      </a:accent6>
      <a:hlink>
        <a:srgbClr val="D13D6E"/>
      </a:hlink>
      <a:folHlink>
        <a:srgbClr val="6C9D92"/>
      </a:folHlink>
    </a:clrScheme>
    <a:fontScheme name="Custom 56">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ckprintVTI" id="{AA8C8908-6BA4-477C-AEA4-CB6C32A1FE3B}" vid="{36392749-7C1D-4938-93BB-440CD2A1B0AB}"/>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BlockprintVTI</vt:lpstr>
      <vt:lpstr>  </vt:lpstr>
      <vt:lpstr>What is The Modern Classroom Project?  </vt:lpstr>
      <vt:lpstr>First Goal - Mastery Checks  </vt:lpstr>
      <vt:lpstr>Second Step - Creating Instructional Videos  </vt:lpstr>
      <vt:lpstr>Third Step - Implementation of Self-Pacing in the Classroom  </vt:lpstr>
      <vt:lpstr>Fourth Step - Support of the Modern Classroom  </vt:lpstr>
      <vt:lpstr>Benefits of the Modern Classroom - Opinions  </vt:lpstr>
      <vt:lpstr> Cons of the Modern Classroom - Opinion  </vt:lpstr>
      <vt:lpstr>Overall Opinions of the Modern Classroom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68</cp:revision>
  <dcterms:created xsi:type="dcterms:W3CDTF">2021-10-31T18:46:16Z</dcterms:created>
  <dcterms:modified xsi:type="dcterms:W3CDTF">2021-11-01T14:32:56Z</dcterms:modified>
</cp:coreProperties>
</file>