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Montserrat" panose="020B0604020202020204" charset="0"/>
      <p:regular r:id="rId10"/>
      <p:bold r:id="rId11"/>
      <p:italic r:id="rId12"/>
      <p:boldItalic r:id="rId13"/>
    </p:embeddedFont>
    <p:embeddedFont>
      <p:font typeface="Lato"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b362a1a1d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fb362a1a1d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b362a1a1d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b362a1a1d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b362a1a1d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fb362a1a1d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fb362a1a1d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fb362a1a1d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f674fe409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f674fe409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674fe40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674fe40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121275" y="1578400"/>
            <a:ext cx="58908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Times New Roman"/>
                <a:ea typeface="Times New Roman"/>
                <a:cs typeface="Times New Roman"/>
                <a:sym typeface="Times New Roman"/>
              </a:rPr>
              <a:t>Nanocrystalline Dye Sensitized Solar Cell</a:t>
            </a:r>
            <a:endParaRPr sz="4800">
              <a:latin typeface="Times New Roman"/>
              <a:ea typeface="Times New Roman"/>
              <a:cs typeface="Times New Roman"/>
              <a:sym typeface="Times New Roman"/>
            </a:endParaRPr>
          </a:p>
        </p:txBody>
      </p:sp>
      <p:sp>
        <p:nvSpPr>
          <p:cNvPr id="135" name="Google Shape;135;p13"/>
          <p:cNvSpPr txBox="1">
            <a:spLocks noGrp="1"/>
          </p:cNvSpPr>
          <p:nvPr>
            <p:ph type="subTitle" idx="1"/>
          </p:nvPr>
        </p:nvSpPr>
        <p:spPr>
          <a:xfrm>
            <a:off x="3121275" y="3375400"/>
            <a:ext cx="5715000" cy="11088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688"/>
              <a:buNone/>
            </a:pPr>
            <a:r>
              <a:rPr lang="en" sz="2212">
                <a:latin typeface="Times New Roman"/>
                <a:ea typeface="Times New Roman"/>
                <a:cs typeface="Times New Roman"/>
                <a:sym typeface="Times New Roman"/>
              </a:rPr>
              <a:t>Madison Slone, Caleb Cole, Mason Lambert</a:t>
            </a:r>
            <a:endParaRPr sz="2212">
              <a:latin typeface="Times New Roman"/>
              <a:ea typeface="Times New Roman"/>
              <a:cs typeface="Times New Roman"/>
              <a:sym typeface="Times New Roman"/>
            </a:endParaRPr>
          </a:p>
          <a:p>
            <a:pPr marL="0" lvl="0" indent="0" algn="l" rtl="0">
              <a:lnSpc>
                <a:spcPct val="80000"/>
              </a:lnSpc>
              <a:spcBef>
                <a:spcPts val="0"/>
              </a:spcBef>
              <a:spcAft>
                <a:spcPts val="0"/>
              </a:spcAft>
              <a:buSzPts val="688"/>
              <a:buNone/>
            </a:pPr>
            <a:r>
              <a:rPr lang="en" sz="2212">
                <a:latin typeface="Times New Roman"/>
                <a:ea typeface="Times New Roman"/>
                <a:cs typeface="Times New Roman"/>
                <a:sym typeface="Times New Roman"/>
              </a:rPr>
              <a:t>Belfry High School</a:t>
            </a:r>
            <a:endParaRPr sz="2212">
              <a:latin typeface="Times New Roman"/>
              <a:ea typeface="Times New Roman"/>
              <a:cs typeface="Times New Roman"/>
              <a:sym typeface="Times New Roman"/>
            </a:endParaRPr>
          </a:p>
          <a:p>
            <a:pPr marL="0" lvl="0" indent="0" algn="l" rtl="0">
              <a:lnSpc>
                <a:spcPct val="80000"/>
              </a:lnSpc>
              <a:spcBef>
                <a:spcPts val="0"/>
              </a:spcBef>
              <a:spcAft>
                <a:spcPts val="0"/>
              </a:spcAft>
              <a:buSzPts val="688"/>
              <a:buNone/>
            </a:pPr>
            <a:r>
              <a:rPr lang="en" sz="2212">
                <a:latin typeface="Times New Roman"/>
                <a:ea typeface="Times New Roman"/>
                <a:cs typeface="Times New Roman"/>
                <a:sym typeface="Times New Roman"/>
              </a:rPr>
              <a:t>Belfry, KY 41514</a:t>
            </a:r>
            <a:endParaRPr sz="2212">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700" b="1">
                <a:latin typeface="Times New Roman"/>
                <a:ea typeface="Times New Roman"/>
                <a:cs typeface="Times New Roman"/>
                <a:sym typeface="Times New Roman"/>
              </a:rPr>
              <a:t>Goals</a:t>
            </a:r>
            <a:endParaRPr sz="3700" b="1">
              <a:latin typeface="Times New Roman"/>
              <a:ea typeface="Times New Roman"/>
              <a:cs typeface="Times New Roman"/>
              <a:sym typeface="Times New Roman"/>
            </a:endParaRPr>
          </a:p>
        </p:txBody>
      </p:sp>
      <p:sp>
        <p:nvSpPr>
          <p:cNvPr id="141" name="Google Shape;141;p14"/>
          <p:cNvSpPr txBox="1">
            <a:spLocks noGrp="1"/>
          </p:cNvSpPr>
          <p:nvPr>
            <p:ph type="body" idx="1"/>
          </p:nvPr>
        </p:nvSpPr>
        <p:spPr>
          <a:xfrm>
            <a:off x="1297500" y="1567550"/>
            <a:ext cx="7582800" cy="27627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n" sz="2400">
                <a:latin typeface="Times New Roman"/>
                <a:ea typeface="Times New Roman"/>
                <a:cs typeface="Times New Roman"/>
                <a:sym typeface="Times New Roman"/>
              </a:rPr>
              <a:t>The objective of this project is to create a dye sensitized solar cell that will allow us to capture solar energy to produce electricity in a cheaper more effective way. By doing this and learning how to do it we will be able to troubleshoot the assembly and calibrate a cell to get a consistent result for different trials. </a:t>
            </a:r>
            <a:endParaRPr sz="24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900" b="1">
                <a:latin typeface="Times New Roman"/>
                <a:ea typeface="Times New Roman"/>
                <a:cs typeface="Times New Roman"/>
                <a:sym typeface="Times New Roman"/>
              </a:rPr>
              <a:t>Hypothesis</a:t>
            </a:r>
            <a:r>
              <a:rPr lang="en" sz="3900">
                <a:latin typeface="Times New Roman"/>
                <a:ea typeface="Times New Roman"/>
                <a:cs typeface="Times New Roman"/>
                <a:sym typeface="Times New Roman"/>
              </a:rPr>
              <a:t> </a:t>
            </a:r>
            <a:endParaRPr sz="3900">
              <a:latin typeface="Times New Roman"/>
              <a:ea typeface="Times New Roman"/>
              <a:cs typeface="Times New Roman"/>
              <a:sym typeface="Times New Roman"/>
            </a:endParaRPr>
          </a:p>
        </p:txBody>
      </p:sp>
      <p:sp>
        <p:nvSpPr>
          <p:cNvPr id="147" name="Google Shape;147;p15"/>
          <p:cNvSpPr txBox="1">
            <a:spLocks noGrp="1"/>
          </p:cNvSpPr>
          <p:nvPr>
            <p:ph type="body" idx="1"/>
          </p:nvPr>
        </p:nvSpPr>
        <p:spPr>
          <a:xfrm>
            <a:off x="1297500" y="1204875"/>
            <a:ext cx="7681500" cy="36858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n" sz="2600">
                <a:latin typeface="Times New Roman"/>
                <a:ea typeface="Times New Roman"/>
                <a:cs typeface="Times New Roman"/>
                <a:sym typeface="Times New Roman"/>
              </a:rPr>
              <a:t>The goal with this specific project is to create and trap solar energy using the juice from various fruits and berries. The original thought is to use blackberries, but different berries could bring various results. By using different juice to stain the Titanium Dioxide with juice dye, we  are hoping to measure electrical output captured within the slides of glass holding it together. </a:t>
            </a:r>
            <a:endParaRPr sz="26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297500" y="393750"/>
            <a:ext cx="23952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700" b="1">
                <a:latin typeface="Times New Roman"/>
                <a:ea typeface="Times New Roman"/>
                <a:cs typeface="Times New Roman"/>
                <a:sym typeface="Times New Roman"/>
              </a:rPr>
              <a:t>Materials</a:t>
            </a:r>
            <a:endParaRPr sz="3700" b="1">
              <a:latin typeface="Times New Roman"/>
              <a:ea typeface="Times New Roman"/>
              <a:cs typeface="Times New Roman"/>
              <a:sym typeface="Times New Roman"/>
            </a:endParaRPr>
          </a:p>
        </p:txBody>
      </p:sp>
      <p:sp>
        <p:nvSpPr>
          <p:cNvPr id="153" name="Google Shape;153;p16"/>
          <p:cNvSpPr txBox="1">
            <a:spLocks noGrp="1"/>
          </p:cNvSpPr>
          <p:nvPr>
            <p:ph type="body" idx="1"/>
          </p:nvPr>
        </p:nvSpPr>
        <p:spPr>
          <a:xfrm>
            <a:off x="125050" y="1220350"/>
            <a:ext cx="5546100" cy="3615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Conductive (tin oxide coated) glass slides enclosed in a protective glassine envelope</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1 jar of TiO₂  (titanium dioxide) powder </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1 dropper bottle with 15 mL Iodide electrolyte solution </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1 graphite pencil</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1000-Ohm potentiometer (1 potentiometer included) </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12 cm copper foil tape</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10 binder clips</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1 dropper bottle, empty</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Information sheet: Health information summaries</a:t>
            </a:r>
            <a:endParaRPr sz="1800">
              <a:latin typeface="Times New Roman"/>
              <a:ea typeface="Times New Roman"/>
              <a:cs typeface="Times New Roman"/>
              <a:sym typeface="Times New Roman"/>
            </a:endParaRPr>
          </a:p>
        </p:txBody>
      </p:sp>
      <p:pic>
        <p:nvPicPr>
          <p:cNvPr id="154" name="Google Shape;154;p16"/>
          <p:cNvPicPr preferRelativeResize="0"/>
          <p:nvPr/>
        </p:nvPicPr>
        <p:blipFill>
          <a:blip r:embed="rId3">
            <a:alphaModFix/>
          </a:blip>
          <a:stretch>
            <a:fillRect/>
          </a:stretch>
        </p:blipFill>
        <p:spPr>
          <a:xfrm>
            <a:off x="5627075" y="2735775"/>
            <a:ext cx="3423974" cy="2407725"/>
          </a:xfrm>
          <a:prstGeom prst="rect">
            <a:avLst/>
          </a:prstGeom>
          <a:noFill/>
          <a:ln>
            <a:noFill/>
          </a:ln>
        </p:spPr>
      </p:pic>
      <p:pic>
        <p:nvPicPr>
          <p:cNvPr id="155" name="Google Shape;155;p16"/>
          <p:cNvPicPr preferRelativeResize="0"/>
          <p:nvPr/>
        </p:nvPicPr>
        <p:blipFill>
          <a:blip r:embed="rId4">
            <a:alphaModFix/>
          </a:blip>
          <a:stretch>
            <a:fillRect/>
          </a:stretch>
        </p:blipFill>
        <p:spPr>
          <a:xfrm rot="-5400000">
            <a:off x="5961542" y="-353734"/>
            <a:ext cx="2648150" cy="35308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1297500" y="393750"/>
            <a:ext cx="51210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b="1">
                <a:latin typeface="Times New Roman"/>
                <a:ea typeface="Times New Roman"/>
                <a:cs typeface="Times New Roman"/>
                <a:sym typeface="Times New Roman"/>
              </a:rPr>
              <a:t>Experimental Procedure </a:t>
            </a:r>
            <a:endParaRPr sz="3600" b="1">
              <a:latin typeface="Times New Roman"/>
              <a:ea typeface="Times New Roman"/>
              <a:cs typeface="Times New Roman"/>
              <a:sym typeface="Times New Roman"/>
            </a:endParaRPr>
          </a:p>
        </p:txBody>
      </p:sp>
      <p:sp>
        <p:nvSpPr>
          <p:cNvPr id="161" name="Google Shape;161;p17"/>
          <p:cNvSpPr txBox="1">
            <a:spLocks noGrp="1"/>
          </p:cNvSpPr>
          <p:nvPr>
            <p:ph type="body" idx="1"/>
          </p:nvPr>
        </p:nvSpPr>
        <p:spPr>
          <a:xfrm>
            <a:off x="1154625" y="1154000"/>
            <a:ext cx="7736700" cy="3802800"/>
          </a:xfrm>
          <a:prstGeom prst="rect">
            <a:avLst/>
          </a:prstGeom>
        </p:spPr>
        <p:txBody>
          <a:bodyPr spcFirstLastPara="1" wrap="square" lIns="91425" tIns="91425" rIns="91425" bIns="91425" anchor="t" anchorCtr="0">
            <a:normAutofit lnSpcReduction="20000"/>
          </a:bodyPr>
          <a:lstStyle/>
          <a:p>
            <a:pPr marL="457200" lvl="0" indent="-387350" algn="l" rtl="0">
              <a:spcBef>
                <a:spcPts val="0"/>
              </a:spcBef>
              <a:spcAft>
                <a:spcPts val="0"/>
              </a:spcAft>
              <a:buSzPts val="2500"/>
              <a:buFont typeface="Times New Roman"/>
              <a:buChar char="●"/>
            </a:pPr>
            <a:r>
              <a:rPr lang="en" sz="2500">
                <a:latin typeface="Times New Roman"/>
                <a:ea typeface="Times New Roman"/>
                <a:cs typeface="Times New Roman"/>
                <a:sym typeface="Times New Roman"/>
              </a:rPr>
              <a:t>Preparing the TiO₂ Suspension</a:t>
            </a:r>
            <a:endParaRPr sz="2500">
              <a:latin typeface="Times New Roman"/>
              <a:ea typeface="Times New Roman"/>
              <a:cs typeface="Times New Roman"/>
              <a:sym typeface="Times New Roman"/>
            </a:endParaRPr>
          </a:p>
          <a:p>
            <a:pPr marL="457200" lvl="0" indent="-387350" algn="l" rtl="0">
              <a:spcBef>
                <a:spcPts val="0"/>
              </a:spcBef>
              <a:spcAft>
                <a:spcPts val="0"/>
              </a:spcAft>
              <a:buSzPts val="2500"/>
              <a:buFont typeface="Times New Roman"/>
              <a:buChar char="●"/>
            </a:pPr>
            <a:r>
              <a:rPr lang="en" sz="2500">
                <a:latin typeface="Times New Roman"/>
                <a:ea typeface="Times New Roman"/>
                <a:cs typeface="Times New Roman"/>
                <a:sym typeface="Times New Roman"/>
              </a:rPr>
              <a:t>Deposition of the TiO₂ film</a:t>
            </a:r>
            <a:endParaRPr sz="2500">
              <a:latin typeface="Times New Roman"/>
              <a:ea typeface="Times New Roman"/>
              <a:cs typeface="Times New Roman"/>
              <a:sym typeface="Times New Roman"/>
            </a:endParaRPr>
          </a:p>
          <a:p>
            <a:pPr marL="457200" lvl="0" indent="-387350" algn="l" rtl="0">
              <a:spcBef>
                <a:spcPts val="0"/>
              </a:spcBef>
              <a:spcAft>
                <a:spcPts val="0"/>
              </a:spcAft>
              <a:buSzPts val="2500"/>
              <a:buFont typeface="Times New Roman"/>
              <a:buChar char="●"/>
            </a:pPr>
            <a:r>
              <a:rPr lang="en" sz="2500">
                <a:latin typeface="Times New Roman"/>
                <a:ea typeface="Times New Roman"/>
                <a:cs typeface="Times New Roman"/>
                <a:sym typeface="Times New Roman"/>
              </a:rPr>
              <a:t>Preparing chlorophyll dye (optional)</a:t>
            </a:r>
            <a:endParaRPr sz="2500">
              <a:latin typeface="Times New Roman"/>
              <a:ea typeface="Times New Roman"/>
              <a:cs typeface="Times New Roman"/>
              <a:sym typeface="Times New Roman"/>
            </a:endParaRPr>
          </a:p>
          <a:p>
            <a:pPr marL="457200" lvl="0" indent="-387350" algn="l" rtl="0">
              <a:spcBef>
                <a:spcPts val="0"/>
              </a:spcBef>
              <a:spcAft>
                <a:spcPts val="0"/>
              </a:spcAft>
              <a:buSzPts val="2500"/>
              <a:buFont typeface="Times New Roman"/>
              <a:buChar char="●"/>
            </a:pPr>
            <a:r>
              <a:rPr lang="en" sz="2500">
                <a:latin typeface="Times New Roman"/>
                <a:ea typeface="Times New Roman"/>
                <a:cs typeface="Times New Roman"/>
                <a:sym typeface="Times New Roman"/>
              </a:rPr>
              <a:t>Staining the TiO₂  with Anthocyanin dye </a:t>
            </a:r>
            <a:endParaRPr sz="2500">
              <a:latin typeface="Times New Roman"/>
              <a:ea typeface="Times New Roman"/>
              <a:cs typeface="Times New Roman"/>
              <a:sym typeface="Times New Roman"/>
            </a:endParaRPr>
          </a:p>
          <a:p>
            <a:pPr marL="457200" lvl="0" indent="-387350" algn="l" rtl="0">
              <a:spcBef>
                <a:spcPts val="0"/>
              </a:spcBef>
              <a:spcAft>
                <a:spcPts val="0"/>
              </a:spcAft>
              <a:buSzPts val="2500"/>
              <a:buFont typeface="Times New Roman"/>
              <a:buChar char="●"/>
            </a:pPr>
            <a:r>
              <a:rPr lang="en" sz="2500">
                <a:latin typeface="Times New Roman"/>
                <a:ea typeface="Times New Roman"/>
                <a:cs typeface="Times New Roman"/>
                <a:sym typeface="Times New Roman"/>
              </a:rPr>
              <a:t>Carbon coating the counter electrode</a:t>
            </a:r>
            <a:endParaRPr sz="2500">
              <a:latin typeface="Times New Roman"/>
              <a:ea typeface="Times New Roman"/>
              <a:cs typeface="Times New Roman"/>
              <a:sym typeface="Times New Roman"/>
            </a:endParaRPr>
          </a:p>
          <a:p>
            <a:pPr marL="457200" lvl="0" indent="-387350" algn="l" rtl="0">
              <a:spcBef>
                <a:spcPts val="0"/>
              </a:spcBef>
              <a:spcAft>
                <a:spcPts val="0"/>
              </a:spcAft>
              <a:buSzPts val="2500"/>
              <a:buFont typeface="Times New Roman"/>
              <a:buChar char="●"/>
            </a:pPr>
            <a:r>
              <a:rPr lang="en" sz="2500">
                <a:latin typeface="Times New Roman"/>
                <a:ea typeface="Times New Roman"/>
                <a:cs typeface="Times New Roman"/>
                <a:sym typeface="Times New Roman"/>
              </a:rPr>
              <a:t>Assembling the solar cell device</a:t>
            </a:r>
            <a:endParaRPr sz="2500">
              <a:latin typeface="Times New Roman"/>
              <a:ea typeface="Times New Roman"/>
              <a:cs typeface="Times New Roman"/>
              <a:sym typeface="Times New Roman"/>
            </a:endParaRPr>
          </a:p>
          <a:p>
            <a:pPr marL="457200" lvl="0" indent="-387350" algn="l" rtl="0">
              <a:spcBef>
                <a:spcPts val="0"/>
              </a:spcBef>
              <a:spcAft>
                <a:spcPts val="0"/>
              </a:spcAft>
              <a:buSzPts val="2500"/>
              <a:buFont typeface="Times New Roman"/>
              <a:buChar char="●"/>
            </a:pPr>
            <a:r>
              <a:rPr lang="en" sz="2500">
                <a:latin typeface="Times New Roman"/>
                <a:ea typeface="Times New Roman"/>
                <a:cs typeface="Times New Roman"/>
                <a:sym typeface="Times New Roman"/>
              </a:rPr>
              <a:t>Measuring electrical output characteristics</a:t>
            </a:r>
            <a:endParaRPr sz="2500">
              <a:latin typeface="Times New Roman"/>
              <a:ea typeface="Times New Roman"/>
              <a:cs typeface="Times New Roman"/>
              <a:sym typeface="Times New Roman"/>
            </a:endParaRPr>
          </a:p>
          <a:p>
            <a:pPr marL="457200" lvl="0" indent="-387350" algn="l" rtl="0">
              <a:spcBef>
                <a:spcPts val="0"/>
              </a:spcBef>
              <a:spcAft>
                <a:spcPts val="0"/>
              </a:spcAft>
              <a:buSzPts val="2500"/>
              <a:buFont typeface="Times New Roman"/>
              <a:buChar char="●"/>
            </a:pPr>
            <a:r>
              <a:rPr lang="en" sz="2500">
                <a:latin typeface="Times New Roman"/>
                <a:ea typeface="Times New Roman"/>
                <a:cs typeface="Times New Roman"/>
                <a:sym typeface="Times New Roman"/>
              </a:rPr>
              <a:t>Constructing a solar module</a:t>
            </a:r>
            <a:endParaRPr sz="2500">
              <a:latin typeface="Times New Roman"/>
              <a:ea typeface="Times New Roman"/>
              <a:cs typeface="Times New Roman"/>
              <a:sym typeface="Times New Roman"/>
            </a:endParaRPr>
          </a:p>
          <a:p>
            <a:pPr marL="457200" lvl="0" indent="-387350" algn="l" rtl="0">
              <a:spcBef>
                <a:spcPts val="0"/>
              </a:spcBef>
              <a:spcAft>
                <a:spcPts val="0"/>
              </a:spcAft>
              <a:buSzPts val="2500"/>
              <a:buFont typeface="Times New Roman"/>
              <a:buChar char="●"/>
            </a:pPr>
            <a:r>
              <a:rPr lang="en" sz="2500">
                <a:latin typeface="Times New Roman"/>
                <a:ea typeface="Times New Roman"/>
                <a:cs typeface="Times New Roman"/>
                <a:sym typeface="Times New Roman"/>
              </a:rPr>
              <a:t>Demonstrate the power produced by the solar cell or module</a:t>
            </a:r>
            <a:endParaRPr sz="25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900" b="1">
                <a:latin typeface="Times New Roman"/>
                <a:ea typeface="Times New Roman"/>
                <a:cs typeface="Times New Roman"/>
                <a:sym typeface="Times New Roman"/>
              </a:rPr>
              <a:t>Expected Results</a:t>
            </a:r>
            <a:endParaRPr sz="3900" b="1">
              <a:latin typeface="Times New Roman"/>
              <a:ea typeface="Times New Roman"/>
              <a:cs typeface="Times New Roman"/>
              <a:sym typeface="Times New Roman"/>
            </a:endParaRPr>
          </a:p>
        </p:txBody>
      </p:sp>
      <p:sp>
        <p:nvSpPr>
          <p:cNvPr id="167" name="Google Shape;167;p1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700">
                <a:latin typeface="Times New Roman"/>
                <a:ea typeface="Times New Roman"/>
                <a:cs typeface="Times New Roman"/>
                <a:sym typeface="Times New Roman"/>
              </a:rPr>
              <a:t>This project has a straightforward goal of creating a dye sensitized solar cell that will capture solar energy to produce electricity. Results will/may vary depending on the berry of choice for the experiment. </a:t>
            </a:r>
            <a:endParaRPr sz="17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500" b="1">
                <a:latin typeface="Times New Roman"/>
                <a:ea typeface="Times New Roman"/>
                <a:cs typeface="Times New Roman"/>
                <a:sym typeface="Times New Roman"/>
              </a:rPr>
              <a:t>Acknowledgment</a:t>
            </a:r>
            <a:endParaRPr sz="3500" b="1">
              <a:latin typeface="Times New Roman"/>
              <a:ea typeface="Times New Roman"/>
              <a:cs typeface="Times New Roman"/>
              <a:sym typeface="Times New Roman"/>
            </a:endParaRPr>
          </a:p>
        </p:txBody>
      </p:sp>
      <p:sp>
        <p:nvSpPr>
          <p:cNvPr id="173" name="Google Shape;173;p1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Font typeface="Times New Roman"/>
              <a:buChar char="●"/>
            </a:pPr>
            <a:r>
              <a:rPr lang="en" sz="1600">
                <a:latin typeface="Times New Roman"/>
                <a:ea typeface="Times New Roman"/>
                <a:cs typeface="Times New Roman"/>
                <a:sym typeface="Times New Roman"/>
              </a:rPr>
              <a:t>KVEC and included members</a:t>
            </a:r>
            <a:endParaRPr sz="160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 sz="1600">
                <a:latin typeface="Times New Roman"/>
                <a:ea typeface="Times New Roman"/>
                <a:cs typeface="Times New Roman"/>
                <a:sym typeface="Times New Roman"/>
              </a:rPr>
              <a:t>BHS Administration and staff</a:t>
            </a:r>
            <a:endParaRPr sz="160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 sz="1600">
                <a:latin typeface="Times New Roman"/>
                <a:ea typeface="Times New Roman"/>
                <a:cs typeface="Times New Roman"/>
                <a:sym typeface="Times New Roman"/>
              </a:rPr>
              <a:t>Dr. Haridas Chandran </a:t>
            </a:r>
            <a:endParaRPr sz="1600">
              <a:latin typeface="Times New Roman"/>
              <a:ea typeface="Times New Roman"/>
              <a:cs typeface="Times New Roman"/>
              <a:sym typeface="Times New Roman"/>
            </a:endParaRPr>
          </a:p>
          <a:p>
            <a:pPr marL="457200" lvl="0" indent="0" algn="l" rtl="0">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318</Words>
  <Application>Microsoft Office PowerPoint</Application>
  <PresentationFormat>On-screen Show (16:9)</PresentationFormat>
  <Paragraphs>34</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Montserrat</vt:lpstr>
      <vt:lpstr>Lato</vt:lpstr>
      <vt:lpstr>Arial</vt:lpstr>
      <vt:lpstr>Times New Roman</vt:lpstr>
      <vt:lpstr>Focus</vt:lpstr>
      <vt:lpstr>Nanocrystalline Dye Sensitized Solar Cell</vt:lpstr>
      <vt:lpstr>Goals</vt:lpstr>
      <vt:lpstr>Hypothesis </vt:lpstr>
      <vt:lpstr>Materials</vt:lpstr>
      <vt:lpstr>Experimental Procedure </vt:lpstr>
      <vt:lpstr>Expected Results</vt:lpstr>
      <vt:lpstr>Acknowledgment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Nanocrystalline Dye Sensitized Solar Cell</dc:title>
  <dc:creator>Chandran, Haridas</dc:creator>
  <cp:lastModifiedBy>Chandran, Haridas</cp:lastModifiedBy>
  <cp:revision>1</cp:revision>
  <dcterms:modified xsi:type="dcterms:W3CDTF">2021-11-03T12:24:31Z</dcterms:modified>
</cp:coreProperties>
</file>