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Lora"/>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ora-bold.fntdata"/><Relationship Id="rId14" Type="http://schemas.openxmlformats.org/officeDocument/2006/relationships/font" Target="fonts/Lora-regular.fntdata"/><Relationship Id="rId17" Type="http://schemas.openxmlformats.org/officeDocument/2006/relationships/font" Target="fonts/Lora-boldItalic.fntdata"/><Relationship Id="rId16" Type="http://schemas.openxmlformats.org/officeDocument/2006/relationships/font" Target="fonts/Lora-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f87e9706c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f87e9706c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f87e9706c2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f87e9706c2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f87e9706c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f87e9706c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f87e9706c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f87e9706c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f87e9706c2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f87e9706c2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f87e9706c2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f87e9706c2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f87e9706c2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f87e9706c2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youtu.be/IPgGpPBHcO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docs.google.com/presentation/d/1FW2H0_Le1XThIEJcAgUyuvKaOxNJ41uzGDomvmlftOs/edit?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Modern Classroom Project</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Natasha Bowling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2271075" y="360825"/>
            <a:ext cx="4208100" cy="800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000"/>
              <a:t>What is the </a:t>
            </a:r>
            <a:endParaRPr b="1" sz="2000"/>
          </a:p>
          <a:p>
            <a:pPr indent="0" lvl="0" marL="0" rtl="0" algn="ctr">
              <a:spcBef>
                <a:spcPts val="0"/>
              </a:spcBef>
              <a:spcAft>
                <a:spcPts val="0"/>
              </a:spcAft>
              <a:buNone/>
            </a:pPr>
            <a:r>
              <a:rPr b="1" lang="en" sz="2000"/>
              <a:t>Modern Classroom Project?</a:t>
            </a:r>
            <a:endParaRPr b="1" sz="2000"/>
          </a:p>
        </p:txBody>
      </p:sp>
      <p:pic>
        <p:nvPicPr>
          <p:cNvPr id="61" name="Google Shape;61;p14"/>
          <p:cNvPicPr preferRelativeResize="0"/>
          <p:nvPr/>
        </p:nvPicPr>
        <p:blipFill>
          <a:blip r:embed="rId3">
            <a:alphaModFix/>
          </a:blip>
          <a:stretch>
            <a:fillRect/>
          </a:stretch>
        </p:blipFill>
        <p:spPr>
          <a:xfrm>
            <a:off x="888775" y="1135600"/>
            <a:ext cx="7366441" cy="38017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nvSpPr>
        <p:spPr>
          <a:xfrm>
            <a:off x="2361000" y="437575"/>
            <a:ext cx="4422000" cy="800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000"/>
              <a:t>Things to consider while making videos for your Modern Classroom.</a:t>
            </a:r>
            <a:endParaRPr sz="2300"/>
          </a:p>
        </p:txBody>
      </p:sp>
      <p:sp>
        <p:nvSpPr>
          <p:cNvPr id="67" name="Google Shape;67;p15"/>
          <p:cNvSpPr txBox="1"/>
          <p:nvPr/>
        </p:nvSpPr>
        <p:spPr>
          <a:xfrm>
            <a:off x="2361000" y="1443225"/>
            <a:ext cx="4422000" cy="32394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1200"/>
              </a:spcBef>
              <a:spcAft>
                <a:spcPts val="0"/>
              </a:spcAft>
              <a:buClr>
                <a:schemeClr val="dk1"/>
              </a:buClr>
              <a:buSzPts val="1100"/>
              <a:buChar char="●"/>
            </a:pPr>
            <a:r>
              <a:rPr b="1" lang="en" sz="1200">
                <a:solidFill>
                  <a:schemeClr val="dk1"/>
                </a:solidFill>
                <a:latin typeface="Georgia"/>
                <a:ea typeface="Georgia"/>
                <a:cs typeface="Georgia"/>
                <a:sym typeface="Georgia"/>
              </a:rPr>
              <a:t>Focus on ONE objective:</a:t>
            </a:r>
            <a:r>
              <a:rPr lang="en" sz="1200">
                <a:solidFill>
                  <a:schemeClr val="dk1"/>
                </a:solidFill>
                <a:latin typeface="Georgia"/>
                <a:ea typeface="Georgia"/>
                <a:cs typeface="Georgia"/>
                <a:sym typeface="Georgia"/>
              </a:rPr>
              <a:t> Be concise and specific.  Several short videos are better than one long one.</a:t>
            </a:r>
            <a:endParaRPr sz="1200">
              <a:solidFill>
                <a:schemeClr val="dk1"/>
              </a:solidFill>
              <a:latin typeface="Georgia"/>
              <a:ea typeface="Georgia"/>
              <a:cs typeface="Georgia"/>
              <a:sym typeface="Georgia"/>
            </a:endParaRPr>
          </a:p>
          <a:p>
            <a:pPr indent="-298450" lvl="0" marL="457200" rtl="0" algn="l">
              <a:lnSpc>
                <a:spcPct val="115000"/>
              </a:lnSpc>
              <a:spcBef>
                <a:spcPts val="0"/>
              </a:spcBef>
              <a:spcAft>
                <a:spcPts val="0"/>
              </a:spcAft>
              <a:buClr>
                <a:schemeClr val="dk1"/>
              </a:buClr>
              <a:buSzPts val="1100"/>
              <a:buChar char="●"/>
            </a:pPr>
            <a:r>
              <a:rPr b="1" lang="en" sz="1200">
                <a:solidFill>
                  <a:schemeClr val="dk1"/>
                </a:solidFill>
                <a:latin typeface="Georgia"/>
                <a:ea typeface="Georgia"/>
                <a:cs typeface="Georgia"/>
                <a:sym typeface="Georgia"/>
              </a:rPr>
              <a:t>Be concise: </a:t>
            </a:r>
            <a:r>
              <a:rPr lang="en" sz="1200">
                <a:solidFill>
                  <a:schemeClr val="dk1"/>
                </a:solidFill>
                <a:latin typeface="Georgia"/>
                <a:ea typeface="Georgia"/>
                <a:cs typeface="Georgia"/>
                <a:sym typeface="Georgia"/>
              </a:rPr>
              <a:t>Six minutes is an ideal video length for adolescent learners. Consider going even shorter with younger students. </a:t>
            </a:r>
            <a:endParaRPr sz="1200">
              <a:solidFill>
                <a:schemeClr val="dk1"/>
              </a:solidFill>
              <a:latin typeface="Georgia"/>
              <a:ea typeface="Georgia"/>
              <a:cs typeface="Georgia"/>
              <a:sym typeface="Georgia"/>
            </a:endParaRPr>
          </a:p>
          <a:p>
            <a:pPr indent="-298450" lvl="0" marL="457200" rtl="0" algn="l">
              <a:lnSpc>
                <a:spcPct val="115000"/>
              </a:lnSpc>
              <a:spcBef>
                <a:spcPts val="0"/>
              </a:spcBef>
              <a:spcAft>
                <a:spcPts val="0"/>
              </a:spcAft>
              <a:buClr>
                <a:schemeClr val="dk1"/>
              </a:buClr>
              <a:buSzPts val="1100"/>
              <a:buChar char="●"/>
            </a:pPr>
            <a:r>
              <a:rPr b="1" lang="en" sz="1200">
                <a:solidFill>
                  <a:schemeClr val="dk1"/>
                </a:solidFill>
                <a:latin typeface="Georgia"/>
                <a:ea typeface="Georgia"/>
                <a:cs typeface="Georgia"/>
                <a:sym typeface="Georgia"/>
              </a:rPr>
              <a:t>Use visuals:</a:t>
            </a:r>
            <a:r>
              <a:rPr lang="en" sz="1200">
                <a:solidFill>
                  <a:schemeClr val="dk1"/>
                </a:solidFill>
                <a:latin typeface="Georgia"/>
                <a:ea typeface="Georgia"/>
                <a:cs typeface="Georgia"/>
                <a:sym typeface="Georgia"/>
              </a:rPr>
              <a:t> Images and on-screen writing catch student attention.  Avoid text wherever possible.</a:t>
            </a:r>
            <a:endParaRPr sz="1200">
              <a:solidFill>
                <a:schemeClr val="dk1"/>
              </a:solidFill>
              <a:latin typeface="Georgia"/>
              <a:ea typeface="Georgia"/>
              <a:cs typeface="Georgia"/>
              <a:sym typeface="Georgia"/>
            </a:endParaRPr>
          </a:p>
          <a:p>
            <a:pPr indent="-298450" lvl="0" marL="457200" rtl="0" algn="l">
              <a:lnSpc>
                <a:spcPct val="115000"/>
              </a:lnSpc>
              <a:spcBef>
                <a:spcPts val="0"/>
              </a:spcBef>
              <a:spcAft>
                <a:spcPts val="0"/>
              </a:spcAft>
              <a:buClr>
                <a:schemeClr val="dk1"/>
              </a:buClr>
              <a:buSzPts val="1100"/>
              <a:buChar char="●"/>
            </a:pPr>
            <a:r>
              <a:rPr b="1" lang="en" sz="1200">
                <a:solidFill>
                  <a:schemeClr val="dk1"/>
                </a:solidFill>
                <a:latin typeface="Georgia"/>
                <a:ea typeface="Georgia"/>
                <a:cs typeface="Georgia"/>
                <a:sym typeface="Georgia"/>
              </a:rPr>
              <a:t>Incorporate animations:</a:t>
            </a:r>
            <a:r>
              <a:rPr lang="en" sz="1200">
                <a:solidFill>
                  <a:schemeClr val="dk1"/>
                </a:solidFill>
                <a:latin typeface="Georgia"/>
                <a:ea typeface="Georgia"/>
                <a:cs typeface="Georgia"/>
                <a:sym typeface="Georgia"/>
              </a:rPr>
              <a:t> Bring new points or visuals out one-by-one, to hold student attention.</a:t>
            </a:r>
            <a:endParaRPr sz="1200">
              <a:solidFill>
                <a:schemeClr val="dk1"/>
              </a:solidFill>
              <a:latin typeface="Georgia"/>
              <a:ea typeface="Georgia"/>
              <a:cs typeface="Georgia"/>
              <a:sym typeface="Georgia"/>
            </a:endParaRPr>
          </a:p>
          <a:p>
            <a:pPr indent="-298450" lvl="0" marL="457200" rtl="0" algn="l">
              <a:lnSpc>
                <a:spcPct val="115000"/>
              </a:lnSpc>
              <a:spcBef>
                <a:spcPts val="0"/>
              </a:spcBef>
              <a:spcAft>
                <a:spcPts val="0"/>
              </a:spcAft>
              <a:buClr>
                <a:schemeClr val="dk1"/>
              </a:buClr>
              <a:buSzPts val="1100"/>
              <a:buChar char="●"/>
            </a:pPr>
            <a:r>
              <a:rPr b="1" lang="en" sz="1200">
                <a:solidFill>
                  <a:schemeClr val="dk1"/>
                </a:solidFill>
                <a:latin typeface="Georgia"/>
                <a:ea typeface="Georgia"/>
                <a:cs typeface="Georgia"/>
                <a:sym typeface="Georgia"/>
              </a:rPr>
              <a:t>Build in opportunities for engagement:</a:t>
            </a:r>
            <a:r>
              <a:rPr lang="en" sz="1200">
                <a:solidFill>
                  <a:schemeClr val="dk1"/>
                </a:solidFill>
                <a:latin typeface="Georgia"/>
                <a:ea typeface="Georgia"/>
                <a:cs typeface="Georgia"/>
                <a:sym typeface="Georgia"/>
              </a:rPr>
              <a:t> Identify moments where students can pause and think.</a:t>
            </a:r>
            <a:endParaRPr sz="1200">
              <a:solidFill>
                <a:schemeClr val="dk1"/>
              </a:solidFill>
              <a:latin typeface="Georgia"/>
              <a:ea typeface="Georgia"/>
              <a:cs typeface="Georgia"/>
              <a:sym typeface="Georgia"/>
            </a:endParaRPr>
          </a:p>
          <a:p>
            <a:pPr indent="0" lvl="0" marL="0" rtl="0" algn="l">
              <a:lnSpc>
                <a:spcPct val="115000"/>
              </a:lnSpc>
              <a:spcBef>
                <a:spcPts val="1200"/>
              </a:spcBef>
              <a:spcAft>
                <a:spcPts val="0"/>
              </a:spcAft>
              <a:buClr>
                <a:schemeClr val="dk1"/>
              </a:buClr>
              <a:buSzPts val="1100"/>
              <a:buFont typeface="Arial"/>
              <a:buNone/>
            </a:pPr>
            <a:r>
              <a:t/>
            </a:r>
            <a:endParaRPr sz="1100">
              <a:solidFill>
                <a:schemeClr val="dk1"/>
              </a:solidFill>
            </a:endParaRPr>
          </a:p>
          <a:p>
            <a:pPr indent="0" lvl="0" marL="0" rtl="0" algn="l">
              <a:spcBef>
                <a:spcPts val="12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Blended Instruction Video Example</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u="sng">
                <a:solidFill>
                  <a:schemeClr val="hlink"/>
                </a:solidFill>
                <a:hlinkClick r:id="rId3"/>
              </a:rPr>
              <a:t>https://youtu.be/IPgGpPBHcOY</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Self - </a:t>
            </a:r>
            <a:r>
              <a:rPr lang="en"/>
              <a:t>Pacing</a:t>
            </a:r>
            <a:r>
              <a:rPr lang="en"/>
              <a:t> Guide</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04800" lvl="0" marL="457200" rtl="0" algn="ctr">
              <a:spcBef>
                <a:spcPts val="1200"/>
              </a:spcBef>
              <a:spcAft>
                <a:spcPts val="0"/>
              </a:spcAft>
              <a:buClr>
                <a:srgbClr val="36394D"/>
              </a:buClr>
              <a:buSzPts val="1200"/>
              <a:buChar char="●"/>
            </a:pPr>
            <a:r>
              <a:t/>
            </a:r>
            <a:endParaRPr b="1" sz="1200">
              <a:solidFill>
                <a:srgbClr val="EE5938"/>
              </a:solidFill>
              <a:highlight>
                <a:srgbClr val="FFFFFF"/>
              </a:highlight>
              <a:latin typeface="Georgia"/>
              <a:ea typeface="Georgia"/>
              <a:cs typeface="Georgia"/>
              <a:sym typeface="Georgia"/>
            </a:endParaRPr>
          </a:p>
          <a:p>
            <a:pPr indent="-304800" lvl="0" marL="457200" rtl="0" algn="ctr">
              <a:spcBef>
                <a:spcPts val="0"/>
              </a:spcBef>
              <a:spcAft>
                <a:spcPts val="0"/>
              </a:spcAft>
              <a:buClr>
                <a:srgbClr val="36394D"/>
              </a:buClr>
              <a:buSzPts val="1200"/>
              <a:buChar char="●"/>
            </a:pPr>
            <a:r>
              <a:t/>
            </a:r>
            <a:endParaRPr b="1" sz="1200">
              <a:solidFill>
                <a:srgbClr val="EE5938"/>
              </a:solidFill>
              <a:highlight>
                <a:srgbClr val="FFFFFF"/>
              </a:highlight>
              <a:latin typeface="Georgia"/>
              <a:ea typeface="Georgia"/>
              <a:cs typeface="Georgia"/>
              <a:sym typeface="Georgia"/>
            </a:endParaRPr>
          </a:p>
          <a:p>
            <a:pPr indent="-304800" lvl="0" marL="457200" rtl="0" algn="ctr">
              <a:spcBef>
                <a:spcPts val="0"/>
              </a:spcBef>
              <a:spcAft>
                <a:spcPts val="0"/>
              </a:spcAft>
              <a:buClr>
                <a:srgbClr val="36394D"/>
              </a:buClr>
              <a:buSzPts val="1200"/>
              <a:buChar char="●"/>
            </a:pPr>
            <a:r>
              <a:rPr b="1" lang="en" sz="1200">
                <a:solidFill>
                  <a:srgbClr val="EE5938"/>
                </a:solidFill>
                <a:highlight>
                  <a:srgbClr val="FFFFFF"/>
                </a:highlight>
                <a:latin typeface="Georgia"/>
                <a:ea typeface="Georgia"/>
                <a:cs typeface="Georgia"/>
                <a:sym typeface="Georgia"/>
              </a:rPr>
              <a:t>Must Do:</a:t>
            </a:r>
            <a:r>
              <a:rPr lang="en" sz="1200">
                <a:solidFill>
                  <a:srgbClr val="36394D"/>
                </a:solidFill>
                <a:highlight>
                  <a:srgbClr val="FFFFFF"/>
                </a:highlight>
                <a:latin typeface="Georgia"/>
                <a:ea typeface="Georgia"/>
                <a:cs typeface="Georgia"/>
                <a:sym typeface="Georgia"/>
              </a:rPr>
              <a:t> These activities cover essential skills and content, without which end-of-unit assessments cannot be completed.  Mastering these lessons is non-negotiable.</a:t>
            </a:r>
            <a:endParaRPr sz="1200">
              <a:solidFill>
                <a:srgbClr val="36394D"/>
              </a:solidFill>
              <a:highlight>
                <a:srgbClr val="FFFFFF"/>
              </a:highlight>
              <a:latin typeface="Georgia"/>
              <a:ea typeface="Georgia"/>
              <a:cs typeface="Georgia"/>
              <a:sym typeface="Georgia"/>
            </a:endParaRPr>
          </a:p>
          <a:p>
            <a:pPr indent="-304800" lvl="0" marL="457200" rtl="0" algn="ctr">
              <a:spcBef>
                <a:spcPts val="0"/>
              </a:spcBef>
              <a:spcAft>
                <a:spcPts val="0"/>
              </a:spcAft>
              <a:buClr>
                <a:srgbClr val="36394D"/>
              </a:buClr>
              <a:buSzPts val="1200"/>
              <a:buChar char="●"/>
            </a:pPr>
            <a:r>
              <a:t/>
            </a:r>
            <a:endParaRPr b="1" sz="1200">
              <a:solidFill>
                <a:srgbClr val="FBA538"/>
              </a:solidFill>
              <a:highlight>
                <a:srgbClr val="FFFFFF"/>
              </a:highlight>
              <a:latin typeface="Georgia"/>
              <a:ea typeface="Georgia"/>
              <a:cs typeface="Georgia"/>
              <a:sym typeface="Georgia"/>
            </a:endParaRPr>
          </a:p>
          <a:p>
            <a:pPr indent="-304800" lvl="0" marL="457200" rtl="0" algn="ctr">
              <a:spcBef>
                <a:spcPts val="0"/>
              </a:spcBef>
              <a:spcAft>
                <a:spcPts val="0"/>
              </a:spcAft>
              <a:buClr>
                <a:srgbClr val="36394D"/>
              </a:buClr>
              <a:buSzPts val="1200"/>
              <a:buChar char="●"/>
            </a:pPr>
            <a:r>
              <a:rPr b="1" lang="en" sz="1200">
                <a:solidFill>
                  <a:srgbClr val="FBA538"/>
                </a:solidFill>
                <a:highlight>
                  <a:srgbClr val="FFFFFF"/>
                </a:highlight>
                <a:latin typeface="Georgia"/>
                <a:ea typeface="Georgia"/>
                <a:cs typeface="Georgia"/>
                <a:sym typeface="Georgia"/>
              </a:rPr>
              <a:t>Should Do:</a:t>
            </a:r>
            <a:r>
              <a:rPr lang="en" sz="1200">
                <a:solidFill>
                  <a:srgbClr val="36394D"/>
                </a:solidFill>
                <a:highlight>
                  <a:srgbClr val="FFFFFF"/>
                </a:highlight>
                <a:latin typeface="Georgia"/>
                <a:ea typeface="Georgia"/>
                <a:cs typeface="Georgia"/>
                <a:sym typeface="Georgia"/>
              </a:rPr>
              <a:t> These activities help students develop their skills or knowledge; students who complete them will likely produce more developed work on final projects or assessments. However, when circumstances require, students can skip these lessons without missing the unit's most essential content.</a:t>
            </a:r>
            <a:endParaRPr sz="1200">
              <a:solidFill>
                <a:srgbClr val="36394D"/>
              </a:solidFill>
              <a:highlight>
                <a:srgbClr val="FFFFFF"/>
              </a:highlight>
              <a:latin typeface="Georgia"/>
              <a:ea typeface="Georgia"/>
              <a:cs typeface="Georgia"/>
              <a:sym typeface="Georgia"/>
            </a:endParaRPr>
          </a:p>
          <a:p>
            <a:pPr indent="-304800" lvl="0" marL="457200" rtl="0" algn="ctr">
              <a:spcBef>
                <a:spcPts val="0"/>
              </a:spcBef>
              <a:spcAft>
                <a:spcPts val="0"/>
              </a:spcAft>
              <a:buClr>
                <a:srgbClr val="36394D"/>
              </a:buClr>
              <a:buSzPts val="1200"/>
              <a:buChar char="●"/>
            </a:pPr>
            <a:r>
              <a:t/>
            </a:r>
            <a:endParaRPr b="1" sz="1200">
              <a:solidFill>
                <a:srgbClr val="0A5395"/>
              </a:solidFill>
              <a:highlight>
                <a:srgbClr val="FFFFFF"/>
              </a:highlight>
              <a:latin typeface="Georgia"/>
              <a:ea typeface="Georgia"/>
              <a:cs typeface="Georgia"/>
              <a:sym typeface="Georgia"/>
            </a:endParaRPr>
          </a:p>
          <a:p>
            <a:pPr indent="-304800" lvl="0" marL="457200" rtl="0" algn="ctr">
              <a:spcBef>
                <a:spcPts val="0"/>
              </a:spcBef>
              <a:spcAft>
                <a:spcPts val="0"/>
              </a:spcAft>
              <a:buClr>
                <a:srgbClr val="36394D"/>
              </a:buClr>
              <a:buSzPts val="1200"/>
              <a:buChar char="●"/>
            </a:pPr>
            <a:r>
              <a:rPr b="1" lang="en" sz="1200">
                <a:solidFill>
                  <a:srgbClr val="0A5395"/>
                </a:solidFill>
                <a:highlight>
                  <a:srgbClr val="FFFFFF"/>
                </a:highlight>
                <a:latin typeface="Georgia"/>
                <a:ea typeface="Georgia"/>
                <a:cs typeface="Georgia"/>
                <a:sym typeface="Georgia"/>
              </a:rPr>
              <a:t>Aspire to Do:</a:t>
            </a:r>
            <a:r>
              <a:rPr lang="en" sz="1200">
                <a:solidFill>
                  <a:srgbClr val="36394D"/>
                </a:solidFill>
                <a:highlight>
                  <a:srgbClr val="FFFFFF"/>
                </a:highlight>
                <a:latin typeface="Georgia"/>
                <a:ea typeface="Georgia"/>
                <a:cs typeface="Georgia"/>
                <a:sym typeface="Georgia"/>
              </a:rPr>
              <a:t> These are the most challenging - and interesting! - lessons of any unit, because they take the skills that students have already learned and apply them in new, more sophisticated ways. Every student should aspire to reach these lessons -- but some simply might not.  That's okay.</a:t>
            </a:r>
            <a:endParaRPr sz="1200">
              <a:solidFill>
                <a:srgbClr val="36394D"/>
              </a:solidFill>
              <a:highlight>
                <a:srgbClr val="FFFFFF"/>
              </a:highlight>
              <a:latin typeface="Georgia"/>
              <a:ea typeface="Georgia"/>
              <a:cs typeface="Georgia"/>
              <a:sym typeface="Georgia"/>
            </a:endParaRPr>
          </a:p>
          <a:p>
            <a:pPr indent="0" lvl="0" marL="0" rtl="0" algn="ctr">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Self-Pacing Lesson Plan Example</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Clr>
                <a:srgbClr val="030C19"/>
              </a:buClr>
              <a:buSzPts val="1200"/>
              <a:buFont typeface="Lora"/>
              <a:buChar char="●"/>
            </a:pPr>
            <a:r>
              <a:rPr lang="en" sz="1200">
                <a:solidFill>
                  <a:srgbClr val="030C19"/>
                </a:solidFill>
                <a:latin typeface="Lora"/>
                <a:ea typeface="Lora"/>
                <a:cs typeface="Lora"/>
                <a:sym typeface="Lora"/>
              </a:rPr>
              <a:t>Lesson #1:: Must Do:  From BookPagez/Worksheets; review summary of book, complete “Get Ready” section, “Words to Know” plus “Listen and Learn”</a:t>
            </a:r>
            <a:endParaRPr sz="1200">
              <a:solidFill>
                <a:srgbClr val="030C19"/>
              </a:solidFill>
              <a:latin typeface="Lora"/>
              <a:ea typeface="Lora"/>
              <a:cs typeface="Lora"/>
              <a:sym typeface="Lora"/>
            </a:endParaRPr>
          </a:p>
          <a:p>
            <a:pPr indent="-304800" lvl="0" marL="457200" rtl="0" algn="l">
              <a:spcBef>
                <a:spcPts val="0"/>
              </a:spcBef>
              <a:spcAft>
                <a:spcPts val="0"/>
              </a:spcAft>
              <a:buClr>
                <a:srgbClr val="030C19"/>
              </a:buClr>
              <a:buSzPts val="1200"/>
              <a:buFont typeface="Lora"/>
              <a:buChar char="●"/>
            </a:pPr>
            <a:r>
              <a:rPr lang="en" sz="1200">
                <a:solidFill>
                  <a:srgbClr val="030C19"/>
                </a:solidFill>
                <a:latin typeface="Lora"/>
                <a:ea typeface="Lora"/>
                <a:cs typeface="Lora"/>
                <a:sym typeface="Lora"/>
              </a:rPr>
              <a:t>Lesson #2:  Must Do: Read or Listen to the book prior to breaking book down to “retell &amp; summarize” Should Do Try reading book on your own before “listening” to the recording of the book and make your own annotated notes. </a:t>
            </a:r>
            <a:endParaRPr sz="1200">
              <a:solidFill>
                <a:srgbClr val="030C19"/>
              </a:solidFill>
              <a:latin typeface="Lora"/>
              <a:ea typeface="Lora"/>
              <a:cs typeface="Lora"/>
              <a:sym typeface="Lora"/>
            </a:endParaRPr>
          </a:p>
          <a:p>
            <a:pPr indent="-304800" lvl="0" marL="457200" rtl="0" algn="l">
              <a:spcBef>
                <a:spcPts val="0"/>
              </a:spcBef>
              <a:spcAft>
                <a:spcPts val="0"/>
              </a:spcAft>
              <a:buClr>
                <a:srgbClr val="030C19"/>
              </a:buClr>
              <a:buSzPts val="1200"/>
              <a:buFont typeface="Lora"/>
              <a:buChar char="●"/>
            </a:pPr>
            <a:r>
              <a:rPr lang="en" sz="1200">
                <a:solidFill>
                  <a:srgbClr val="030C19"/>
                </a:solidFill>
                <a:latin typeface="Lora"/>
                <a:ea typeface="Lora"/>
                <a:cs typeface="Lora"/>
                <a:sym typeface="Lora"/>
              </a:rPr>
              <a:t>Lesson #3:  Must Do: Retell &amp; Summarize on BookPagez (pick one way to answer; write, draw or picture)  Should Do: Make different choices when answering questions; write, draw or picture. </a:t>
            </a:r>
            <a:endParaRPr sz="1200">
              <a:solidFill>
                <a:srgbClr val="030C19"/>
              </a:solidFill>
              <a:latin typeface="Lora"/>
              <a:ea typeface="Lora"/>
              <a:cs typeface="Lora"/>
              <a:sym typeface="Lora"/>
            </a:endParaRPr>
          </a:p>
          <a:p>
            <a:pPr indent="-304800" lvl="0" marL="457200" rtl="0" algn="l">
              <a:spcBef>
                <a:spcPts val="0"/>
              </a:spcBef>
              <a:spcAft>
                <a:spcPts val="0"/>
              </a:spcAft>
              <a:buClr>
                <a:srgbClr val="030C19"/>
              </a:buClr>
              <a:buSzPts val="1200"/>
              <a:buFont typeface="Lora"/>
              <a:buChar char="●"/>
            </a:pPr>
            <a:r>
              <a:rPr lang="en" sz="1200">
                <a:solidFill>
                  <a:srgbClr val="030C19"/>
                </a:solidFill>
                <a:latin typeface="Lora"/>
                <a:ea typeface="Lora"/>
                <a:cs typeface="Lora"/>
                <a:sym typeface="Lora"/>
              </a:rPr>
              <a:t>Lesson #4:  Should Do: Reflection on Retell &amp; Summarizing. </a:t>
            </a:r>
            <a:endParaRPr sz="1200">
              <a:solidFill>
                <a:srgbClr val="030C19"/>
              </a:solidFill>
              <a:latin typeface="Lora"/>
              <a:ea typeface="Lora"/>
              <a:cs typeface="Lora"/>
              <a:sym typeface="Lora"/>
            </a:endParaRPr>
          </a:p>
          <a:p>
            <a:pPr indent="-304800" lvl="0" marL="457200" rtl="0" algn="l">
              <a:spcBef>
                <a:spcPts val="0"/>
              </a:spcBef>
              <a:spcAft>
                <a:spcPts val="0"/>
              </a:spcAft>
              <a:buClr>
                <a:srgbClr val="030C19"/>
              </a:buClr>
              <a:buSzPts val="1200"/>
              <a:buFont typeface="Lora"/>
              <a:buChar char="●"/>
            </a:pPr>
            <a:r>
              <a:rPr lang="en" sz="1200">
                <a:solidFill>
                  <a:srgbClr val="030C19"/>
                </a:solidFill>
                <a:latin typeface="Lora"/>
                <a:ea typeface="Lora"/>
                <a:cs typeface="Lora"/>
                <a:sym typeface="Lora"/>
              </a:rPr>
              <a:t>Lesson #5:  Aspire to Do: Writing Prompt at the end of the section. </a:t>
            </a:r>
            <a:endParaRPr sz="1200">
              <a:solidFill>
                <a:srgbClr val="030C19"/>
              </a:solidFill>
              <a:latin typeface="Lora"/>
              <a:ea typeface="Lora"/>
              <a:cs typeface="Lora"/>
              <a:sym typeface="Lora"/>
            </a:endParaRPr>
          </a:p>
          <a:p>
            <a:pPr indent="-304800" lvl="0" marL="457200" rtl="0" algn="l">
              <a:spcBef>
                <a:spcPts val="0"/>
              </a:spcBef>
              <a:spcAft>
                <a:spcPts val="0"/>
              </a:spcAft>
              <a:buClr>
                <a:srgbClr val="030C19"/>
              </a:buClr>
              <a:buSzPts val="1200"/>
              <a:buFont typeface="Lora"/>
              <a:buChar char="●"/>
            </a:pPr>
            <a:r>
              <a:rPr lang="en" sz="1200">
                <a:solidFill>
                  <a:srgbClr val="030C19"/>
                </a:solidFill>
                <a:highlight>
                  <a:srgbClr val="FFFFFF"/>
                </a:highlight>
                <a:latin typeface="Lora"/>
                <a:ea typeface="Lora"/>
                <a:cs typeface="Lora"/>
                <a:sym typeface="Lora"/>
              </a:rPr>
              <a:t>Lesson #6: Aspire to Do: Breaking up prompt longer over time to where “break up” strategy is no longer needed when retelling and summarizing.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Tracking Progress and Example</a:t>
            </a:r>
            <a:endParaRPr/>
          </a:p>
        </p:txBody>
      </p:sp>
      <p:sp>
        <p:nvSpPr>
          <p:cNvPr id="91" name="Google Shape;91;p19"/>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304800" lvl="0" marL="457200" rtl="0" algn="l">
              <a:spcBef>
                <a:spcPts val="1200"/>
              </a:spcBef>
              <a:spcAft>
                <a:spcPts val="0"/>
              </a:spcAft>
              <a:buClr>
                <a:srgbClr val="36394D"/>
              </a:buClr>
              <a:buSzPts val="1200"/>
              <a:buChar char="●"/>
            </a:pPr>
            <a:r>
              <a:rPr lang="en" sz="1200">
                <a:solidFill>
                  <a:srgbClr val="36394D"/>
                </a:solidFill>
                <a:highlight>
                  <a:srgbClr val="FFFFFF"/>
                </a:highlight>
                <a:latin typeface="Georgia"/>
                <a:ea typeface="Georgia"/>
                <a:cs typeface="Georgia"/>
                <a:sym typeface="Georgia"/>
              </a:rPr>
              <a:t>Indicate clearly what each student needs to do.</a:t>
            </a:r>
            <a:endParaRPr sz="1200">
              <a:solidFill>
                <a:srgbClr val="36394D"/>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200">
              <a:solidFill>
                <a:srgbClr val="36394D"/>
              </a:solidFill>
              <a:highlight>
                <a:srgbClr val="FFFFFF"/>
              </a:highlight>
              <a:latin typeface="Georgia"/>
              <a:ea typeface="Georgia"/>
              <a:cs typeface="Georgia"/>
              <a:sym typeface="Georgia"/>
            </a:endParaRPr>
          </a:p>
          <a:p>
            <a:pPr indent="-304800" lvl="0" marL="457200" rtl="0" algn="l">
              <a:spcBef>
                <a:spcPts val="1200"/>
              </a:spcBef>
              <a:spcAft>
                <a:spcPts val="0"/>
              </a:spcAft>
              <a:buClr>
                <a:srgbClr val="36394D"/>
              </a:buClr>
              <a:buSzPts val="1200"/>
              <a:buChar char="●"/>
            </a:pPr>
            <a:r>
              <a:rPr lang="en" sz="1200">
                <a:solidFill>
                  <a:srgbClr val="36394D"/>
                </a:solidFill>
                <a:highlight>
                  <a:srgbClr val="FFFFFF"/>
                </a:highlight>
                <a:latin typeface="Georgia"/>
                <a:ea typeface="Georgia"/>
                <a:cs typeface="Georgia"/>
                <a:sym typeface="Georgia"/>
              </a:rPr>
              <a:t>Display students’ progress (not grades).</a:t>
            </a:r>
            <a:endParaRPr sz="1200">
              <a:solidFill>
                <a:srgbClr val="36394D"/>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200">
              <a:solidFill>
                <a:srgbClr val="36394D"/>
              </a:solidFill>
              <a:highlight>
                <a:srgbClr val="FFFFFF"/>
              </a:highlight>
              <a:latin typeface="Georgia"/>
              <a:ea typeface="Georgia"/>
              <a:cs typeface="Georgia"/>
              <a:sym typeface="Georgia"/>
            </a:endParaRPr>
          </a:p>
          <a:p>
            <a:pPr indent="-304800" lvl="0" marL="457200" rtl="0" algn="l">
              <a:spcBef>
                <a:spcPts val="1200"/>
              </a:spcBef>
              <a:spcAft>
                <a:spcPts val="0"/>
              </a:spcAft>
              <a:buClr>
                <a:srgbClr val="36394D"/>
              </a:buClr>
              <a:buSzPts val="1200"/>
              <a:buChar char="●"/>
            </a:pPr>
            <a:r>
              <a:rPr lang="en" sz="1200">
                <a:solidFill>
                  <a:srgbClr val="36394D"/>
                </a:solidFill>
                <a:highlight>
                  <a:srgbClr val="FFFFFF"/>
                </a:highlight>
                <a:latin typeface="Georgia"/>
                <a:ea typeface="Georgia"/>
                <a:cs typeface="Georgia"/>
                <a:sym typeface="Georgia"/>
              </a:rPr>
              <a:t>Are easily updated -- at least daily, if not more often.</a:t>
            </a:r>
            <a:endParaRPr sz="1200">
              <a:solidFill>
                <a:srgbClr val="36394D"/>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200">
              <a:solidFill>
                <a:srgbClr val="36394D"/>
              </a:solidFill>
              <a:highlight>
                <a:srgbClr val="FFFFFF"/>
              </a:highlight>
              <a:latin typeface="Georgia"/>
              <a:ea typeface="Georgia"/>
              <a:cs typeface="Georgia"/>
              <a:sym typeface="Georgia"/>
            </a:endParaRPr>
          </a:p>
          <a:p>
            <a:pPr indent="-304800" lvl="0" marL="457200" rtl="0" algn="l">
              <a:spcBef>
                <a:spcPts val="1200"/>
              </a:spcBef>
              <a:spcAft>
                <a:spcPts val="0"/>
              </a:spcAft>
              <a:buClr>
                <a:srgbClr val="36394D"/>
              </a:buClr>
              <a:buSzPts val="1200"/>
              <a:buChar char="●"/>
            </a:pPr>
            <a:r>
              <a:rPr lang="en" sz="1200">
                <a:solidFill>
                  <a:srgbClr val="36394D"/>
                </a:solidFill>
                <a:highlight>
                  <a:srgbClr val="FFFFFF"/>
                </a:highlight>
                <a:latin typeface="Georgia"/>
                <a:ea typeface="Georgia"/>
                <a:cs typeface="Georgia"/>
                <a:sym typeface="Georgia"/>
              </a:rPr>
              <a:t>Use positive framing and reinforcement to celebrate effort and growth.</a:t>
            </a:r>
            <a:endParaRPr sz="1200">
              <a:solidFill>
                <a:srgbClr val="36394D"/>
              </a:solidFill>
              <a:highlight>
                <a:srgbClr val="FFFFFF"/>
              </a:highlight>
              <a:latin typeface="Georgia"/>
              <a:ea typeface="Georgia"/>
              <a:cs typeface="Georgia"/>
              <a:sym typeface="Georgia"/>
            </a:endParaRPr>
          </a:p>
          <a:p>
            <a:pPr indent="0" lvl="0" marL="0" rtl="0" algn="l">
              <a:spcBef>
                <a:spcPts val="1200"/>
              </a:spcBef>
              <a:spcAft>
                <a:spcPts val="1200"/>
              </a:spcAft>
              <a:buNone/>
            </a:pPr>
            <a:r>
              <a:t/>
            </a:r>
            <a:endParaRPr/>
          </a:p>
        </p:txBody>
      </p:sp>
      <p:sp>
        <p:nvSpPr>
          <p:cNvPr id="92" name="Google Shape;92;p19"/>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100" u="sng">
                <a:solidFill>
                  <a:schemeClr val="hlink"/>
                </a:solidFill>
                <a:latin typeface="Lora"/>
                <a:ea typeface="Lora"/>
                <a:cs typeface="Lora"/>
                <a:sym typeface="Lora"/>
                <a:hlinkClick r:id="rId3"/>
              </a:rPr>
              <a:t>https://docs.google.com/presentation/d/1FW2H0_Le1XThIEJcAgUyuvKaOxNJ41uzGDomvmlftOs/edit?usp=sharing</a:t>
            </a:r>
            <a:endParaRPr sz="1100">
              <a:solidFill>
                <a:schemeClr val="dk1"/>
              </a:solidFill>
              <a:latin typeface="Lora"/>
              <a:ea typeface="Lora"/>
              <a:cs typeface="Lora"/>
              <a:sym typeface="Lora"/>
            </a:endParaRPr>
          </a:p>
          <a:p>
            <a:pPr indent="0" lvl="0" marL="0" rtl="0" algn="l">
              <a:spcBef>
                <a:spcPts val="600"/>
              </a:spcBef>
              <a:spcAft>
                <a:spcPts val="0"/>
              </a:spcAft>
              <a:buClr>
                <a:schemeClr val="dk1"/>
              </a:buClr>
              <a:buSzPts val="1100"/>
              <a:buFont typeface="Arial"/>
              <a:buNone/>
            </a:pPr>
            <a:r>
              <a:t/>
            </a:r>
            <a:endParaRPr sz="1100">
              <a:solidFill>
                <a:schemeClr val="dk1"/>
              </a:solidFill>
              <a:latin typeface="Lora"/>
              <a:ea typeface="Lora"/>
              <a:cs typeface="Lora"/>
              <a:sym typeface="Lora"/>
            </a:endParaRPr>
          </a:p>
          <a:p>
            <a:pPr indent="0" lvl="0" marL="0" rtl="0" algn="l">
              <a:spcBef>
                <a:spcPts val="6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8370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Other things to consider in a </a:t>
            </a:r>
            <a:endParaRPr/>
          </a:p>
          <a:p>
            <a:pPr indent="0" lvl="0" marL="0" rtl="0" algn="ctr">
              <a:spcBef>
                <a:spcPts val="0"/>
              </a:spcBef>
              <a:spcAft>
                <a:spcPts val="0"/>
              </a:spcAft>
              <a:buNone/>
            </a:pPr>
            <a:r>
              <a:rPr lang="en"/>
              <a:t>Modern Classroom Lesson</a:t>
            </a:r>
            <a:endParaRPr/>
          </a:p>
        </p:txBody>
      </p:sp>
      <p:sp>
        <p:nvSpPr>
          <p:cNvPr id="98" name="Google Shape;98;p20"/>
          <p:cNvSpPr txBox="1"/>
          <p:nvPr>
            <p:ph idx="1" type="body"/>
          </p:nvPr>
        </p:nvSpPr>
        <p:spPr>
          <a:xfrm>
            <a:off x="311700" y="1527700"/>
            <a:ext cx="8520600" cy="304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350">
                <a:solidFill>
                  <a:schemeClr val="dk1"/>
                </a:solidFill>
                <a:highlight>
                  <a:schemeClr val="lt1"/>
                </a:highlight>
                <a:latin typeface="Lora"/>
                <a:ea typeface="Lora"/>
                <a:cs typeface="Lora"/>
                <a:sym typeface="Lora"/>
              </a:rPr>
              <a:t>Opportunities for Collaboration:</a:t>
            </a:r>
            <a:r>
              <a:rPr lang="en" sz="1350">
                <a:solidFill>
                  <a:schemeClr val="dk1"/>
                </a:solidFill>
                <a:highlight>
                  <a:schemeClr val="lt1"/>
                </a:highlight>
                <a:latin typeface="Lora"/>
                <a:ea typeface="Lora"/>
                <a:cs typeface="Lora"/>
                <a:sym typeface="Lora"/>
              </a:rPr>
              <a:t> Explain how you will encourage students to collaborate, even as they are working at their own individual paces. </a:t>
            </a:r>
            <a:endParaRPr sz="1350">
              <a:solidFill>
                <a:schemeClr val="dk1"/>
              </a:solidFill>
              <a:highlight>
                <a:schemeClr val="lt1"/>
              </a:highlight>
              <a:latin typeface="Lora"/>
              <a:ea typeface="Lora"/>
              <a:cs typeface="Lora"/>
              <a:sym typeface="Lora"/>
            </a:endParaRPr>
          </a:p>
          <a:p>
            <a:pPr indent="0" lvl="0" marL="0" rtl="0" algn="l">
              <a:spcBef>
                <a:spcPts val="1200"/>
              </a:spcBef>
              <a:spcAft>
                <a:spcPts val="0"/>
              </a:spcAft>
              <a:buNone/>
            </a:pPr>
            <a:r>
              <a:rPr b="1" lang="en" sz="1350">
                <a:solidFill>
                  <a:schemeClr val="dk1"/>
                </a:solidFill>
                <a:highlight>
                  <a:schemeClr val="lt1"/>
                </a:highlight>
                <a:latin typeface="Lora"/>
                <a:ea typeface="Lora"/>
                <a:cs typeface="Lora"/>
                <a:sym typeface="Lora"/>
              </a:rPr>
              <a:t>Strategies for Motivation:</a:t>
            </a:r>
            <a:r>
              <a:rPr lang="en" sz="1350">
                <a:solidFill>
                  <a:schemeClr val="dk1"/>
                </a:solidFill>
                <a:highlight>
                  <a:schemeClr val="lt1"/>
                </a:highlight>
                <a:latin typeface="Lora"/>
                <a:ea typeface="Lora"/>
                <a:cs typeface="Lora"/>
                <a:sym typeface="Lora"/>
              </a:rPr>
              <a:t> Explain how you will attempt to motivate students -- both those who fall behind and those who are ahead of your suggested pace. </a:t>
            </a:r>
            <a:endParaRPr sz="1350">
              <a:solidFill>
                <a:schemeClr val="dk1"/>
              </a:solidFill>
              <a:highlight>
                <a:schemeClr val="lt1"/>
              </a:highlight>
              <a:latin typeface="Lora"/>
              <a:ea typeface="Lora"/>
              <a:cs typeface="Lora"/>
              <a:sym typeface="Lora"/>
            </a:endParaRPr>
          </a:p>
          <a:p>
            <a:pPr indent="0" lvl="0" marL="0" rtl="0" algn="l">
              <a:spcBef>
                <a:spcPts val="1200"/>
              </a:spcBef>
              <a:spcAft>
                <a:spcPts val="0"/>
              </a:spcAft>
              <a:buNone/>
            </a:pPr>
            <a:r>
              <a:rPr b="1" lang="en" sz="1350">
                <a:solidFill>
                  <a:schemeClr val="dk1"/>
                </a:solidFill>
                <a:highlight>
                  <a:schemeClr val="lt1"/>
                </a:highlight>
                <a:latin typeface="Lora"/>
                <a:ea typeface="Lora"/>
                <a:cs typeface="Lora"/>
                <a:sym typeface="Lora"/>
              </a:rPr>
              <a:t>Metacognitive Reflection:</a:t>
            </a:r>
            <a:r>
              <a:rPr lang="en" sz="1350">
                <a:solidFill>
                  <a:schemeClr val="dk1"/>
                </a:solidFill>
                <a:highlight>
                  <a:schemeClr val="lt1"/>
                </a:highlight>
                <a:latin typeface="Lora"/>
                <a:ea typeface="Lora"/>
                <a:cs typeface="Lora"/>
                <a:sym typeface="Lora"/>
              </a:rPr>
              <a:t> Explain how you will help students become better learners through reflection.</a:t>
            </a:r>
            <a:endParaRPr sz="1350">
              <a:solidFill>
                <a:schemeClr val="dk1"/>
              </a:solidFill>
              <a:highlight>
                <a:schemeClr val="lt1"/>
              </a:highlight>
              <a:latin typeface="Lora"/>
              <a:ea typeface="Lora"/>
              <a:cs typeface="Lora"/>
              <a:sym typeface="Lora"/>
            </a:endParaRPr>
          </a:p>
          <a:p>
            <a:pPr indent="0" lvl="0" marL="0" rtl="0" algn="l">
              <a:spcBef>
                <a:spcPts val="1200"/>
              </a:spcBef>
              <a:spcAft>
                <a:spcPts val="1200"/>
              </a:spcAft>
              <a:buNone/>
            </a:pPr>
            <a:r>
              <a:rPr b="1" lang="en" sz="1350">
                <a:solidFill>
                  <a:schemeClr val="dk1"/>
                </a:solidFill>
                <a:highlight>
                  <a:schemeClr val="lt1"/>
                </a:highlight>
                <a:latin typeface="Lora"/>
                <a:ea typeface="Lora"/>
                <a:cs typeface="Lora"/>
                <a:sym typeface="Lora"/>
              </a:rPr>
              <a:t>Additional Modifications/Accommodations:</a:t>
            </a:r>
            <a:r>
              <a:rPr lang="en" sz="1350">
                <a:solidFill>
                  <a:schemeClr val="dk1"/>
                </a:solidFill>
                <a:highlight>
                  <a:schemeClr val="lt1"/>
                </a:highlight>
                <a:latin typeface="Lora"/>
                <a:ea typeface="Lora"/>
                <a:cs typeface="Lora"/>
                <a:sym typeface="Lora"/>
              </a:rPr>
              <a:t> What other modifications will you make for your students?  Any modifications made for students with special needs?</a:t>
            </a:r>
            <a:endParaRPr sz="1350">
              <a:solidFill>
                <a:schemeClr val="dk1"/>
              </a:solidFill>
              <a:highlight>
                <a:schemeClr val="lt1"/>
              </a:highlight>
              <a:latin typeface="Lora"/>
              <a:ea typeface="Lora"/>
              <a:cs typeface="Lora"/>
              <a:sym typeface="Lor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