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PT Sans Narrow"/>
      <p:regular r:id="rId16"/>
      <p:bold r:id="rId17"/>
    </p:embeddedFon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D379AE9-B69B-4F98-A394-62FB7EF897F3}">
  <a:tblStyle styleId="{FD379AE9-B69B-4F98-A394-62FB7EF897F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OpenSans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PTSansNarrow-bold.fntdata"/><Relationship Id="rId16" Type="http://schemas.openxmlformats.org/officeDocument/2006/relationships/font" Target="fonts/PTSansNarrow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OpenSans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58cf805c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58cf805c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cb58cf805c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cb58cf805c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cb58cf805c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cb58cf805c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cb58cf805c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cb58cf805c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1ec9636df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1ec9636df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1ec9636df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1ec9636df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226bb191c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226bb191c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1ec9636df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1ec9636df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lin ang="5400012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spreadsheets/d/1QmrgcwBbs1pSO6fbugrupMIUND7ciKF4J3vnSh_-uII/edit?usp=sharin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google.com/spreadsheets/d/1QmrgcwBbs1pSO6fbugrupMIUND7ciKF4J3vnSh_-uII/edit#gid=0" TargetMode="External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Professional Action Network 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Justin Combs, Special Education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430675" y="218200"/>
            <a:ext cx="8520600" cy="43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4400"/>
              <a:t>Post Secondary Transition </a:t>
            </a:r>
            <a:endParaRPr b="1" i="1" sz="4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Name: </a:t>
            </a:r>
            <a:r>
              <a:rPr b="1" lang="en"/>
              <a:t>Justin Combs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Title: Special Education Teacher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School: Breathitt High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District: Breathitt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00" y="445025"/>
            <a:ext cx="8520600" cy="6714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of Practice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311750" y="1116425"/>
            <a:ext cx="8520600" cy="34521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6C6C6C"/>
                </a:solidFill>
              </a:rPr>
              <a:t>The problem of practice for post-secondary transition has two prongs:</a:t>
            </a:r>
            <a:endParaRPr b="1" sz="1850">
              <a:solidFill>
                <a:srgbClr val="6C6C6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50">
              <a:solidFill>
                <a:srgbClr val="6C6C6C"/>
              </a:solidFill>
            </a:endParaRPr>
          </a:p>
          <a:p>
            <a:pPr indent="-346075" lvl="0" marL="457200" rtl="0" algn="l">
              <a:spcBef>
                <a:spcPts val="0"/>
              </a:spcBef>
              <a:spcAft>
                <a:spcPts val="0"/>
              </a:spcAft>
              <a:buClr>
                <a:srgbClr val="6C6C6C"/>
              </a:buClr>
              <a:buSzPts val="1850"/>
              <a:buChar char="●"/>
            </a:pPr>
            <a:r>
              <a:rPr b="1" lang="en" sz="1850">
                <a:solidFill>
                  <a:srgbClr val="6C6C6C"/>
                </a:solidFill>
              </a:rPr>
              <a:t>High school special education teachers do not get the opportunity to meet with students to discuss post-secondary transition as much as they would like. </a:t>
            </a:r>
            <a:endParaRPr b="1" sz="1850">
              <a:solidFill>
                <a:srgbClr val="6C6C6C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50">
              <a:solidFill>
                <a:srgbClr val="6C6C6C"/>
              </a:solidFill>
            </a:endParaRPr>
          </a:p>
          <a:p>
            <a:pPr indent="-346075" lvl="0" marL="457200" rtl="0" algn="l">
              <a:spcBef>
                <a:spcPts val="0"/>
              </a:spcBef>
              <a:spcAft>
                <a:spcPts val="0"/>
              </a:spcAft>
              <a:buClr>
                <a:srgbClr val="6C6C6C"/>
              </a:buClr>
              <a:buSzPts val="1850"/>
              <a:buChar char="●"/>
            </a:pPr>
            <a:r>
              <a:rPr b="1" lang="en" sz="1850">
                <a:solidFill>
                  <a:srgbClr val="6C6C6C"/>
                </a:solidFill>
              </a:rPr>
              <a:t>Students with special needs require more intense instruction and guidance on planning for after graduation, starting at the middle school level while completing the Individual Learning Plans.</a:t>
            </a:r>
            <a:endParaRPr b="1" sz="1850">
              <a:solidFill>
                <a:srgbClr val="6C6C6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b="1" sz="2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Description of you project  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11700" y="1017725"/>
            <a:ext cx="8520600" cy="35511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2857"/>
              <a:buFont typeface="Arial"/>
              <a:buNone/>
            </a:pPr>
            <a:r>
              <a:rPr b="1" lang="en" sz="1750">
                <a:solidFill>
                  <a:srgbClr val="6C6C6C"/>
                </a:solidFill>
              </a:rPr>
              <a:t>I found many teacher specific resources for post-secondary transition; but not</a:t>
            </a:r>
            <a:endParaRPr b="1" sz="1750">
              <a:solidFill>
                <a:srgbClr val="6C6C6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2857"/>
              <a:buFont typeface="Arial"/>
              <a:buNone/>
            </a:pPr>
            <a:r>
              <a:rPr b="1" lang="en" sz="1750">
                <a:solidFill>
                  <a:srgbClr val="6C6C6C"/>
                </a:solidFill>
              </a:rPr>
              <a:t>student specific. This encouraged me to create a student </a:t>
            </a:r>
            <a:r>
              <a:rPr b="1" lang="en" sz="1750" u="sng">
                <a:solidFill>
                  <a:schemeClr val="hlink"/>
                </a:solidFill>
                <a:hlinkClick r:id="rId3"/>
              </a:rPr>
              <a:t>checklist</a:t>
            </a:r>
            <a:r>
              <a:rPr b="1" lang="en" sz="1750">
                <a:solidFill>
                  <a:srgbClr val="6C6C6C"/>
                </a:solidFill>
              </a:rPr>
              <a:t> for preparing</a:t>
            </a:r>
            <a:endParaRPr b="1" sz="1750">
              <a:solidFill>
                <a:srgbClr val="6C6C6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2857"/>
              <a:buFont typeface="Arial"/>
              <a:buNone/>
            </a:pPr>
            <a:r>
              <a:rPr b="1" lang="en" sz="1750">
                <a:solidFill>
                  <a:srgbClr val="6C6C6C"/>
                </a:solidFill>
              </a:rPr>
              <a:t>students with special needs to be ready for the real world after graduation</a:t>
            </a:r>
            <a:endParaRPr b="1" sz="1750">
              <a:solidFill>
                <a:srgbClr val="6C6C6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50">
                <a:solidFill>
                  <a:srgbClr val="6C6C6C"/>
                </a:solidFill>
              </a:rPr>
              <a:t>beginning at the sixth grade continuing to the twelfth grade.</a:t>
            </a:r>
            <a:endParaRPr b="1" sz="1750">
              <a:solidFill>
                <a:srgbClr val="6C6C6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50">
              <a:solidFill>
                <a:srgbClr val="6C6C6C"/>
              </a:solidFill>
            </a:endParaRPr>
          </a:p>
          <a:p>
            <a:pPr indent="-331390" lvl="0" marL="457200" rtl="0" algn="l">
              <a:spcBef>
                <a:spcPts val="0"/>
              </a:spcBef>
              <a:spcAft>
                <a:spcPts val="0"/>
              </a:spcAft>
              <a:buClr>
                <a:srgbClr val="6C6C6C"/>
              </a:buClr>
              <a:buSzPct val="100000"/>
              <a:buChar char="●"/>
            </a:pPr>
            <a:r>
              <a:rPr b="1" lang="en" sz="1750">
                <a:solidFill>
                  <a:srgbClr val="6C6C6C"/>
                </a:solidFill>
              </a:rPr>
              <a:t>To provide </a:t>
            </a:r>
            <a:r>
              <a:rPr b="1" lang="en" sz="1750">
                <a:solidFill>
                  <a:srgbClr val="6C6C6C"/>
                </a:solidFill>
              </a:rPr>
              <a:t>students three extra years to work and determine what career path they want to follow to receive the necessary education or training. </a:t>
            </a:r>
            <a:endParaRPr b="1" sz="1750">
              <a:solidFill>
                <a:srgbClr val="6C6C6C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50">
              <a:solidFill>
                <a:srgbClr val="6C6C6C"/>
              </a:solidFill>
            </a:endParaRPr>
          </a:p>
          <a:p>
            <a:pPr indent="-331390" lvl="0" marL="457200" rtl="0" algn="l">
              <a:spcBef>
                <a:spcPts val="0"/>
              </a:spcBef>
              <a:spcAft>
                <a:spcPts val="0"/>
              </a:spcAft>
              <a:buClr>
                <a:srgbClr val="6C6C6C"/>
              </a:buClr>
              <a:buSzPct val="100000"/>
              <a:buChar char="●"/>
            </a:pPr>
            <a:r>
              <a:rPr b="1" lang="en" sz="1750">
                <a:solidFill>
                  <a:srgbClr val="6C6C6C"/>
                </a:solidFill>
              </a:rPr>
              <a:t>The checklist will be interactive, with hyperlinks incorporated within the checklist to lead students to valuable resources. The purpose of the checklist is increase positive post-secondary transition outcomes.</a:t>
            </a:r>
            <a:endParaRPr b="1" sz="1750">
              <a:solidFill>
                <a:srgbClr val="6C6C6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750">
              <a:solidFill>
                <a:srgbClr val="6C6C6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the findings from your research? 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50">
                <a:solidFill>
                  <a:srgbClr val="6C6C6C"/>
                </a:solidFill>
              </a:rPr>
              <a:t>According to the Kentucky Post School Outcomes Center, the 2020 Annual Report for the Youth One Year Out surveys showed: </a:t>
            </a:r>
            <a:endParaRPr b="1" sz="1750">
              <a:solidFill>
                <a:srgbClr val="6C6C6C"/>
              </a:solidFill>
            </a:endParaRPr>
          </a:p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rgbClr val="6C6C6C"/>
              </a:buClr>
              <a:buSzPts val="1750"/>
              <a:buChar char="●"/>
            </a:pPr>
            <a:r>
              <a:rPr b="1" lang="en" sz="1750">
                <a:solidFill>
                  <a:srgbClr val="6C6C6C"/>
                </a:solidFill>
              </a:rPr>
              <a:t>58% of students with special needs in the state of Kentucky responded to the survey. </a:t>
            </a:r>
            <a:endParaRPr b="1" sz="1750">
              <a:solidFill>
                <a:srgbClr val="6C6C6C"/>
              </a:solidFill>
            </a:endParaRPr>
          </a:p>
          <a:p>
            <a:pPr indent="-339725" lvl="1" marL="914400" rtl="0" algn="l">
              <a:spcBef>
                <a:spcPts val="0"/>
              </a:spcBef>
              <a:spcAft>
                <a:spcPts val="0"/>
              </a:spcAft>
              <a:buClr>
                <a:srgbClr val="6C6C6C"/>
              </a:buClr>
              <a:buSzPts val="1750"/>
              <a:buChar char="○"/>
            </a:pPr>
            <a:r>
              <a:rPr b="1" lang="en" sz="1750">
                <a:solidFill>
                  <a:srgbClr val="6C6C6C"/>
                </a:solidFill>
              </a:rPr>
              <a:t>Indicator 14 A (enrolled in higher education) is at 17.8%, </a:t>
            </a:r>
            <a:endParaRPr b="1" sz="1750">
              <a:solidFill>
                <a:srgbClr val="6C6C6C"/>
              </a:solidFill>
            </a:endParaRPr>
          </a:p>
          <a:p>
            <a:pPr indent="-339725" lvl="1" marL="914400" rtl="0" algn="l">
              <a:spcBef>
                <a:spcPts val="0"/>
              </a:spcBef>
              <a:spcAft>
                <a:spcPts val="0"/>
              </a:spcAft>
              <a:buClr>
                <a:srgbClr val="6C6C6C"/>
              </a:buClr>
              <a:buSzPts val="1750"/>
              <a:buChar char="○"/>
            </a:pPr>
            <a:r>
              <a:rPr b="1" lang="en" sz="1750">
                <a:solidFill>
                  <a:srgbClr val="6C6C6C"/>
                </a:solidFill>
              </a:rPr>
              <a:t>Indicator 14 B (Competitive Employment) is at 52.3%</a:t>
            </a:r>
            <a:endParaRPr b="1" sz="1750">
              <a:solidFill>
                <a:srgbClr val="6C6C6C"/>
              </a:solidFill>
            </a:endParaRPr>
          </a:p>
          <a:p>
            <a:pPr indent="-339725" lvl="1" marL="914400" rtl="0" algn="l">
              <a:spcBef>
                <a:spcPts val="0"/>
              </a:spcBef>
              <a:spcAft>
                <a:spcPts val="0"/>
              </a:spcAft>
              <a:buClr>
                <a:srgbClr val="6C6C6C"/>
              </a:buClr>
              <a:buSzPts val="1750"/>
              <a:buChar char="○"/>
            </a:pPr>
            <a:r>
              <a:rPr b="1" lang="en" sz="1750">
                <a:solidFill>
                  <a:srgbClr val="6C6C6C"/>
                </a:solidFill>
              </a:rPr>
              <a:t>Indicator 14 C (Enrolled in other post-secondary education or training) is at 68.2%. </a:t>
            </a:r>
            <a:endParaRPr b="1" sz="1750">
              <a:solidFill>
                <a:srgbClr val="6C6C6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50">
                <a:solidFill>
                  <a:srgbClr val="6C6C6C"/>
                </a:solidFill>
              </a:rPr>
              <a:t>Note: This is based on 2,667 responses out of 4,604.</a:t>
            </a:r>
            <a:endParaRPr b="1" sz="1750">
              <a:solidFill>
                <a:srgbClr val="6C6C6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50">
                <a:solidFill>
                  <a:srgbClr val="00A7B7"/>
                </a:solidFill>
              </a:rPr>
              <a:t>(www.kypso.org </a:t>
            </a:r>
            <a:r>
              <a:rPr lang="en" sz="1450">
                <a:solidFill>
                  <a:srgbClr val="6C6C6C"/>
                </a:solidFill>
              </a:rPr>
              <a:t>Annual Report 2020 Kentucky Post School Outcomes p. 7)</a:t>
            </a:r>
            <a:endParaRPr sz="1450">
              <a:solidFill>
                <a:srgbClr val="6C6C6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Google Shape;95;p18"/>
          <p:cNvGraphicFramePr/>
          <p:nvPr/>
        </p:nvGraphicFramePr>
        <p:xfrm>
          <a:off x="494900" y="546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{FD379AE9-B69B-4F98-A394-62FB7EF897F3}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Trending Data for Indicators 14A, 14B, and 14C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 hMerge="1"/>
                <a:tc hMerge="1"/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2010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2015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2020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14A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23.9%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18.43%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17.8%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14B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51.7%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58.17%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52.3%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14C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60.9%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67.82%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68.2%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96" name="Google Shape;96;p18"/>
          <p:cNvSpPr txBox="1"/>
          <p:nvPr/>
        </p:nvSpPr>
        <p:spPr>
          <a:xfrm>
            <a:off x="494825" y="2804200"/>
            <a:ext cx="7239000" cy="1515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Indicator 14A (enrolled in higher education) decreased from 23.9% to 17.80%.</a:t>
            </a:r>
            <a:endParaRPr sz="9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/>
              <a:t>Indicator 14B (competitive employment) increased from 51.7% to 52.3%. However, it decreased from 58.17% in 2015 to 52.3% in 2020.</a:t>
            </a:r>
            <a:endParaRPr sz="9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/>
              <a:t>Indicator 14C (enrolled in other post-secondary education or training) increased from 60.9% to 68.2%.</a:t>
            </a:r>
            <a:endParaRPr sz="9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00A7B7"/>
                </a:solidFill>
              </a:rPr>
              <a:t>(www.kypso.org </a:t>
            </a:r>
            <a:r>
              <a:rPr lang="en" sz="900">
                <a:solidFill>
                  <a:srgbClr val="6C6C6C"/>
                </a:solidFill>
              </a:rPr>
              <a:t>p. 7)</a:t>
            </a:r>
            <a:endParaRPr sz="900">
              <a:solidFill>
                <a:srgbClr val="6C6C6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531"/>
              <a:buFont typeface="Arial"/>
              <a:buNone/>
            </a:pPr>
            <a:r>
              <a:rPr lang="en" sz="3011"/>
              <a:t>Analysis of Youth One Year Out Survey</a:t>
            </a:r>
            <a:endParaRPr sz="301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11700" y="1152425"/>
            <a:ext cx="8520600" cy="34167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rgbClr val="6C6C6C"/>
              </a:buClr>
              <a:buSzPts val="1750"/>
              <a:buChar char="●"/>
            </a:pPr>
            <a:r>
              <a:rPr b="1" lang="en" sz="1750">
                <a:solidFill>
                  <a:srgbClr val="6C6C6C"/>
                </a:solidFill>
              </a:rPr>
              <a:t>The data indicates the need to assist teachers by developing a process for the students to envision their future. </a:t>
            </a:r>
            <a:endParaRPr b="1" sz="1750">
              <a:solidFill>
                <a:srgbClr val="6C6C6C"/>
              </a:solidFill>
            </a:endParaRPr>
          </a:p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rgbClr val="6C6C6C"/>
              </a:buClr>
              <a:buSzPts val="1750"/>
              <a:buChar char="●"/>
            </a:pPr>
            <a:r>
              <a:rPr b="1" lang="en" sz="1750">
                <a:solidFill>
                  <a:srgbClr val="6C6C6C"/>
                </a:solidFill>
              </a:rPr>
              <a:t>Process starts in the sixth grade. </a:t>
            </a:r>
            <a:endParaRPr b="1" sz="1750">
              <a:solidFill>
                <a:srgbClr val="6C6C6C"/>
              </a:solidFill>
            </a:endParaRPr>
          </a:p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rgbClr val="6C6C6C"/>
              </a:buClr>
              <a:buSzPts val="1750"/>
              <a:buChar char="●"/>
            </a:pPr>
            <a:r>
              <a:rPr b="1" lang="en" sz="1750">
                <a:solidFill>
                  <a:srgbClr val="6C6C6C"/>
                </a:solidFill>
              </a:rPr>
              <a:t>Time for student exploration of career paths. </a:t>
            </a:r>
            <a:endParaRPr b="1" sz="1750">
              <a:solidFill>
                <a:srgbClr val="6C6C6C"/>
              </a:solidFill>
            </a:endParaRPr>
          </a:p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rgbClr val="6C6C6C"/>
              </a:buClr>
              <a:buSzPts val="1750"/>
              <a:buChar char="●"/>
            </a:pPr>
            <a:r>
              <a:rPr b="1" lang="en" sz="1750">
                <a:solidFill>
                  <a:srgbClr val="6C6C6C"/>
                </a:solidFill>
              </a:rPr>
              <a:t>With the assistance of the teachers, students can receive the guidance and instruction needed to follow their career path. </a:t>
            </a:r>
            <a:endParaRPr b="1" sz="1750">
              <a:solidFill>
                <a:srgbClr val="6C6C6C"/>
              </a:solidFill>
            </a:endParaRPr>
          </a:p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rgbClr val="6C6C6C"/>
              </a:buClr>
              <a:buSzPts val="1750"/>
              <a:buChar char="●"/>
            </a:pPr>
            <a:r>
              <a:rPr b="1" lang="en" sz="1750">
                <a:solidFill>
                  <a:srgbClr val="6C6C6C"/>
                </a:solidFill>
              </a:rPr>
              <a:t>Places more responsibility upon the student, which is a quality</a:t>
            </a:r>
            <a:endParaRPr b="1" sz="1750">
              <a:solidFill>
                <a:srgbClr val="6C6C6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50">
                <a:solidFill>
                  <a:srgbClr val="6C6C6C"/>
                </a:solidFill>
              </a:rPr>
              <a:t>        required to become successful.</a:t>
            </a:r>
            <a:endParaRPr b="1" sz="1750">
              <a:solidFill>
                <a:srgbClr val="6C6C6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Solutions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0"/>
          <p:cNvSpPr txBox="1"/>
          <p:nvPr/>
        </p:nvSpPr>
        <p:spPr>
          <a:xfrm>
            <a:off x="5197775" y="1928425"/>
            <a:ext cx="3141600" cy="400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Transition Checklist 6-12 Grades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0" name="Google Shape;11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8650" y="1601625"/>
            <a:ext cx="4566376" cy="2040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will your project improve practice for teachers?</a:t>
            </a:r>
            <a:endParaRPr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311700" y="1152425"/>
            <a:ext cx="8520600" cy="34167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6C6C6C"/>
                </a:solidFill>
              </a:rPr>
              <a:t>The interactive checklist will assist teachers in promoting responsibility and independence to students. </a:t>
            </a:r>
            <a:endParaRPr b="1" sz="1850">
              <a:solidFill>
                <a:srgbClr val="6C6C6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50">
              <a:solidFill>
                <a:srgbClr val="6C6C6C"/>
              </a:solidFill>
            </a:endParaRPr>
          </a:p>
          <a:p>
            <a:pPr indent="-34607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C6C"/>
              </a:buClr>
              <a:buSzPts val="1850"/>
              <a:buChar char="●"/>
            </a:pPr>
            <a:r>
              <a:rPr b="1" lang="en" sz="1850">
                <a:solidFill>
                  <a:srgbClr val="6C6C6C"/>
                </a:solidFill>
              </a:rPr>
              <a:t>Within the checklist, hyperlinks are provided to assist students with resources. </a:t>
            </a:r>
            <a:endParaRPr b="1" sz="1850">
              <a:solidFill>
                <a:srgbClr val="6C6C6C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50">
              <a:solidFill>
                <a:srgbClr val="6C6C6C"/>
              </a:solidFill>
            </a:endParaRPr>
          </a:p>
          <a:p>
            <a:pPr indent="-34607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C6C"/>
              </a:buClr>
              <a:buSzPts val="1850"/>
              <a:buChar char="●"/>
            </a:pPr>
            <a:r>
              <a:rPr b="1" lang="en" sz="1850">
                <a:solidFill>
                  <a:srgbClr val="6C6C6C"/>
                </a:solidFill>
              </a:rPr>
              <a:t>The teachers can review the hyperlinks with the students to have a question and answer session. </a:t>
            </a:r>
            <a:endParaRPr b="1" sz="1850">
              <a:solidFill>
                <a:srgbClr val="6C6C6C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50">
              <a:solidFill>
                <a:srgbClr val="6C6C6C"/>
              </a:solidFill>
            </a:endParaRPr>
          </a:p>
          <a:p>
            <a:pPr indent="-34607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C6C6C"/>
              </a:buClr>
              <a:buSzPts val="1850"/>
              <a:buChar char="●"/>
            </a:pPr>
            <a:r>
              <a:rPr b="1" lang="en" sz="1850">
                <a:solidFill>
                  <a:srgbClr val="6C6C6C"/>
                </a:solidFill>
              </a:rPr>
              <a:t>This will lead the students to want to begin the exploration stage.</a:t>
            </a:r>
            <a:endParaRPr b="1" sz="1850">
              <a:solidFill>
                <a:srgbClr val="6C6C6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