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
      <p:font typeface="Poppins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d5615004e_0_10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d5615004e_0_1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d5615004e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d5615004e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d5615004e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d5615004e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d5615004e_0_10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d5615004e_0_10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d5615004e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d5615004e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d5615004e_0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d5615004e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d5615004e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d5615004e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d5615004e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d5615004e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d5615004e_0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d5615004e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d5615004e_0_1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d5615004e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d5615004e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d5615004e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d5615004e_0_1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d5615004e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GVsMVvHhbXK9pi4Ugn3SUEpRIosZ4L9g/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docs.google.com/document/d/1BE1Ba7KSEPUNtNs0ltbiUUeM9BhPjD0o1QX17dy9RZE/edit?usp=sharin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docs.google.com/document/d/1O-RCsIVGUrgvfeUvSx7Aj5ip1ugasg9Y4wx9S887fUo/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mailto:jennifer.smith@johnson.kyschools.us" TargetMode="External"/><Relationship Id="rId4" Type="http://schemas.openxmlformats.org/officeDocument/2006/relationships/hyperlink" Target="http://www.modernclassroom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b5d4wq2TRTiswdvVWD77n-cEqiEr6df-/view" TargetMode="External"/><Relationship Id="rId4" Type="http://schemas.openxmlformats.org/officeDocument/2006/relationships/image" Target="../media/image3.jpg"/><Relationship Id="rId5" Type="http://schemas.openxmlformats.org/officeDocument/2006/relationships/hyperlink" Target="https://edpuzzle.com/media/612186a583d628416321be4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Implementing a Modern Classroom</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By: Jennifer Smith</a:t>
            </a:r>
            <a:endParaRPr/>
          </a:p>
          <a:p>
            <a:pPr indent="0" lvl="0" marL="0" rtl="0" algn="ctr">
              <a:spcBef>
                <a:spcPts val="0"/>
              </a:spcBef>
              <a:spcAft>
                <a:spcPts val="0"/>
              </a:spcAft>
              <a:buNone/>
            </a:pPr>
            <a:r>
              <a:rPr lang="en"/>
              <a:t>Johnson County Middle School</a:t>
            </a:r>
            <a:endParaRPr/>
          </a:p>
          <a:p>
            <a:pPr indent="0" lvl="0" marL="0" rtl="0" algn="ctr">
              <a:spcBef>
                <a:spcPts val="0"/>
              </a:spcBef>
              <a:spcAft>
                <a:spcPts val="0"/>
              </a:spcAft>
              <a:buNone/>
            </a:pPr>
            <a:r>
              <a:rPr lang="en"/>
              <a:t>7th grade Language Arts</a:t>
            </a:r>
            <a:endParaRPr/>
          </a:p>
        </p:txBody>
      </p:sp>
      <p:pic>
        <p:nvPicPr>
          <p:cNvPr id="65" name="Google Shape;65;p13" title="zoom_0.mp4">
            <a:hlinkClick r:id="rId3"/>
          </p:cNvPr>
          <p:cNvPicPr preferRelativeResize="0"/>
          <p:nvPr/>
        </p:nvPicPr>
        <p:blipFill>
          <a:blip r:embed="rId4">
            <a:alphaModFix/>
          </a:blip>
          <a:stretch>
            <a:fillRect/>
          </a:stretch>
        </p:blipFill>
        <p:spPr>
          <a:xfrm>
            <a:off x="0" y="2950575"/>
            <a:ext cx="2787925" cy="209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Lesson Tracker and Pacing Guide</a:t>
            </a:r>
            <a:endParaRPr/>
          </a:p>
        </p:txBody>
      </p:sp>
      <p:sp>
        <p:nvSpPr>
          <p:cNvPr id="129" name="Google Shape;129;p22"/>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0" name="Google Shape;130;p22"/>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a:t>This photo is an example of the Pacing Guide that I use in my classroom. Each activity is color coded to show the students which activities are Must Do (green), Should Do (pink), Aspire to (Purple). Each activity is linked to the specific task/activity. Dates listed are just a goal for when to be on that lesson but students aren’t required to complete the lesson on that day. Click the link below to access the Pacing Guide.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u="sng">
                <a:solidFill>
                  <a:schemeClr val="accent5"/>
                </a:solidFill>
                <a:hlinkClick r:id="rId3">
                  <a:extLst>
                    <a:ext uri="{A12FA001-AC4F-418D-AE19-62706E023703}">
                      <ahyp:hlinkClr val="tx"/>
                    </a:ext>
                  </a:extLst>
                </a:hlinkClick>
              </a:rPr>
              <a:t>https://docs.google.com/document/d/1BE1Ba7KSEPUNtNs0ltbiUUeM9BhPjD0o1QX17dy9RZE/edit?usp=sharing</a:t>
            </a:r>
            <a:endParaRPr/>
          </a:p>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pic>
        <p:nvPicPr>
          <p:cNvPr id="131" name="Google Shape;131;p22"/>
          <p:cNvPicPr preferRelativeResize="0"/>
          <p:nvPr/>
        </p:nvPicPr>
        <p:blipFill>
          <a:blip r:embed="rId4">
            <a:alphaModFix/>
          </a:blip>
          <a:stretch>
            <a:fillRect/>
          </a:stretch>
        </p:blipFill>
        <p:spPr>
          <a:xfrm>
            <a:off x="355307" y="1489825"/>
            <a:ext cx="4029494" cy="314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490250" y="393825"/>
            <a:ext cx="5618700" cy="42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000"/>
              <a:t>It is very beneficial to the students to set a goal for each task for them to reach that will indicate Mastery.</a:t>
            </a:r>
            <a:r>
              <a:rPr lang="en" sz="2300"/>
              <a:t> </a:t>
            </a:r>
            <a:r>
              <a:rPr lang="en" sz="2000"/>
              <a:t>I like to use 80%. Students will know that if they reach 80% they are ready to move on to the next task and if they are below 80% they will need to complete a re-teaching session during small-group instruction</a:t>
            </a:r>
            <a:endParaRPr sz="2000"/>
          </a:p>
          <a:p>
            <a:pPr indent="0" lvl="0" marL="0" rtl="0" algn="l">
              <a:spcBef>
                <a:spcPts val="0"/>
              </a:spcBef>
              <a:spcAft>
                <a:spcPts val="0"/>
              </a:spcAft>
              <a:buSzPts val="990"/>
              <a:buNone/>
            </a:pPr>
            <a:r>
              <a:t/>
            </a:r>
            <a:endParaRPr sz="2000"/>
          </a:p>
          <a:p>
            <a:pPr indent="0" lvl="0" marL="0" rtl="0" algn="l">
              <a:spcBef>
                <a:spcPts val="0"/>
              </a:spcBef>
              <a:spcAft>
                <a:spcPts val="0"/>
              </a:spcAft>
              <a:buSzPts val="990"/>
              <a:buNone/>
            </a:pPr>
            <a:r>
              <a:rPr lang="en" sz="2000"/>
              <a:t>See example below</a:t>
            </a:r>
            <a:endParaRPr sz="2000"/>
          </a:p>
          <a:p>
            <a:pPr indent="0" lvl="0" marL="0" rtl="0" algn="l">
              <a:spcBef>
                <a:spcPts val="0"/>
              </a:spcBef>
              <a:spcAft>
                <a:spcPts val="0"/>
              </a:spcAft>
              <a:buSzPts val="990"/>
              <a:buNone/>
            </a:pPr>
            <a:r>
              <a:rPr lang="en" sz="2000" u="sng">
                <a:solidFill>
                  <a:schemeClr val="hlink"/>
                </a:solidFill>
                <a:hlinkClick r:id="rId3"/>
              </a:rPr>
              <a:t>https://docs.google.com/document/d/1O-RCsIVGUrgvfeUvSx7Aj5ip1ugasg9Y4wx9S887fUo/edit?usp=sharing</a:t>
            </a:r>
            <a:endParaRPr sz="2000"/>
          </a:p>
          <a:p>
            <a:pPr indent="0" lvl="0" marL="0" rtl="0" algn="l">
              <a:spcBef>
                <a:spcPts val="0"/>
              </a:spcBef>
              <a:spcAft>
                <a:spcPts val="0"/>
              </a:spcAft>
              <a:buSzPts val="990"/>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Should I use MC?</a:t>
            </a:r>
            <a:endParaRPr/>
          </a:p>
        </p:txBody>
      </p:sp>
      <p:sp>
        <p:nvSpPr>
          <p:cNvPr id="142" name="Google Shape;142;p24"/>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47500"/>
          </a:bodyPr>
          <a:lstStyle/>
          <a:p>
            <a:pPr indent="0" lvl="0" marL="0" rtl="0" algn="ctr">
              <a:spcBef>
                <a:spcPts val="0"/>
              </a:spcBef>
              <a:spcAft>
                <a:spcPts val="0"/>
              </a:spcAft>
              <a:buNone/>
            </a:pPr>
            <a:r>
              <a:rPr lang="en"/>
              <a:t>Is Modern Classroom right for you? It takes a lot of time to prepare the videos and materials. These have the be completed ahead of time before starting the unit. However, the students really enjoy working at their own pace and working with their classmates. My advice: Pick one unit and try it out for yourself!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148" name="Google Shape;148;p25"/>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358"/>
              <a:buNone/>
            </a:pPr>
            <a:r>
              <a:rPr lang="en" sz="1280"/>
              <a:t>Any questions?</a:t>
            </a:r>
            <a:endParaRPr sz="1280"/>
          </a:p>
          <a:p>
            <a:pPr indent="0" lvl="0" marL="0" rtl="0" algn="ctr">
              <a:lnSpc>
                <a:spcPct val="90000"/>
              </a:lnSpc>
              <a:spcBef>
                <a:spcPts val="0"/>
              </a:spcBef>
              <a:spcAft>
                <a:spcPts val="0"/>
              </a:spcAft>
              <a:buSzPts val="358"/>
              <a:buNone/>
            </a:pPr>
            <a:r>
              <a:rPr lang="en" sz="1280"/>
              <a:t>Email me: </a:t>
            </a:r>
            <a:r>
              <a:rPr lang="en" sz="1280" u="sng">
                <a:solidFill>
                  <a:schemeClr val="hlink"/>
                </a:solidFill>
                <a:hlinkClick r:id="rId3"/>
              </a:rPr>
              <a:t>jennifer.smith@johnson.kyschools.us</a:t>
            </a:r>
            <a:endParaRPr sz="1280"/>
          </a:p>
          <a:p>
            <a:pPr indent="0" lvl="0" marL="0" rtl="0" algn="ctr">
              <a:lnSpc>
                <a:spcPct val="90000"/>
              </a:lnSpc>
              <a:spcBef>
                <a:spcPts val="0"/>
              </a:spcBef>
              <a:spcAft>
                <a:spcPts val="0"/>
              </a:spcAft>
              <a:buSzPts val="358"/>
              <a:buNone/>
            </a:pPr>
            <a:r>
              <a:t/>
            </a:r>
            <a:endParaRPr sz="1280"/>
          </a:p>
          <a:p>
            <a:pPr indent="0" lvl="0" marL="0" rtl="0" algn="ctr">
              <a:lnSpc>
                <a:spcPct val="90000"/>
              </a:lnSpc>
              <a:spcBef>
                <a:spcPts val="0"/>
              </a:spcBef>
              <a:spcAft>
                <a:spcPts val="0"/>
              </a:spcAft>
              <a:buSzPts val="358"/>
              <a:buNone/>
            </a:pPr>
            <a:r>
              <a:rPr lang="en" sz="1288">
                <a:latin typeface="Poppins Light"/>
                <a:ea typeface="Poppins Light"/>
                <a:cs typeface="Poppins Light"/>
                <a:sym typeface="Poppins Light"/>
              </a:rPr>
              <a:t>Modern Classroom Project - Podcast</a:t>
            </a:r>
            <a:endParaRPr sz="1288">
              <a:latin typeface="Poppins Light"/>
              <a:ea typeface="Poppins Light"/>
              <a:cs typeface="Poppins Light"/>
              <a:sym typeface="Poppins Light"/>
            </a:endParaRPr>
          </a:p>
          <a:p>
            <a:pPr indent="0" lvl="0" marL="0" rtl="0" algn="ctr">
              <a:lnSpc>
                <a:spcPct val="90000"/>
              </a:lnSpc>
              <a:spcBef>
                <a:spcPts val="0"/>
              </a:spcBef>
              <a:spcAft>
                <a:spcPts val="0"/>
              </a:spcAft>
              <a:buSzPts val="358"/>
              <a:buNone/>
            </a:pPr>
            <a:r>
              <a:rPr lang="en" sz="1288">
                <a:latin typeface="Poppins Light"/>
                <a:ea typeface="Poppins Light"/>
                <a:cs typeface="Poppins Light"/>
                <a:sym typeface="Poppins Light"/>
              </a:rPr>
              <a:t>	</a:t>
            </a:r>
            <a:r>
              <a:rPr lang="en" sz="1288" u="sng">
                <a:latin typeface="Poppins Light"/>
                <a:ea typeface="Poppins Light"/>
                <a:cs typeface="Poppins Light"/>
                <a:sym typeface="Poppins Light"/>
                <a:hlinkClick r:id="rId4"/>
              </a:rPr>
              <a:t>www.modernclassrooms.org</a:t>
            </a:r>
            <a:r>
              <a:rPr lang="en" sz="1288">
                <a:latin typeface="Poppins Light"/>
                <a:ea typeface="Poppins Light"/>
                <a:cs typeface="Poppins Light"/>
                <a:sym typeface="Poppins Light"/>
              </a:rPr>
              <a:t> - Free Online Course</a:t>
            </a:r>
            <a:endParaRPr sz="1288">
              <a:latin typeface="Poppins Light"/>
              <a:ea typeface="Poppins Light"/>
              <a:cs typeface="Poppins Light"/>
              <a:sym typeface="Poppins Light"/>
            </a:endParaRPr>
          </a:p>
          <a:p>
            <a:pPr indent="0" lvl="0" marL="0" rtl="0" algn="ctr">
              <a:lnSpc>
                <a:spcPct val="90000"/>
              </a:lnSpc>
              <a:spcBef>
                <a:spcPts val="0"/>
              </a:spcBef>
              <a:spcAft>
                <a:spcPts val="0"/>
              </a:spcAft>
              <a:buSzPts val="358"/>
              <a:buNone/>
            </a:pPr>
            <a:r>
              <a:t/>
            </a:r>
            <a:endParaRPr sz="1588"/>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About Me</a:t>
            </a:r>
            <a:endParaRPr/>
          </a:p>
        </p:txBody>
      </p:sp>
      <p:sp>
        <p:nvSpPr>
          <p:cNvPr id="71" name="Google Shape;71;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My name is Jennifer Smith and I am currently in my 7th year teaching Language Arts. I have taught at Johnson County Middle School for the past 4 years and at Louisa Middle School the 3 previous years. My biggest struggle in teaching has been differentiating instruction, especially during the pandemic. I found myself, and my students, getting frustrated because they couldn’t keep the pace, and were falling behind. By incorporating the Modern Classroom Approach, my students now have the opportunity to work at their own pace as they work towards mastery. It also frees me up to provide small group instruction to the students who need it.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the Modern Classroom Approach?</a:t>
            </a:r>
            <a:endParaRPr/>
          </a:p>
        </p:txBody>
      </p:sp>
      <p:sp>
        <p:nvSpPr>
          <p:cNvPr id="77" name="Google Shape;77;p15"/>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And how can I use it in my 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3 Aspects to a Modern Classroom Approach</a:t>
            </a:r>
            <a:endParaRPr/>
          </a:p>
        </p:txBody>
      </p:sp>
      <p:sp>
        <p:nvSpPr>
          <p:cNvPr id="83" name="Google Shape;83;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Blended Instruction</a:t>
            </a:r>
            <a:endParaRPr/>
          </a:p>
          <a:p>
            <a:pPr indent="-342900" lvl="0" marL="457200" rtl="0" algn="l">
              <a:spcBef>
                <a:spcPts val="0"/>
              </a:spcBef>
              <a:spcAft>
                <a:spcPts val="0"/>
              </a:spcAft>
              <a:buSzPts val="1800"/>
              <a:buAutoNum type="arabicPeriod"/>
            </a:pPr>
            <a:r>
              <a:rPr lang="en"/>
              <a:t>Self-Paced</a:t>
            </a:r>
            <a:endParaRPr/>
          </a:p>
          <a:p>
            <a:pPr indent="-342900" lvl="0" marL="457200" rtl="0" algn="l">
              <a:spcBef>
                <a:spcPts val="0"/>
              </a:spcBef>
              <a:spcAft>
                <a:spcPts val="0"/>
              </a:spcAft>
              <a:buSzPts val="1800"/>
              <a:buAutoNum type="arabicPeriod"/>
            </a:pPr>
            <a:r>
              <a:rPr lang="en"/>
              <a:t>Mastery Based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Blended Instruction</a:t>
            </a:r>
            <a:endParaRPr/>
          </a:p>
        </p:txBody>
      </p:sp>
      <p:sp>
        <p:nvSpPr>
          <p:cNvPr id="89" name="Google Shape;89;p17"/>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lang="en"/>
              <a:t>Blended learning combines traditional face-to-face instruction with a digital environment. There are several benefits of blended instruction. The biggest benefit being that students can learn independently at their own pace via the digital technology but also giving them access to one-on-one or small group instruction, when needed, with their teacher. It’s the best of both worlds.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Blended Instruction in Action</a:t>
            </a:r>
            <a:endParaRPr/>
          </a:p>
        </p:txBody>
      </p:sp>
      <p:pic>
        <p:nvPicPr>
          <p:cNvPr id="95" name="Google Shape;95;p18" title="Compound Sentences.webm">
            <a:hlinkClick r:id="rId3"/>
          </p:cNvPr>
          <p:cNvPicPr preferRelativeResize="0"/>
          <p:nvPr/>
        </p:nvPicPr>
        <p:blipFill>
          <a:blip r:embed="rId4">
            <a:alphaModFix/>
          </a:blip>
          <a:stretch>
            <a:fillRect/>
          </a:stretch>
        </p:blipFill>
        <p:spPr>
          <a:xfrm>
            <a:off x="298450" y="1144125"/>
            <a:ext cx="6398986" cy="3999376"/>
          </a:xfrm>
          <a:prstGeom prst="rect">
            <a:avLst/>
          </a:prstGeom>
          <a:noFill/>
          <a:ln>
            <a:noFill/>
          </a:ln>
        </p:spPr>
      </p:pic>
      <p:sp>
        <p:nvSpPr>
          <p:cNvPr id="96" name="Google Shape;96;p18"/>
          <p:cNvSpPr txBox="1"/>
          <p:nvPr/>
        </p:nvSpPr>
        <p:spPr>
          <a:xfrm>
            <a:off x="6874050" y="1163225"/>
            <a:ext cx="2095500" cy="44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I</a:t>
            </a:r>
            <a:r>
              <a:rPr lang="en" sz="1300">
                <a:solidFill>
                  <a:schemeClr val="accent5"/>
                </a:solidFill>
                <a:latin typeface="Roboto"/>
                <a:ea typeface="Roboto"/>
                <a:cs typeface="Roboto"/>
                <a:sym typeface="Roboto"/>
              </a:rPr>
              <a:t> use Screencastify to </a:t>
            </a:r>
            <a:r>
              <a:rPr lang="en" sz="1300">
                <a:solidFill>
                  <a:schemeClr val="accent5"/>
                </a:solidFill>
                <a:latin typeface="Roboto"/>
                <a:ea typeface="Roboto"/>
                <a:cs typeface="Roboto"/>
                <a:sym typeface="Roboto"/>
              </a:rPr>
              <a:t>record</a:t>
            </a:r>
            <a:r>
              <a:rPr lang="en" sz="1300">
                <a:solidFill>
                  <a:schemeClr val="accent5"/>
                </a:solidFill>
                <a:latin typeface="Roboto"/>
                <a:ea typeface="Roboto"/>
                <a:cs typeface="Roboto"/>
                <a:sym typeface="Roboto"/>
              </a:rPr>
              <a:t> my videos. I then upload the videos to EdPuzzle to add questions throughout the video to ensure that the students are actively engaged. Students can pause and rewind the video if they miss anything and can go back and rewatch it anytime during the unit. </a:t>
            </a:r>
            <a:endParaRPr sz="1300">
              <a:solidFill>
                <a:schemeClr val="accent5"/>
              </a:solidFill>
              <a:latin typeface="Roboto"/>
              <a:ea typeface="Roboto"/>
              <a:cs typeface="Roboto"/>
              <a:sym typeface="Roboto"/>
            </a:endParaRPr>
          </a:p>
          <a:p>
            <a:pPr indent="0" lvl="0" marL="0" rtl="0" algn="l">
              <a:spcBef>
                <a:spcPts val="0"/>
              </a:spcBef>
              <a:spcAft>
                <a:spcPts val="0"/>
              </a:spcAft>
              <a:buNone/>
            </a:pPr>
            <a:r>
              <a:rPr lang="en" sz="1300">
                <a:solidFill>
                  <a:schemeClr val="accent5"/>
                </a:solidFill>
                <a:latin typeface="Roboto"/>
                <a:ea typeface="Roboto"/>
                <a:cs typeface="Roboto"/>
                <a:sym typeface="Roboto"/>
              </a:rPr>
              <a:t>Attached is a link to my EdPuzzle video with questions. </a:t>
            </a:r>
            <a:endParaRPr sz="1300">
              <a:solidFill>
                <a:schemeClr val="accent5"/>
              </a:solidFill>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r:id="rId5"/>
              </a:rPr>
              <a:t>https://edpuzzle.com/media/612186a583d628416321be49</a:t>
            </a:r>
            <a:endParaRPr sz="1300">
              <a:solidFill>
                <a:schemeClr val="accent5"/>
              </a:solidFill>
              <a:latin typeface="Roboto"/>
              <a:ea typeface="Roboto"/>
              <a:cs typeface="Roboto"/>
              <a:sym typeface="Roboto"/>
            </a:endParaRPr>
          </a:p>
          <a:p>
            <a:pPr indent="0" lvl="0" marL="0" rtl="0" algn="l">
              <a:spcBef>
                <a:spcPts val="0"/>
              </a:spcBef>
              <a:spcAft>
                <a:spcPts val="0"/>
              </a:spcAft>
              <a:buNone/>
            </a:pPr>
            <a:r>
              <a:t/>
            </a:r>
            <a:endParaRPr sz="1300">
              <a:solidFill>
                <a:schemeClr val="accent5"/>
              </a:solidFill>
              <a:latin typeface="Roboto"/>
              <a:ea typeface="Roboto"/>
              <a:cs typeface="Roboto"/>
              <a:sym typeface="Roboto"/>
            </a:endParaRPr>
          </a:p>
          <a:p>
            <a:pPr indent="0" lvl="0" marL="0" rtl="0" algn="l">
              <a:spcBef>
                <a:spcPts val="0"/>
              </a:spcBef>
              <a:spcAft>
                <a:spcPts val="0"/>
              </a:spcAft>
              <a:buNone/>
            </a:pPr>
            <a:r>
              <a:t/>
            </a:r>
            <a:endParaRPr sz="1300">
              <a:solidFill>
                <a:schemeClr val="accent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Self-Paced Units</a:t>
            </a:r>
            <a:endParaRPr/>
          </a:p>
        </p:txBody>
      </p:sp>
      <p:sp>
        <p:nvSpPr>
          <p:cNvPr id="102" name="Google Shape;102;p19"/>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47500"/>
          </a:bodyPr>
          <a:lstStyle/>
          <a:p>
            <a:pPr indent="0" lvl="0" marL="0" rtl="0" algn="ctr">
              <a:spcBef>
                <a:spcPts val="0"/>
              </a:spcBef>
              <a:spcAft>
                <a:spcPts val="0"/>
              </a:spcAft>
              <a:buNone/>
            </a:pPr>
            <a:r>
              <a:rPr lang="en"/>
              <a:t>Students learn at their own pace. Students track their progress using an interactive Pacing Guide. This allows students to know where they are in the unit. Students that are on the same pace can work together collaboratively when needed. Students complete a series of Must Do, Should Do, and Aspire 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Self-Paced in Action</a:t>
            </a:r>
            <a:endParaRPr/>
          </a:p>
        </p:txBody>
      </p:sp>
      <p:pic>
        <p:nvPicPr>
          <p:cNvPr id="108" name="Google Shape;108;p20"/>
          <p:cNvPicPr preferRelativeResize="0"/>
          <p:nvPr/>
        </p:nvPicPr>
        <p:blipFill>
          <a:blip r:embed="rId3">
            <a:alphaModFix/>
          </a:blip>
          <a:stretch>
            <a:fillRect/>
          </a:stretch>
        </p:blipFill>
        <p:spPr>
          <a:xfrm>
            <a:off x="5923925" y="1355750"/>
            <a:ext cx="1386601" cy="1848801"/>
          </a:xfrm>
          <a:prstGeom prst="rect">
            <a:avLst/>
          </a:prstGeom>
          <a:noFill/>
          <a:ln>
            <a:noFill/>
          </a:ln>
        </p:spPr>
      </p:pic>
      <p:sp>
        <p:nvSpPr>
          <p:cNvPr id="109" name="Google Shape;109;p20"/>
          <p:cNvSpPr txBox="1"/>
          <p:nvPr/>
        </p:nvSpPr>
        <p:spPr>
          <a:xfrm>
            <a:off x="5923925" y="3416175"/>
            <a:ext cx="1426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Once students have finished their tasks, they can become peer tutors</a:t>
            </a:r>
            <a:endParaRPr>
              <a:solidFill>
                <a:schemeClr val="accent5"/>
              </a:solidFill>
              <a:latin typeface="Roboto"/>
              <a:ea typeface="Roboto"/>
              <a:cs typeface="Roboto"/>
              <a:sym typeface="Roboto"/>
            </a:endParaRPr>
          </a:p>
        </p:txBody>
      </p:sp>
      <p:pic>
        <p:nvPicPr>
          <p:cNvPr id="110" name="Google Shape;110;p20"/>
          <p:cNvPicPr preferRelativeResize="0"/>
          <p:nvPr/>
        </p:nvPicPr>
        <p:blipFill>
          <a:blip r:embed="rId4">
            <a:alphaModFix/>
          </a:blip>
          <a:stretch>
            <a:fillRect/>
          </a:stretch>
        </p:blipFill>
        <p:spPr>
          <a:xfrm>
            <a:off x="64950" y="1475300"/>
            <a:ext cx="2194401" cy="1930348"/>
          </a:xfrm>
          <a:prstGeom prst="rect">
            <a:avLst/>
          </a:prstGeom>
          <a:noFill/>
          <a:ln>
            <a:noFill/>
          </a:ln>
        </p:spPr>
      </p:pic>
      <p:sp>
        <p:nvSpPr>
          <p:cNvPr id="111" name="Google Shape;111;p20"/>
          <p:cNvSpPr txBox="1"/>
          <p:nvPr/>
        </p:nvSpPr>
        <p:spPr>
          <a:xfrm>
            <a:off x="64950" y="3345000"/>
            <a:ext cx="1995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Roboto"/>
                <a:ea typeface="Roboto"/>
                <a:cs typeface="Roboto"/>
                <a:sym typeface="Roboto"/>
              </a:rPr>
              <a:t>Students work through the unit at their own pace. Each lesson will begin with a short video that the students will use to take lecture style notes. Questions are embedded in the video to ensure students are participating</a:t>
            </a:r>
            <a:endParaRPr sz="1200">
              <a:solidFill>
                <a:schemeClr val="accent5"/>
              </a:solidFill>
              <a:latin typeface="Roboto"/>
              <a:ea typeface="Roboto"/>
              <a:cs typeface="Roboto"/>
              <a:sym typeface="Roboto"/>
            </a:endParaRPr>
          </a:p>
        </p:txBody>
      </p:sp>
      <p:pic>
        <p:nvPicPr>
          <p:cNvPr id="112" name="Google Shape;112;p20"/>
          <p:cNvPicPr preferRelativeResize="0"/>
          <p:nvPr/>
        </p:nvPicPr>
        <p:blipFill>
          <a:blip r:embed="rId5">
            <a:alphaModFix/>
          </a:blip>
          <a:stretch>
            <a:fillRect/>
          </a:stretch>
        </p:blipFill>
        <p:spPr>
          <a:xfrm>
            <a:off x="4213425" y="1328000"/>
            <a:ext cx="1447761" cy="1930348"/>
          </a:xfrm>
          <a:prstGeom prst="rect">
            <a:avLst/>
          </a:prstGeom>
          <a:noFill/>
          <a:ln>
            <a:noFill/>
          </a:ln>
        </p:spPr>
      </p:pic>
      <p:sp>
        <p:nvSpPr>
          <p:cNvPr id="113" name="Google Shape;113;p20"/>
          <p:cNvSpPr txBox="1"/>
          <p:nvPr/>
        </p:nvSpPr>
        <p:spPr>
          <a:xfrm>
            <a:off x="4164475" y="3498050"/>
            <a:ext cx="149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Students that are on the same pace can work collaboratively to complete tasks</a:t>
            </a:r>
            <a:endParaRPr>
              <a:solidFill>
                <a:schemeClr val="accent5"/>
              </a:solidFill>
              <a:latin typeface="Roboto"/>
              <a:ea typeface="Roboto"/>
              <a:cs typeface="Roboto"/>
              <a:sym typeface="Roboto"/>
            </a:endParaRPr>
          </a:p>
        </p:txBody>
      </p:sp>
      <p:pic>
        <p:nvPicPr>
          <p:cNvPr id="114" name="Google Shape;114;p20"/>
          <p:cNvPicPr preferRelativeResize="0"/>
          <p:nvPr/>
        </p:nvPicPr>
        <p:blipFill>
          <a:blip r:embed="rId6">
            <a:alphaModFix/>
          </a:blip>
          <a:stretch>
            <a:fillRect/>
          </a:stretch>
        </p:blipFill>
        <p:spPr>
          <a:xfrm>
            <a:off x="2472550" y="1355750"/>
            <a:ext cx="1386601" cy="1848801"/>
          </a:xfrm>
          <a:prstGeom prst="rect">
            <a:avLst/>
          </a:prstGeom>
          <a:noFill/>
          <a:ln>
            <a:noFill/>
          </a:ln>
        </p:spPr>
      </p:pic>
      <p:sp>
        <p:nvSpPr>
          <p:cNvPr id="115" name="Google Shape;115;p20"/>
          <p:cNvSpPr txBox="1"/>
          <p:nvPr/>
        </p:nvSpPr>
        <p:spPr>
          <a:xfrm>
            <a:off x="2341125" y="3405650"/>
            <a:ext cx="1447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5"/>
                </a:solidFill>
                <a:latin typeface="Roboto"/>
                <a:ea typeface="Roboto"/>
                <a:cs typeface="Roboto"/>
                <a:sym typeface="Roboto"/>
              </a:rPr>
              <a:t>Students keep a notebook to record all of the notes form their videos that they can use for reference throughout the unit. If a student is absent, they can easily catch up when they return by simply starting at the first lesson they missed and moving through at their own pace until they get caught up.</a:t>
            </a:r>
            <a:endParaRPr sz="800">
              <a:solidFill>
                <a:schemeClr val="accent5"/>
              </a:solidFill>
              <a:latin typeface="Roboto"/>
              <a:ea typeface="Roboto"/>
              <a:cs typeface="Roboto"/>
              <a:sym typeface="Roboto"/>
            </a:endParaRPr>
          </a:p>
        </p:txBody>
      </p:sp>
      <p:pic>
        <p:nvPicPr>
          <p:cNvPr id="116" name="Google Shape;116;p20"/>
          <p:cNvPicPr preferRelativeResize="0"/>
          <p:nvPr/>
        </p:nvPicPr>
        <p:blipFill>
          <a:blip r:embed="rId7">
            <a:alphaModFix/>
          </a:blip>
          <a:stretch>
            <a:fillRect/>
          </a:stretch>
        </p:blipFill>
        <p:spPr>
          <a:xfrm>
            <a:off x="7573275" y="1355750"/>
            <a:ext cx="1386600" cy="1848800"/>
          </a:xfrm>
          <a:prstGeom prst="rect">
            <a:avLst/>
          </a:prstGeom>
          <a:noFill/>
          <a:ln>
            <a:noFill/>
          </a:ln>
        </p:spPr>
      </p:pic>
      <p:sp>
        <p:nvSpPr>
          <p:cNvPr id="117" name="Google Shape;117;p20"/>
          <p:cNvSpPr txBox="1"/>
          <p:nvPr/>
        </p:nvSpPr>
        <p:spPr>
          <a:xfrm>
            <a:off x="7613175" y="3529800"/>
            <a:ext cx="1386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Roboto"/>
                <a:ea typeface="Roboto"/>
                <a:cs typeface="Roboto"/>
                <a:sym typeface="Roboto"/>
              </a:rPr>
              <a:t>Students also have the option to complete a fun </a:t>
            </a:r>
            <a:r>
              <a:rPr lang="en" sz="1200">
                <a:solidFill>
                  <a:schemeClr val="accent5"/>
                </a:solidFill>
                <a:latin typeface="Roboto"/>
                <a:ea typeface="Roboto"/>
                <a:cs typeface="Roboto"/>
                <a:sym typeface="Roboto"/>
              </a:rPr>
              <a:t>enrichment</a:t>
            </a:r>
            <a:r>
              <a:rPr lang="en" sz="1200">
                <a:solidFill>
                  <a:schemeClr val="accent5"/>
                </a:solidFill>
                <a:latin typeface="Roboto"/>
                <a:ea typeface="Roboto"/>
                <a:cs typeface="Roboto"/>
                <a:sym typeface="Roboto"/>
              </a:rPr>
              <a:t> activity once they complete all of their tasks.</a:t>
            </a:r>
            <a:endParaRPr sz="1200">
              <a:solidFill>
                <a:schemeClr val="accent5"/>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Mastery-Based Grading</a:t>
            </a:r>
            <a:endParaRPr/>
          </a:p>
        </p:txBody>
      </p:sp>
      <p:sp>
        <p:nvSpPr>
          <p:cNvPr id="123" name="Google Shape;123;p21"/>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47500"/>
          </a:bodyPr>
          <a:lstStyle/>
          <a:p>
            <a:pPr indent="0" lvl="0" marL="0" rtl="0" algn="ctr">
              <a:spcBef>
                <a:spcPts val="0"/>
              </a:spcBef>
              <a:spcAft>
                <a:spcPts val="0"/>
              </a:spcAft>
              <a:buNone/>
            </a:pPr>
            <a:r>
              <a:rPr lang="en"/>
              <a:t>Students complete Mastery Checks throughout the unit. These help students know if they are ready to move on to the next task or if they need additional support/reteaching. Students have multiple attempts to show mastery. Before retaking a Mastery attempt students have to complete a re-teaching activity.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