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2" r:id="rId6"/>
    <p:sldId id="270" r:id="rId7"/>
    <p:sldId id="273" r:id="rId8"/>
    <p:sldId id="272" r:id="rId9"/>
  </p:sldIdLst>
  <p:sldSz cx="9144000" cy="6858000" type="screen4x3"/>
  <p:notesSz cx="6858000" cy="9144000"/>
  <p:embeddedFontLst>
    <p:embeddedFont>
      <p:font typeface="Balloon Pops" panose="020B0604020202020204" charset="0"/>
      <p:regular r:id="rId10"/>
    </p:embeddedFont>
    <p:embeddedFont>
      <p:font typeface="Be Kind To The Earth" panose="020B0604020202020204" charset="0"/>
      <p:regular r:id="rId11"/>
    </p:embeddedFont>
    <p:embeddedFont>
      <p:font typeface="Calibri" panose="020F0502020204030204" pitchFamily="3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Cordia New" panose="020B0304020202020204" pitchFamily="34" charset="-34"/>
      <p:regular r:id="rId20"/>
      <p:bold r:id="rId21"/>
      <p:italic r:id="rId22"/>
      <p:boldItalic r:id="rId23"/>
    </p:embeddedFont>
    <p:embeddedFont>
      <p:font typeface="Doctor Soos Bold" panose="020B0604020202020204" charset="0"/>
      <p:bold r:id="rId24"/>
    </p:embeddedFont>
    <p:embeddedFont>
      <p:font typeface="Guns n' Flash Comix" panose="020B0604020202020204" charset="0"/>
      <p:regular r:id="rId25"/>
    </p:embeddedFont>
    <p:embeddedFont>
      <p:font typeface="Harrington" panose="04040505050A02020702" pitchFamily="82" charset="0"/>
      <p:regular r:id="rId26"/>
    </p:embeddedFont>
    <p:embeddedFont>
      <p:font typeface="Humayra" panose="020B0604020202020204" charset="0"/>
      <p:regular r:id="rId27"/>
    </p:embeddedFont>
    <p:embeddedFont>
      <p:font typeface="Lucida Calligraphy" panose="03010101010101010101" pitchFamily="66" charset="0"/>
      <p:regular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56F13"/>
    <a:srgbClr val="110C54"/>
    <a:srgbClr val="700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3" d="100"/>
          <a:sy n="73" d="100"/>
        </p:scale>
        <p:origin x="2694" y="8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2C36C9-6A1A-4086-B235-5520FB5B4691}"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C36C9-6A1A-4086-B235-5520FB5B4691}"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C36C9-6A1A-4086-B235-5520FB5B4691}"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C36C9-6A1A-4086-B235-5520FB5B4691}"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10/31/2021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microsoft.com/office/2007/relationships/hdphoto" Target="../media/hdphoto6.wdp"/><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microsoft.com/office/2007/relationships/hdphoto" Target="../media/hdphoto6.wdp"/><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mailto:Frankie.puckett@Paintsville.kyschools.u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3.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int Frame Png - Red White And Blue Frame, HD Png Download (#3536751), PNG  Images on PngArea">
            <a:extLst>
              <a:ext uri="{FF2B5EF4-FFF2-40B4-BE49-F238E27FC236}">
                <a16:creationId xmlns:a16="http://schemas.microsoft.com/office/drawing/2014/main" id="{CB0B85E2-9BEF-466A-A024-879504C05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6" y="0"/>
            <a:ext cx="9144000" cy="686715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F9FBD201-02D0-4F51-BCA5-495FE77A84EA}"/>
              </a:ext>
            </a:extLst>
          </p:cNvPr>
          <p:cNvSpPr txBox="1">
            <a:spLocks/>
          </p:cNvSpPr>
          <p:nvPr/>
        </p:nvSpPr>
        <p:spPr>
          <a:xfrm>
            <a:off x="762000" y="2563276"/>
            <a:ext cx="7620000" cy="1655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latin typeface="Comic Sans MS" panose="030F0702030302020204" pitchFamily="66" charset="0"/>
              </a:rPr>
              <a:t>Frankie Puckett</a:t>
            </a:r>
          </a:p>
          <a:p>
            <a:pPr marL="0" indent="0" algn="ctr">
              <a:buNone/>
            </a:pPr>
            <a:r>
              <a:rPr lang="en-US" sz="2400" b="1" dirty="0">
                <a:latin typeface="Comic Sans MS" panose="030F0702030302020204" pitchFamily="66" charset="0"/>
              </a:rPr>
              <a:t>Paintsville Elementary</a:t>
            </a:r>
          </a:p>
          <a:p>
            <a:pPr marL="0" indent="0" algn="ctr">
              <a:buNone/>
            </a:pPr>
            <a:r>
              <a:rPr lang="en-US" sz="2400" b="1" dirty="0">
                <a:latin typeface="Comic Sans MS" panose="030F0702030302020204" pitchFamily="66" charset="0"/>
              </a:rPr>
              <a:t>Paintsville Independent Schools</a:t>
            </a:r>
          </a:p>
          <a:p>
            <a:pPr marL="0" indent="0" algn="ctr">
              <a:buNone/>
            </a:pPr>
            <a:r>
              <a:rPr lang="en-US" sz="2400" b="1" dirty="0">
                <a:latin typeface="Comic Sans MS" panose="030F0702030302020204" pitchFamily="66" charset="0"/>
              </a:rPr>
              <a:t>2021-2022</a:t>
            </a:r>
          </a:p>
        </p:txBody>
      </p:sp>
      <p:sp>
        <p:nvSpPr>
          <p:cNvPr id="6" name="Rectangle 5">
            <a:extLst>
              <a:ext uri="{FF2B5EF4-FFF2-40B4-BE49-F238E27FC236}">
                <a16:creationId xmlns:a16="http://schemas.microsoft.com/office/drawing/2014/main" id="{B8C07876-77C1-49E7-AFBA-8A0A39653DDD}"/>
              </a:ext>
            </a:extLst>
          </p:cNvPr>
          <p:cNvSpPr/>
          <p:nvPr/>
        </p:nvSpPr>
        <p:spPr>
          <a:xfrm>
            <a:off x="1828800" y="716617"/>
            <a:ext cx="5257800" cy="1846659"/>
          </a:xfrm>
          <a:prstGeom prst="rect">
            <a:avLst/>
          </a:prstGeom>
        </p:spPr>
        <p:txBody>
          <a:bodyPr wrap="square">
            <a:spAutoFit/>
          </a:bodyPr>
          <a:lstStyle/>
          <a:p>
            <a:pPr algn="ctr"/>
            <a:r>
              <a:rPr lang="en-US" sz="4800" b="1" dirty="0">
                <a:latin typeface="Comic Sans MS" panose="030F0702030302020204" pitchFamily="66" charset="0"/>
              </a:rPr>
              <a:t>Get to Know Us</a:t>
            </a:r>
          </a:p>
          <a:p>
            <a:pPr algn="ctr"/>
            <a:r>
              <a:rPr lang="en-US" sz="4800" b="1" dirty="0">
                <a:latin typeface="Comic Sans MS" panose="030F0702030302020204" pitchFamily="66" charset="0"/>
              </a:rPr>
              <a:t>Inside Out</a:t>
            </a:r>
          </a:p>
          <a:p>
            <a:pPr algn="ctr"/>
            <a:r>
              <a:rPr lang="en-US" b="1" dirty="0">
                <a:latin typeface="Balloon Pops" panose="03000600000000000000" pitchFamily="66" charset="0"/>
              </a:rPr>
              <a:t> </a:t>
            </a:r>
          </a:p>
        </p:txBody>
      </p:sp>
      <p:pic>
        <p:nvPicPr>
          <p:cNvPr id="1032" name="Picture 8">
            <a:extLst>
              <a:ext uri="{FF2B5EF4-FFF2-40B4-BE49-F238E27FC236}">
                <a16:creationId xmlns:a16="http://schemas.microsoft.com/office/drawing/2014/main" id="{9C9BA0AA-F56E-44C5-B24F-17EEDCECE7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57" b="90000" l="10000" r="90000">
                        <a14:foregroundMark x1="37609" y1="8750" x2="37609" y2="8750"/>
                        <a14:foregroundMark x1="40978" y1="7857" x2="40978" y2="7857"/>
                      </a14:backgroundRemoval>
                    </a14:imgEffect>
                  </a14:imgLayer>
                </a14:imgProps>
              </a:ext>
              <a:ext uri="{28A0092B-C50C-407E-A947-70E740481C1C}">
                <a14:useLocalDpi xmlns:a14="http://schemas.microsoft.com/office/drawing/2010/main" val="0"/>
              </a:ext>
            </a:extLst>
          </a:blip>
          <a:srcRect/>
          <a:stretch>
            <a:fillRect/>
          </a:stretch>
        </p:blipFill>
        <p:spPr bwMode="auto">
          <a:xfrm>
            <a:off x="2286000" y="4095787"/>
            <a:ext cx="4572000" cy="27829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5712249-1382-40CB-B3C9-D0AFE16D988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02" b="95098" l="3654" r="96923">
                        <a14:foregroundMark x1="64615" y1="5065" x2="64615" y2="5065"/>
                        <a14:foregroundMark x1="95000" y1="31699" x2="95000" y2="31699"/>
                        <a14:foregroundMark x1="64038" y1="91993" x2="64038" y2="91993"/>
                        <a14:foregroundMark x1="31538" y1="90523" x2="31538" y2="90523"/>
                        <a14:foregroundMark x1="3846" y1="52288" x2="3846" y2="52288"/>
                        <a14:foregroundMark x1="65962" y1="95261" x2="65962" y2="95261"/>
                        <a14:foregroundMark x1="96923" y1="50163" x2="96923" y2="50163"/>
                        <a14:foregroundMark x1="26538" y1="81536" x2="26538" y2="81536"/>
                        <a14:foregroundMark x1="79808" y1="85948" x2="79808" y2="85948"/>
                        <a14:foregroundMark x1="34808" y1="94935" x2="34808" y2="94935"/>
                        <a14:foregroundMark x1="96538" y1="29575" x2="96538" y2="29575"/>
                      </a14:backgroundRemoval>
                    </a14:imgEffect>
                  </a14:imgLayer>
                </a14:imgProps>
              </a:ext>
              <a:ext uri="{28A0092B-C50C-407E-A947-70E740481C1C}">
                <a14:useLocalDpi xmlns:a14="http://schemas.microsoft.com/office/drawing/2010/main" val="0"/>
              </a:ext>
            </a:extLst>
          </a:blip>
          <a:srcRect/>
          <a:stretch>
            <a:fillRect/>
          </a:stretch>
        </p:blipFill>
        <p:spPr bwMode="auto">
          <a:xfrm>
            <a:off x="211584" y="2037067"/>
            <a:ext cx="2136746" cy="25147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63DF823-D20C-4DA8-83A3-9FF6EC4188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319" b="89484" l="10000" r="92111">
                        <a14:foregroundMark x1="52000" y1="9484" x2="55667" y2="28920"/>
                        <a14:foregroundMark x1="63111" y1="6103" x2="59444" y2="13897"/>
                        <a14:foregroundMark x1="76333" y1="7793" x2="60222" y2="32676"/>
                        <a14:foregroundMark x1="60222" y1="32676" x2="60222" y2="44789"/>
                        <a14:foregroundMark x1="60222" y1="44789" x2="55556" y2="51268"/>
                        <a14:foregroundMark x1="55556" y1="51268" x2="50222" y2="55211"/>
                        <a14:foregroundMark x1="34444" y1="76995" x2="45333" y2="77183"/>
                        <a14:foregroundMark x1="27444" y1="79624" x2="47778" y2="79624"/>
                        <a14:foregroundMark x1="69222" y1="80751" x2="56333" y2="79249"/>
                        <a14:foregroundMark x1="88111" y1="77183" x2="46222" y2="76995"/>
                        <a14:foregroundMark x1="77111" y1="79812" x2="71444" y2="78498"/>
                        <a14:foregroundMark x1="74333" y1="78498" x2="64889" y2="72958"/>
                        <a14:foregroundMark x1="91889" y1="45540" x2="71889" y2="46103"/>
                        <a14:foregroundMark x1="43000" y1="43005" x2="51889" y2="40751"/>
                        <a14:foregroundMark x1="51889" y1="40751" x2="52000" y2="39249"/>
                        <a14:foregroundMark x1="71222" y1="27230" x2="77333" y2="48357"/>
                        <a14:foregroundMark x1="84000" y1="42066" x2="73222" y2="40563"/>
                        <a14:foregroundMark x1="60111" y1="38685" x2="54778" y2="41127"/>
                        <a14:foregroundMark x1="39889" y1="23850" x2="48667" y2="25540"/>
                        <a14:foregroundMark x1="58111" y1="4601" x2="58111" y2="4601"/>
                        <a14:foregroundMark x1="58333" y1="4789" x2="58111" y2="15399"/>
                        <a14:foregroundMark x1="36889" y1="4413" x2="39667" y2="12770"/>
                        <a14:foregroundMark x1="39667" y1="12770" x2="40333" y2="13333"/>
                        <a14:foregroundMark x1="14889" y1="35962" x2="21111" y2="38873"/>
                        <a14:foregroundMark x1="47333" y1="59624" x2="53444" y2="61690"/>
                        <a14:foregroundMark x1="92111" y1="64977" x2="88333" y2="64413"/>
                        <a14:foregroundMark x1="91222" y1="48357" x2="85889" y2="47793"/>
                        <a14:foregroundMark x1="91889" y1="45728" x2="87889" y2="45728"/>
                      </a14:backgroundRemoval>
                    </a14:imgEffect>
                  </a14:imgLayer>
                </a14:imgProps>
              </a:ext>
              <a:ext uri="{28A0092B-C50C-407E-A947-70E740481C1C}">
                <a14:useLocalDpi xmlns:a14="http://schemas.microsoft.com/office/drawing/2010/main" val="0"/>
              </a:ext>
            </a:extLst>
          </a:blip>
          <a:srcRect/>
          <a:stretch>
            <a:fillRect/>
          </a:stretch>
        </p:blipFill>
        <p:spPr bwMode="auto">
          <a:xfrm>
            <a:off x="6224264" y="1591261"/>
            <a:ext cx="2674120" cy="3164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aint Frame Png - Red White And Blue Frame, HD Png Download (#3536751), PNG  Images on PngArea">
            <a:extLst>
              <a:ext uri="{FF2B5EF4-FFF2-40B4-BE49-F238E27FC236}">
                <a16:creationId xmlns:a16="http://schemas.microsoft.com/office/drawing/2014/main" id="{B8205935-5D04-4A13-8525-8D27CA194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44000" cy="68744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1"/>
          <p:cNvSpPr txBox="1">
            <a:spLocks/>
          </p:cNvSpPr>
          <p:nvPr/>
        </p:nvSpPr>
        <p:spPr>
          <a:xfrm>
            <a:off x="609600" y="16764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371600" y="2362200"/>
            <a:ext cx="63246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effectLst/>
                <a:uLnTx/>
                <a:uFillTx/>
                <a:latin typeface="KG Primary Penmanship" pitchFamily="2" charset="0"/>
              </a:rPr>
              <a:t> </a:t>
            </a:r>
            <a:r>
              <a:rPr kumimoji="0" lang="en-US" sz="3600" b="1" i="0" u="none" strike="noStrike" kern="1200" cap="none" spc="0" normalizeH="0" baseline="0" noProof="0" dirty="0">
                <a:ln>
                  <a:noFill/>
                </a:ln>
                <a:effectLst/>
                <a:uLnTx/>
                <a:uFillTx/>
                <a:latin typeface="Cordia New" panose="020B0502040204020203" pitchFamily="34" charset="-34"/>
                <a:cs typeface="Cordia New" panose="020B0502040204020203" pitchFamily="34" charset="-34"/>
              </a:rPr>
              <a:t> </a:t>
            </a: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Title 1">
            <a:extLst>
              <a:ext uri="{FF2B5EF4-FFF2-40B4-BE49-F238E27FC236}">
                <a16:creationId xmlns:a16="http://schemas.microsoft.com/office/drawing/2014/main" id="{16774EDA-F187-4E85-9E98-03BD9DE89A76}"/>
              </a:ext>
            </a:extLst>
          </p:cNvPr>
          <p:cNvSpPr txBox="1">
            <a:spLocks/>
          </p:cNvSpPr>
          <p:nvPr/>
        </p:nvSpPr>
        <p:spPr>
          <a:xfrm>
            <a:off x="495300" y="443146"/>
            <a:ext cx="78867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rgbClr val="FF0000"/>
                </a:solidFill>
                <a:latin typeface="Harrington" panose="04040505050A02020702" pitchFamily="82" charset="0"/>
              </a:rPr>
              <a:t>Area of Focus</a:t>
            </a:r>
          </a:p>
        </p:txBody>
      </p:sp>
      <p:sp>
        <p:nvSpPr>
          <p:cNvPr id="6" name="TextBox 5">
            <a:extLst>
              <a:ext uri="{FF2B5EF4-FFF2-40B4-BE49-F238E27FC236}">
                <a16:creationId xmlns:a16="http://schemas.microsoft.com/office/drawing/2014/main" id="{6A2BAA11-D019-4E5E-A9DD-3FDD69963FB1}"/>
              </a:ext>
            </a:extLst>
          </p:cNvPr>
          <p:cNvSpPr txBox="1"/>
          <p:nvPr/>
        </p:nvSpPr>
        <p:spPr>
          <a:xfrm>
            <a:off x="1714500" y="1934063"/>
            <a:ext cx="6096000" cy="3416320"/>
          </a:xfrm>
          <a:prstGeom prst="rect">
            <a:avLst/>
          </a:prstGeom>
          <a:noFill/>
        </p:spPr>
        <p:txBody>
          <a:bodyPr wrap="square" rtlCol="0">
            <a:spAutoFit/>
          </a:bodyPr>
          <a:lstStyle/>
          <a:p>
            <a:pPr algn="ctr"/>
            <a:r>
              <a:rPr lang="en-US" sz="2400" b="1" dirty="0"/>
              <a:t>The future of workers in Kentucky will need to rely a great deal on collaboration, teamwork, cooperation and communication skills.   As we get our students ready to be successful in school and beyond, we must cultivate these behaviors and characteristics.    It is imperative e that positive social emotional learning and communication are embedded in their overall emotional stability.</a:t>
            </a:r>
          </a:p>
        </p:txBody>
      </p:sp>
      <p:pic>
        <p:nvPicPr>
          <p:cNvPr id="8" name="Picture 6">
            <a:extLst>
              <a:ext uri="{FF2B5EF4-FFF2-40B4-BE49-F238E27FC236}">
                <a16:creationId xmlns:a16="http://schemas.microsoft.com/office/drawing/2014/main" id="{ADDCE6C1-7B25-467D-AB8B-5BCFB785101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964" l="10000" r="90000">
                        <a14:foregroundMark x1="22386" y1="43393" x2="22386" y2="43393"/>
                        <a14:foregroundMark x1="18750" y1="25536" x2="18750" y2="25536"/>
                        <a14:foregroundMark x1="61591" y1="91429" x2="61591" y2="91429"/>
                        <a14:foregroundMark x1="23182" y1="91964" x2="23182" y2="91964"/>
                        <a14:foregroundMark x1="20341" y1="91964" x2="20341" y2="91964"/>
                        <a14:foregroundMark x1="23409" y1="54286" x2="23409" y2="54286"/>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4465046"/>
            <a:ext cx="3321728" cy="2113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aint Frame Png - Red White And Blue Frame, HD Png Download (#3536751), PNG  Images on PngArea">
            <a:extLst>
              <a:ext uri="{FF2B5EF4-FFF2-40B4-BE49-F238E27FC236}">
                <a16:creationId xmlns:a16="http://schemas.microsoft.com/office/drawing/2014/main" id="{56FD5947-9902-4619-A911-A03466E11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26BE396-ADE2-4E72-AC65-EE77B1DFD774}"/>
              </a:ext>
            </a:extLst>
          </p:cNvPr>
          <p:cNvSpPr txBox="1">
            <a:spLocks/>
          </p:cNvSpPr>
          <p:nvPr/>
        </p:nvSpPr>
        <p:spPr>
          <a:xfrm>
            <a:off x="321445" y="990600"/>
            <a:ext cx="8534400" cy="1325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solidFill>
                  <a:srgbClr val="700E4D"/>
                </a:solidFill>
                <a:latin typeface="Lucida Calligraphy" panose="03010101010101010101" pitchFamily="66" charset="0"/>
              </a:rPr>
              <a:t>Why did I choose this topic?</a:t>
            </a:r>
          </a:p>
        </p:txBody>
      </p:sp>
      <p:sp>
        <p:nvSpPr>
          <p:cNvPr id="6" name="Title 1">
            <a:extLst>
              <a:ext uri="{FF2B5EF4-FFF2-40B4-BE49-F238E27FC236}">
                <a16:creationId xmlns:a16="http://schemas.microsoft.com/office/drawing/2014/main" id="{9786D0A2-2D04-4A73-AFF3-3C13CE889A8D}"/>
              </a:ext>
            </a:extLst>
          </p:cNvPr>
          <p:cNvSpPr txBox="1">
            <a:spLocks/>
          </p:cNvSpPr>
          <p:nvPr/>
        </p:nvSpPr>
        <p:spPr>
          <a:xfrm>
            <a:off x="1066800" y="3222024"/>
            <a:ext cx="7239000" cy="1325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Arial" panose="020B0604020202020204" pitchFamily="34" charset="0"/>
                <a:cs typeface="Arial" panose="020B0604020202020204" pitchFamily="34" charset="0"/>
              </a:rPr>
              <a:t>Collaboration, teamwork, cooperation and communication skills are important and essential skills that, when practiced on a regular basis will carry over and be used at home, on the playground, and someday in the workplace. It is imperative that we b</a:t>
            </a:r>
            <a:r>
              <a:rPr lang="en-US" sz="2400" b="1" i="0" dirty="0">
                <a:effectLst/>
                <a:latin typeface="Arial" panose="020B0604020202020204" pitchFamily="34" charset="0"/>
                <a:cs typeface="Arial" panose="020B0604020202020204" pitchFamily="34" charset="0"/>
              </a:rPr>
              <a:t>uild </a:t>
            </a:r>
            <a:r>
              <a:rPr lang="en-US" sz="2400" b="1" dirty="0">
                <a:latin typeface="Arial" panose="020B0604020202020204" pitchFamily="34" charset="0"/>
                <a:cs typeface="Arial" panose="020B0604020202020204" pitchFamily="34" charset="0"/>
              </a:rPr>
              <a:t>p</a:t>
            </a:r>
            <a:r>
              <a:rPr lang="en-US" sz="2400" b="1" i="0" dirty="0">
                <a:effectLst/>
                <a:latin typeface="Arial" panose="020B0604020202020204" pitchFamily="34" charset="0"/>
                <a:cs typeface="Arial" panose="020B0604020202020204" pitchFamily="34" charset="0"/>
              </a:rPr>
              <a:t>ositive </a:t>
            </a:r>
            <a:r>
              <a:rPr lang="en-US" sz="2400" b="1" dirty="0">
                <a:latin typeface="Arial" panose="020B0604020202020204" pitchFamily="34" charset="0"/>
                <a:cs typeface="Arial" panose="020B0604020202020204" pitchFamily="34" charset="0"/>
              </a:rPr>
              <a:t>a</a:t>
            </a:r>
            <a:r>
              <a:rPr lang="en-US" sz="2400" b="1" i="0" dirty="0">
                <a:effectLst/>
                <a:latin typeface="Arial" panose="020B0604020202020204" pitchFamily="34" charset="0"/>
                <a:cs typeface="Arial" panose="020B0604020202020204" pitchFamily="34" charset="0"/>
              </a:rPr>
              <a:t>ttitudes &amp; behaviors, social </a:t>
            </a:r>
            <a:r>
              <a:rPr lang="en-US" sz="2400" b="1" dirty="0">
                <a:latin typeface="Arial" panose="020B0604020202020204" pitchFamily="34" charset="0"/>
                <a:cs typeface="Arial" panose="020B0604020202020204" pitchFamily="34" charset="0"/>
              </a:rPr>
              <a:t>s</a:t>
            </a:r>
            <a:r>
              <a:rPr lang="en-US" sz="2400" b="1" i="0" dirty="0">
                <a:effectLst/>
                <a:latin typeface="Arial" panose="020B0604020202020204" pitchFamily="34" charset="0"/>
                <a:cs typeface="Arial" panose="020B0604020202020204" pitchFamily="34" charset="0"/>
              </a:rPr>
              <a:t>kills, emotional </a:t>
            </a:r>
            <a:r>
              <a:rPr lang="en-US" sz="2400" b="1" dirty="0">
                <a:latin typeface="Arial" panose="020B0604020202020204" pitchFamily="34" charset="0"/>
                <a:cs typeface="Arial" panose="020B0604020202020204" pitchFamily="34" charset="0"/>
              </a:rPr>
              <a:t>a</a:t>
            </a:r>
            <a:r>
              <a:rPr lang="en-US" sz="2400" b="1" i="0" dirty="0">
                <a:effectLst/>
                <a:latin typeface="Arial" panose="020B0604020202020204" pitchFamily="34" charset="0"/>
                <a:cs typeface="Arial" panose="020B0604020202020204" pitchFamily="34" charset="0"/>
              </a:rPr>
              <a:t>wareness,  along with open </a:t>
            </a:r>
            <a:r>
              <a:rPr lang="en-US" sz="2400" b="1" dirty="0">
                <a:latin typeface="Arial" panose="020B0604020202020204" pitchFamily="34" charset="0"/>
                <a:cs typeface="Arial" panose="020B0604020202020204" pitchFamily="34" charset="0"/>
              </a:rPr>
              <a:t>c</a:t>
            </a:r>
            <a:r>
              <a:rPr lang="en-US" sz="2400" b="1" i="0" dirty="0">
                <a:effectLst/>
                <a:latin typeface="Arial" panose="020B0604020202020204" pitchFamily="34" charset="0"/>
                <a:cs typeface="Arial" panose="020B0604020202020204" pitchFamily="34" charset="0"/>
              </a:rPr>
              <a:t>ommunication</a:t>
            </a:r>
          </a:p>
          <a:p>
            <a:endParaRPr lang="en-US" sz="2800" b="1"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aint Frame Png - Red White And Blue Frame, HD Png Download (#3536751), PNG  Images on PngArea">
            <a:extLst>
              <a:ext uri="{FF2B5EF4-FFF2-40B4-BE49-F238E27FC236}">
                <a16:creationId xmlns:a16="http://schemas.microsoft.com/office/drawing/2014/main" id="{FC1A48E5-5BE6-47D2-A357-236E7DE4F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78FC63D-D2CC-4DD8-9F16-63BA606800FD}"/>
              </a:ext>
            </a:extLst>
          </p:cNvPr>
          <p:cNvSpPr txBox="1">
            <a:spLocks/>
          </p:cNvSpPr>
          <p:nvPr/>
        </p:nvSpPr>
        <p:spPr>
          <a:xfrm>
            <a:off x="304800" y="457200"/>
            <a:ext cx="78867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600" b="1" dirty="0">
                <a:solidFill>
                  <a:srgbClr val="256F13"/>
                </a:solidFill>
                <a:latin typeface="Harrington" panose="04040505050A02020702" pitchFamily="82" charset="0"/>
              </a:rPr>
              <a:t>Action Plan</a:t>
            </a:r>
          </a:p>
        </p:txBody>
      </p:sp>
      <p:sp>
        <p:nvSpPr>
          <p:cNvPr id="6" name="Rectangle 5">
            <a:extLst>
              <a:ext uri="{FF2B5EF4-FFF2-40B4-BE49-F238E27FC236}">
                <a16:creationId xmlns:a16="http://schemas.microsoft.com/office/drawing/2014/main" id="{D2A098DC-D8AE-418C-A92B-E958321A61F4}"/>
              </a:ext>
            </a:extLst>
          </p:cNvPr>
          <p:cNvSpPr/>
          <p:nvPr/>
        </p:nvSpPr>
        <p:spPr>
          <a:xfrm>
            <a:off x="1066800" y="2057400"/>
            <a:ext cx="6553200" cy="4524315"/>
          </a:xfrm>
          <a:prstGeom prst="rect">
            <a:avLst/>
          </a:prstGeom>
        </p:spPr>
        <p:txBody>
          <a:bodyPr wrap="square">
            <a:spAutoFit/>
          </a:bodyPr>
          <a:lstStyle/>
          <a:p>
            <a:pPr algn="ctr"/>
            <a:r>
              <a:rPr lang="en-US" sz="2400" dirty="0">
                <a:solidFill>
                  <a:schemeClr val="accent6">
                    <a:lumMod val="50000"/>
                  </a:schemeClr>
                </a:solidFill>
              </a:rPr>
              <a:t>The action plan is to integrate cooperative board games into the classroom that will provide every student who plays the opportunity to practice working together as a team for a common goal. </a:t>
            </a:r>
          </a:p>
          <a:p>
            <a:pPr algn="ctr"/>
            <a:endParaRPr lang="en-US" sz="2400" dirty="0">
              <a:solidFill>
                <a:schemeClr val="accent6">
                  <a:lumMod val="50000"/>
                </a:schemeClr>
              </a:solidFill>
            </a:endParaRPr>
          </a:p>
          <a:p>
            <a:pPr algn="ctr"/>
            <a:r>
              <a:rPr lang="en-US" sz="2400" dirty="0">
                <a:solidFill>
                  <a:schemeClr val="accent6">
                    <a:lumMod val="50000"/>
                  </a:schemeClr>
                </a:solidFill>
              </a:rPr>
              <a:t>The hope is that these games also provide students that might not often feel doing well, empowered or built-in at school, an opportunity to fit in.    A movement, that when supported, will continue throughout their academic and professional career.</a:t>
            </a:r>
          </a:p>
          <a:p>
            <a:pPr algn="ctr"/>
            <a:endParaRPr lang="en-US" sz="2400" dirty="0">
              <a:solidFill>
                <a:schemeClr val="accent6">
                  <a:lumMod val="50000"/>
                </a:schemeClr>
              </a:solidFill>
            </a:endParaRPr>
          </a:p>
          <a:p>
            <a:pPr algn="ctr"/>
            <a:r>
              <a:rPr lang="en-US" sz="2400" dirty="0">
                <a:solidFill>
                  <a:schemeClr val="accent6">
                    <a:lumMod val="50000"/>
                  </a:schemeClr>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aint Frame Png - Red White And Blue Frame, HD Png Download (#3536751), PNG  Images on PngArea">
            <a:extLst>
              <a:ext uri="{FF2B5EF4-FFF2-40B4-BE49-F238E27FC236}">
                <a16:creationId xmlns:a16="http://schemas.microsoft.com/office/drawing/2014/main" id="{62FCD753-FF83-459A-8BF3-1FB46B8C8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9144001" cy="686715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D6FFFAF-5465-4CE6-8899-CA6E752896CE}"/>
              </a:ext>
            </a:extLst>
          </p:cNvPr>
          <p:cNvSpPr txBox="1">
            <a:spLocks/>
          </p:cNvSpPr>
          <p:nvPr/>
        </p:nvSpPr>
        <p:spPr>
          <a:xfrm>
            <a:off x="997131" y="762000"/>
            <a:ext cx="6934200" cy="1325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CC0000"/>
                </a:solidFill>
                <a:latin typeface="Humayra" panose="02000503000000000000" pitchFamily="2" charset="0"/>
              </a:rPr>
              <a:t>Participants in the Project</a:t>
            </a:r>
          </a:p>
        </p:txBody>
      </p:sp>
      <p:sp>
        <p:nvSpPr>
          <p:cNvPr id="6" name="Content Placeholder 2">
            <a:extLst>
              <a:ext uri="{FF2B5EF4-FFF2-40B4-BE49-F238E27FC236}">
                <a16:creationId xmlns:a16="http://schemas.microsoft.com/office/drawing/2014/main" id="{54C8A941-90AD-41BA-AE00-B9BAF72CAB7D}"/>
              </a:ext>
            </a:extLst>
          </p:cNvPr>
          <p:cNvSpPr txBox="1">
            <a:spLocks/>
          </p:cNvSpPr>
          <p:nvPr/>
        </p:nvSpPr>
        <p:spPr>
          <a:xfrm>
            <a:off x="1301931" y="2418489"/>
            <a:ext cx="6629400" cy="16033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08" indent="0">
              <a:buFont typeface="Arial" pitchFamily="34" charset="0"/>
              <a:buNone/>
            </a:pPr>
            <a:endParaRPr lang="en-US" sz="3600" dirty="0">
              <a:latin typeface="Doctor Soos Bold" panose="02000500000000000000" pitchFamily="2" charset="0"/>
            </a:endParaRPr>
          </a:p>
          <a:p>
            <a:pPr marL="64008" indent="0" algn="ctr">
              <a:buFont typeface="Arial" pitchFamily="34" charset="0"/>
              <a:buNone/>
            </a:pPr>
            <a:r>
              <a:rPr lang="en-US" sz="3600" dirty="0">
                <a:solidFill>
                  <a:srgbClr val="0070C0"/>
                </a:solidFill>
                <a:latin typeface="Doctor Soos Bold" panose="02000500000000000000" pitchFamily="2" charset="0"/>
              </a:rPr>
              <a:t>Participating in my study were students ranging from grades Pre- Kindergarten - 6th grade with &amp; without various levels of abilities.</a:t>
            </a:r>
          </a:p>
        </p:txBody>
      </p:sp>
      <p:pic>
        <p:nvPicPr>
          <p:cNvPr id="5122" name="Picture 2" descr="Palette With Paint Brush Png Image - Transparent Background Paint ...">
            <a:extLst>
              <a:ext uri="{FF2B5EF4-FFF2-40B4-BE49-F238E27FC236}">
                <a16:creationId xmlns:a16="http://schemas.microsoft.com/office/drawing/2014/main" id="{03874F11-25D3-407C-830F-F8D472DEED4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72" b="93647" l="5119" r="96667">
                        <a14:foregroundMark x1="5357" y1="6681" x2="5357" y2="6681"/>
                        <a14:foregroundMark x1="96667" y1="64294" x2="96667" y2="64294"/>
                        <a14:foregroundMark x1="25357" y1="47755" x2="25357" y2="47755"/>
                        <a14:foregroundMark x1="68214" y1="93647" x2="68214" y2="93647"/>
                        <a14:foregroundMark x1="27143" y1="77547" x2="27143" y2="7754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 y="5181599"/>
            <a:ext cx="1727201" cy="1676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Paint Frame Png - Red White And Blue Frame, HD Png Download (#3536751), PNG  Images on PngArea">
            <a:extLst>
              <a:ext uri="{FF2B5EF4-FFF2-40B4-BE49-F238E27FC236}">
                <a16:creationId xmlns:a16="http://schemas.microsoft.com/office/drawing/2014/main" id="{55C82492-AA20-4904-A316-2B8F76EB7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ooks Png Imageu200b Gallery Yopriceville - Transparent Background ...">
            <a:extLst>
              <a:ext uri="{FF2B5EF4-FFF2-40B4-BE49-F238E27FC236}">
                <a16:creationId xmlns:a16="http://schemas.microsoft.com/office/drawing/2014/main" id="{95E3EFEE-30E5-4FEC-B61B-2EAAE03ABC7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40" b="89973" l="9348" r="91957">
                        <a14:foregroundMark x1="60652" y1="6640" x2="59022" y2="15176"/>
                        <a14:foregroundMark x1="9348" y1="44851" x2="24783" y2="46612"/>
                        <a14:foregroundMark x1="69239" y1="65583" x2="49891" y2="63144"/>
                        <a14:foregroundMark x1="49891" y1="63144" x2="40435" y2="59756"/>
                        <a14:foregroundMark x1="65652" y1="42412" x2="58587" y2="42954"/>
                        <a14:foregroundMark x1="58587" y1="42954" x2="55326" y2="44851"/>
                        <a14:foregroundMark x1="70761" y1="47425" x2="54022" y2="46070"/>
                        <a14:foregroundMark x1="54022" y1="46070" x2="52174" y2="46612"/>
                        <a14:foregroundMark x1="68587" y1="43496" x2="54022" y2="40515"/>
                        <a14:foregroundMark x1="91957" y1="50136" x2="91957" y2="50136"/>
                        <a14:foregroundMark x1="91957" y1="67751" x2="91957" y2="67751"/>
                        <a14:foregroundMark x1="24783" y1="53930" x2="29457" y2="62060"/>
                        <a14:foregroundMark x1="29457" y1="62060" x2="33587" y2="65312"/>
                        <a14:foregroundMark x1="21087" y1="53659" x2="31630" y2="58401"/>
                        <a14:foregroundMark x1="11087" y1="44851" x2="27283" y2="49322"/>
                      </a14:backgroundRemoval>
                    </a14:imgEffect>
                  </a14:imgLayer>
                </a14:imgProps>
              </a:ext>
              <a:ext uri="{28A0092B-C50C-407E-A947-70E740481C1C}">
                <a14:useLocalDpi xmlns:a14="http://schemas.microsoft.com/office/drawing/2010/main" val="0"/>
              </a:ext>
            </a:extLst>
          </a:blip>
          <a:srcRect/>
          <a:stretch>
            <a:fillRect/>
          </a:stretch>
        </p:blipFill>
        <p:spPr bwMode="auto">
          <a:xfrm>
            <a:off x="6769365" y="4953000"/>
            <a:ext cx="237463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C4E1ED-A76F-4C42-96F7-998BC9CA47BD}"/>
              </a:ext>
            </a:extLst>
          </p:cNvPr>
          <p:cNvSpPr txBox="1"/>
          <p:nvPr/>
        </p:nvSpPr>
        <p:spPr>
          <a:xfrm>
            <a:off x="366874" y="838200"/>
            <a:ext cx="8410251" cy="923330"/>
          </a:xfrm>
          <a:prstGeom prst="rect">
            <a:avLst/>
          </a:prstGeom>
          <a:noFill/>
        </p:spPr>
        <p:txBody>
          <a:bodyPr wrap="none" rtlCol="0">
            <a:spAutoFit/>
          </a:bodyPr>
          <a:lstStyle/>
          <a:p>
            <a:r>
              <a:rPr lang="en-US" sz="5400" b="1" dirty="0">
                <a:latin typeface="Guns n' Flash Comix" panose="02000500000000000000" pitchFamily="2" charset="0"/>
              </a:rPr>
              <a:t>REQUESTED </a:t>
            </a:r>
            <a:r>
              <a:rPr lang="en-US" sz="5400" b="1" dirty="0" err="1">
                <a:latin typeface="Guns n' Flash Comix" panose="02000500000000000000" pitchFamily="2" charset="0"/>
              </a:rPr>
              <a:t>RESources</a:t>
            </a:r>
            <a:r>
              <a:rPr lang="en-US" sz="5400" b="1" dirty="0">
                <a:latin typeface="Guns n' Flash Comix" panose="02000500000000000000" pitchFamily="2" charset="0"/>
              </a:rPr>
              <a:t>: </a:t>
            </a:r>
          </a:p>
        </p:txBody>
      </p:sp>
      <p:pic>
        <p:nvPicPr>
          <p:cNvPr id="2050" name="Picture 2">
            <a:extLst>
              <a:ext uri="{FF2B5EF4-FFF2-40B4-BE49-F238E27FC236}">
                <a16:creationId xmlns:a16="http://schemas.microsoft.com/office/drawing/2014/main" id="{9394DE19-F609-4932-9E09-A6118B9205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44" y="4843350"/>
            <a:ext cx="1644806" cy="1663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9DFBFED-5584-4B79-8782-D0450E1248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494" y="3559836"/>
            <a:ext cx="1981200" cy="1249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EA482BF-E974-46FA-B931-68F741DFFE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2694" y="4450001"/>
            <a:ext cx="1395412" cy="18855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79232AF-07B0-424F-B5F4-1F21F6F565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5541" y="2162978"/>
            <a:ext cx="2372681" cy="18855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DD9E8A93-7EC3-4946-A944-A3F218BFFE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1069" y="2008458"/>
            <a:ext cx="25241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CAAC651-FE14-47C9-89A3-F6B41F5933E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6029" y="4547651"/>
            <a:ext cx="1395412" cy="18059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C87BE70-4AC1-4ACB-94CE-778A12606D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9691" y="1842156"/>
            <a:ext cx="1644806" cy="142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Paint Frame Png - Red White And Blue Frame, HD Png Download (#3536751), PNG  Images on PngArea">
            <a:extLst>
              <a:ext uri="{FF2B5EF4-FFF2-40B4-BE49-F238E27FC236}">
                <a16:creationId xmlns:a16="http://schemas.microsoft.com/office/drawing/2014/main" id="{55C82492-AA20-4904-A316-2B8F76EB7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ooks Png Imageu200b Gallery Yopriceville - Transparent Background ...">
            <a:extLst>
              <a:ext uri="{FF2B5EF4-FFF2-40B4-BE49-F238E27FC236}">
                <a16:creationId xmlns:a16="http://schemas.microsoft.com/office/drawing/2014/main" id="{95E3EFEE-30E5-4FEC-B61B-2EAAE03ABC7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640" b="89973" l="9348" r="91957">
                        <a14:foregroundMark x1="60652" y1="6640" x2="59022" y2="15176"/>
                        <a14:foregroundMark x1="9348" y1="44851" x2="24783" y2="46612"/>
                        <a14:foregroundMark x1="69239" y1="65583" x2="49891" y2="63144"/>
                        <a14:foregroundMark x1="49891" y1="63144" x2="40435" y2="59756"/>
                        <a14:foregroundMark x1="65652" y1="42412" x2="58587" y2="42954"/>
                        <a14:foregroundMark x1="58587" y1="42954" x2="55326" y2="44851"/>
                        <a14:foregroundMark x1="70761" y1="47425" x2="54022" y2="46070"/>
                        <a14:foregroundMark x1="54022" y1="46070" x2="52174" y2="46612"/>
                        <a14:foregroundMark x1="68587" y1="43496" x2="54022" y2="40515"/>
                        <a14:foregroundMark x1="91957" y1="50136" x2="91957" y2="50136"/>
                        <a14:foregroundMark x1="91957" y1="67751" x2="91957" y2="67751"/>
                        <a14:foregroundMark x1="24783" y1="53930" x2="29457" y2="62060"/>
                        <a14:foregroundMark x1="29457" y1="62060" x2="33587" y2="65312"/>
                        <a14:foregroundMark x1="21087" y1="53659" x2="31630" y2="58401"/>
                        <a14:foregroundMark x1="11087" y1="44851" x2="27283" y2="49322"/>
                      </a14:backgroundRemoval>
                    </a14:imgEffect>
                  </a14:imgLayer>
                </a14:imgProps>
              </a:ext>
              <a:ext uri="{28A0092B-C50C-407E-A947-70E740481C1C}">
                <a14:useLocalDpi xmlns:a14="http://schemas.microsoft.com/office/drawing/2010/main" val="0"/>
              </a:ext>
            </a:extLst>
          </a:blip>
          <a:srcRect/>
          <a:stretch>
            <a:fillRect/>
          </a:stretch>
        </p:blipFill>
        <p:spPr bwMode="auto">
          <a:xfrm>
            <a:off x="6769365" y="4953000"/>
            <a:ext cx="237463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C4E1ED-A76F-4C42-96F7-998BC9CA47BD}"/>
              </a:ext>
            </a:extLst>
          </p:cNvPr>
          <p:cNvSpPr txBox="1"/>
          <p:nvPr/>
        </p:nvSpPr>
        <p:spPr>
          <a:xfrm>
            <a:off x="366874" y="838200"/>
            <a:ext cx="8410251" cy="923330"/>
          </a:xfrm>
          <a:prstGeom prst="rect">
            <a:avLst/>
          </a:prstGeom>
          <a:noFill/>
        </p:spPr>
        <p:txBody>
          <a:bodyPr wrap="none" rtlCol="0">
            <a:spAutoFit/>
          </a:bodyPr>
          <a:lstStyle/>
          <a:p>
            <a:r>
              <a:rPr lang="en-US" sz="5400" b="1">
                <a:latin typeface="Guns n' Flash Comix" panose="02000500000000000000" pitchFamily="2" charset="0"/>
              </a:rPr>
              <a:t>REQUESTED RESources: </a:t>
            </a:r>
            <a:endParaRPr lang="en-US" sz="5400" b="1" dirty="0">
              <a:latin typeface="Guns n' Flash Comix" panose="02000500000000000000" pitchFamily="2" charset="0"/>
            </a:endParaRPr>
          </a:p>
        </p:txBody>
      </p:sp>
      <p:pic>
        <p:nvPicPr>
          <p:cNvPr id="4098" name="Picture 2">
            <a:extLst>
              <a:ext uri="{FF2B5EF4-FFF2-40B4-BE49-F238E27FC236}">
                <a16:creationId xmlns:a16="http://schemas.microsoft.com/office/drawing/2014/main" id="{E8CE20DD-3918-44CD-A28B-5B79522BFD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438133"/>
            <a:ext cx="1630362" cy="15816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EED722A-1343-4276-B592-69322EE4AE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8780" y="3648671"/>
            <a:ext cx="121655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3D923E6B-96CA-4AB5-8E29-E4D25F66AF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323" y="2158053"/>
            <a:ext cx="2801354" cy="20494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7F87216-0005-4DF3-9EAB-BFC74F254E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5398" y="4038600"/>
            <a:ext cx="1743018" cy="128527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7E3AF140-67A5-4453-B38F-392BF9E23C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8839" y="1838282"/>
            <a:ext cx="2093505" cy="196223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B5DA646D-E392-4B68-97E2-8EB44FD70E2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8552" y="4595195"/>
            <a:ext cx="1594847" cy="153412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02137B19-B158-46F2-910C-58AFCBB412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0908" y="2024302"/>
            <a:ext cx="1028824"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4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aint Frame Png - Red White And Blue Frame, HD Png Download (#3536751), PNG  Images on PngArea">
            <a:extLst>
              <a:ext uri="{FF2B5EF4-FFF2-40B4-BE49-F238E27FC236}">
                <a16:creationId xmlns:a16="http://schemas.microsoft.com/office/drawing/2014/main" id="{5810AA72-98F6-4CCF-A72B-3CC0842E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658" y="0"/>
            <a:ext cx="9144000" cy="692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eb design development pinterest clip art lots - school supplies ...">
            <a:extLst>
              <a:ext uri="{FF2B5EF4-FFF2-40B4-BE49-F238E27FC236}">
                <a16:creationId xmlns:a16="http://schemas.microsoft.com/office/drawing/2014/main" id="{9ADD38B2-0FC0-424A-B777-30F606DE7A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63" b="98719" l="10000" r="90000">
                        <a14:foregroundMark x1="58690" y1="1863" x2="58690" y2="1863"/>
                        <a14:foregroundMark x1="38810" y1="7218" x2="38810" y2="7218"/>
                        <a14:foregroundMark x1="38571" y1="9895" x2="38810" y2="14901"/>
                        <a14:foregroundMark x1="40952" y1="8265" x2="40952" y2="8265"/>
                        <a14:foregroundMark x1="40714" y1="7451" x2="40714" y2="7451"/>
                        <a14:foregroundMark x1="50238" y1="98719" x2="50000" y2="67753"/>
                        <a14:foregroundMark x1="42381" y1="95693" x2="43214" y2="64494"/>
                        <a14:foregroundMark x1="64762" y1="67753" x2="63929" y2="65658"/>
                        <a14:foregroundMark x1="64167" y1="61816" x2="63929" y2="67986"/>
                        <a14:foregroundMark x1="56310" y1="37369" x2="56786" y2="47730"/>
                        <a14:foregroundMark x1="31905" y1="30850" x2="34048" y2="33062"/>
                        <a14:foregroundMark x1="31905" y1="28987" x2="34286" y2="34109"/>
                        <a14:foregroundMark x1="52262" y1="24796" x2="52619" y2="33295"/>
                        <a14:foregroundMark x1="41429" y1="17811" x2="41429" y2="17811"/>
                        <a14:foregroundMark x1="41429" y1="10128" x2="41190" y2="18044"/>
                        <a14:foregroundMark x1="41190" y1="18044" x2="42738" y2="19674"/>
                        <a14:foregroundMark x1="41667" y1="14668" x2="41905" y2="18626"/>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3276600"/>
            <a:ext cx="3352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y Questions Png Clipart (#1442925) - PikPng">
            <a:extLst>
              <a:ext uri="{FF2B5EF4-FFF2-40B4-BE49-F238E27FC236}">
                <a16:creationId xmlns:a16="http://schemas.microsoft.com/office/drawing/2014/main" id="{E9C56428-7769-43DF-95B1-B8238A1D1F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33" b="92761" l="3214" r="97024">
                        <a14:foregroundMark x1="30714" y1="19024" x2="27619" y2="27104"/>
                        <a14:foregroundMark x1="27619" y1="27104" x2="26190" y2="37374"/>
                        <a14:foregroundMark x1="74405" y1="17172" x2="66667" y2="25926"/>
                        <a14:foregroundMark x1="71310" y1="35690" x2="71310" y2="35690"/>
                        <a14:foregroundMark x1="97024" y1="42088" x2="97024" y2="42088"/>
                        <a14:foregroundMark x1="28214" y1="92929" x2="28214" y2="92929"/>
                        <a14:foregroundMark x1="36310" y1="83670" x2="36310" y2="83670"/>
                        <a14:foregroundMark x1="3214" y1="63300" x2="3214" y2="63300"/>
                        <a14:foregroundMark x1="70000" y1="29630" x2="70000" y2="29630"/>
                        <a14:backgroundMark x1="52381" y1="25758" x2="52381" y2="25758"/>
                        <a14:backgroundMark x1="44524" y1="35185" x2="44524" y2="35185"/>
                        <a14:backgroundMark x1="30476" y1="30135" x2="30476" y2="30135"/>
                        <a14:backgroundMark x1="24881" y1="63300" x2="24881" y2="63300"/>
                        <a14:backgroundMark x1="21310" y1="73569" x2="21310" y2="73569"/>
                        <a14:backgroundMark x1="31310" y1="71549" x2="31310" y2="71549"/>
                        <a14:backgroundMark x1="26786" y1="71549" x2="26786" y2="71549"/>
                        <a14:backgroundMark x1="33571" y1="79461" x2="33690" y2="79293"/>
                        <a14:backgroundMark x1="33690" y1="79293" x2="33690" y2="79293"/>
                        <a14:backgroundMark x1="31429" y1="82155" x2="31429" y2="82155"/>
                        <a14:backgroundMark x1="64405" y1="35185" x2="64405" y2="35185"/>
                        <a14:backgroundMark x1="58214" y1="41077" x2="58214" y2="41077"/>
                        <a14:backgroundMark x1="63452" y1="20875" x2="63452" y2="20875"/>
                        <a14:backgroundMark x1="60714" y1="26768" x2="60714" y2="26768"/>
                        <a14:backgroundMark x1="70238" y1="26263" x2="70238" y2="26263"/>
                      </a14:backgroundRemoval>
                    </a14:imgEffect>
                  </a14:imgLayer>
                </a14:imgProps>
              </a:ext>
              <a:ext uri="{28A0092B-C50C-407E-A947-70E740481C1C}">
                <a14:useLocalDpi xmlns:a14="http://schemas.microsoft.com/office/drawing/2010/main" val="0"/>
              </a:ext>
            </a:extLst>
          </a:blip>
          <a:srcRect/>
          <a:stretch>
            <a:fillRect/>
          </a:stretch>
        </p:blipFill>
        <p:spPr bwMode="auto">
          <a:xfrm rot="368836">
            <a:off x="1464340" y="442502"/>
            <a:ext cx="7006639" cy="49546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74114F5-E269-4C9A-9DC7-8E0331DC463F}"/>
              </a:ext>
            </a:extLst>
          </p:cNvPr>
          <p:cNvSpPr txBox="1"/>
          <p:nvPr/>
        </p:nvSpPr>
        <p:spPr>
          <a:xfrm>
            <a:off x="2590800" y="4953000"/>
            <a:ext cx="5838458" cy="1200329"/>
          </a:xfrm>
          <a:prstGeom prst="rect">
            <a:avLst/>
          </a:prstGeom>
          <a:noFill/>
        </p:spPr>
        <p:txBody>
          <a:bodyPr wrap="none" rtlCol="0">
            <a:spAutoFit/>
          </a:bodyPr>
          <a:lstStyle/>
          <a:p>
            <a:pPr algn="ctr"/>
            <a:r>
              <a:rPr lang="en-US" sz="2400" dirty="0">
                <a:latin typeface="Be Kind To The Earth" panose="02000500000000000000" pitchFamily="2" charset="0"/>
              </a:rPr>
              <a:t>Please email or call:</a:t>
            </a:r>
          </a:p>
          <a:p>
            <a:pPr algn="ctr"/>
            <a:r>
              <a:rPr lang="en-US" sz="2400" dirty="0">
                <a:latin typeface="Arial" panose="020B0604020202020204" pitchFamily="34" charset="0"/>
                <a:cs typeface="Arial" panose="020B0604020202020204" pitchFamily="34" charset="0"/>
                <a:hlinkClick r:id="rId7"/>
              </a:rPr>
              <a:t>Frankie.puckett@Paintsville.kyschools.us</a:t>
            </a: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606-789-2654 Ext  2229</a:t>
            </a:r>
          </a:p>
        </p:txBody>
      </p:sp>
    </p:spTree>
    <p:extLst>
      <p:ext uri="{BB962C8B-B14F-4D97-AF65-F5344CB8AC3E}">
        <p14:creationId xmlns:p14="http://schemas.microsoft.com/office/powerpoint/2010/main" val="78966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281</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KG Primary Penmanship</vt:lpstr>
      <vt:lpstr>Calibri</vt:lpstr>
      <vt:lpstr>Arial</vt:lpstr>
      <vt:lpstr>Lucida Calligraphy</vt:lpstr>
      <vt:lpstr>Love Ya Like A Sister Solid</vt:lpstr>
      <vt:lpstr>Be Kind To The Earth</vt:lpstr>
      <vt:lpstr>Humayra</vt:lpstr>
      <vt:lpstr>Cordia New</vt:lpstr>
      <vt:lpstr>Guns n' Flash Comix</vt:lpstr>
      <vt:lpstr>Balloon Pops</vt:lpstr>
      <vt:lpstr>Harrington</vt:lpstr>
      <vt:lpstr>Doctor Soos Bold</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Puckett, Frankie</cp:lastModifiedBy>
  <cp:revision>27</cp:revision>
  <dcterms:created xsi:type="dcterms:W3CDTF">2013-09-21T12:11:13Z</dcterms:created>
  <dcterms:modified xsi:type="dcterms:W3CDTF">2021-10-31T19:18:27Z</dcterms:modified>
</cp:coreProperties>
</file>