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73" r:id="rId3"/>
    <p:sldId id="276" r:id="rId4"/>
    <p:sldId id="277" r:id="rId5"/>
    <p:sldId id="274" r:id="rId6"/>
    <p:sldId id="275" r:id="rId7"/>
    <p:sldId id="286" r:id="rId8"/>
    <p:sldId id="285" r:id="rId9"/>
    <p:sldId id="279" r:id="rId10"/>
    <p:sldId id="281" r:id="rId11"/>
    <p:sldId id="284"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19" autoAdjust="0"/>
    <p:restoredTop sz="94660"/>
  </p:normalViewPr>
  <p:slideViewPr>
    <p:cSldViewPr snapToGrid="0">
      <p:cViewPr varScale="1">
        <p:scale>
          <a:sx n="120" d="100"/>
          <a:sy n="120" d="100"/>
        </p:scale>
        <p:origin x="10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243F95-7F24-48D4-914A-28253A80B620}"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114977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243F95-7F24-48D4-914A-28253A80B620}"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222586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243F95-7F24-48D4-914A-28253A80B620}"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383509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243F95-7F24-48D4-914A-28253A80B620}"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2230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243F95-7F24-48D4-914A-28253A80B620}"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33757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243F95-7F24-48D4-914A-28253A80B620}"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255786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243F95-7F24-48D4-914A-28253A80B620}"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154865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243F95-7F24-48D4-914A-28253A80B620}"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339659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43F95-7F24-48D4-914A-28253A80B620}"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103007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243F95-7F24-48D4-914A-28253A80B620}"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280738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243F95-7F24-48D4-914A-28253A80B620}"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DE0DD-F4F4-4BCE-99A5-3971086FB20C}" type="slidenum">
              <a:rPr lang="en-US" smtClean="0"/>
              <a:t>‹#›</a:t>
            </a:fld>
            <a:endParaRPr lang="en-US"/>
          </a:p>
        </p:txBody>
      </p:sp>
    </p:spTree>
    <p:extLst>
      <p:ext uri="{BB962C8B-B14F-4D97-AF65-F5344CB8AC3E}">
        <p14:creationId xmlns:p14="http://schemas.microsoft.com/office/powerpoint/2010/main" val="3918438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43F95-7F24-48D4-914A-28253A80B620}" type="datetimeFigureOut">
              <a:rPr lang="en-US" smtClean="0"/>
              <a:t>4/18/2022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DE0DD-F4F4-4BCE-99A5-3971086FB20C}" type="slidenum">
              <a:rPr lang="en-US" smtClean="0"/>
              <a:t>‹#›</a:t>
            </a:fld>
            <a:endParaRPr lang="en-US"/>
          </a:p>
        </p:txBody>
      </p:sp>
    </p:spTree>
    <p:extLst>
      <p:ext uri="{BB962C8B-B14F-4D97-AF65-F5344CB8AC3E}">
        <p14:creationId xmlns:p14="http://schemas.microsoft.com/office/powerpoint/2010/main" val="3072689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gif"/><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hyperlink" Target="mailto:Frankie.puckett@paintsville.kyschools.us" TargetMode="External"/><Relationship Id="rId10" Type="http://schemas.microsoft.com/office/2007/relationships/hdphoto" Target="../media/hdphoto8.wdp"/><Relationship Id="rId4" Type="http://schemas.microsoft.com/office/2007/relationships/hdphoto" Target="../media/hdphoto4.wdp"/><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EBE8237E-BB8D-4681-A22E-69EF4FC5F363}"/>
              </a:ext>
            </a:extLst>
          </p:cNvPr>
          <p:cNvSpPr/>
          <p:nvPr/>
        </p:nvSpPr>
        <p:spPr>
          <a:xfrm>
            <a:off x="1248675" y="625903"/>
            <a:ext cx="6373334" cy="2123658"/>
          </a:xfrm>
          <a:prstGeom prst="rect">
            <a:avLst/>
          </a:prstGeom>
        </p:spPr>
        <p:txBody>
          <a:bodyPr wrap="square">
            <a:spAutoFit/>
          </a:bodyPr>
          <a:lstStyle/>
          <a:p>
            <a:pPr algn="ctr"/>
            <a:r>
              <a:rPr lang="en-US" sz="4400" b="1" dirty="0">
                <a:latin typeface="second breakfast" pitchFamily="2" charset="0"/>
              </a:rPr>
              <a:t>History Alive!</a:t>
            </a:r>
          </a:p>
          <a:p>
            <a:pPr algn="ctr"/>
            <a:r>
              <a:rPr lang="en-US" sz="4400" b="1" dirty="0">
                <a:latin typeface="second breakfast" pitchFamily="2" charset="0"/>
              </a:rPr>
              <a:t>50 Awesome </a:t>
            </a:r>
          </a:p>
          <a:p>
            <a:pPr algn="ctr"/>
            <a:r>
              <a:rPr lang="en-US" sz="4400" b="1" dirty="0">
                <a:latin typeface="second breakfast" pitchFamily="2" charset="0"/>
              </a:rPr>
              <a:t>Johnson County FACTS</a:t>
            </a:r>
          </a:p>
        </p:txBody>
      </p:sp>
      <p:sp>
        <p:nvSpPr>
          <p:cNvPr id="5" name="Rectangle 4">
            <a:extLst>
              <a:ext uri="{FF2B5EF4-FFF2-40B4-BE49-F238E27FC236}">
                <a16:creationId xmlns:a16="http://schemas.microsoft.com/office/drawing/2014/main" id="{0246EBAC-5F03-48B4-9FA2-473FF87F322B}"/>
              </a:ext>
            </a:extLst>
          </p:cNvPr>
          <p:cNvSpPr/>
          <p:nvPr/>
        </p:nvSpPr>
        <p:spPr>
          <a:xfrm>
            <a:off x="1316670" y="2910039"/>
            <a:ext cx="6373334" cy="2677656"/>
          </a:xfrm>
          <a:prstGeom prst="rect">
            <a:avLst/>
          </a:prstGeom>
        </p:spPr>
        <p:txBody>
          <a:bodyPr wrap="square">
            <a:spAutoFit/>
          </a:bodyPr>
          <a:lstStyle/>
          <a:p>
            <a:pPr algn="ctr"/>
            <a:r>
              <a:rPr lang="en-US" sz="2800" b="1" dirty="0">
                <a:latin typeface="second breakfast" pitchFamily="2" charset="0"/>
              </a:rPr>
              <a:t>2021-22</a:t>
            </a:r>
          </a:p>
          <a:p>
            <a:pPr algn="ctr"/>
            <a:r>
              <a:rPr lang="en-US" sz="2800" b="1" dirty="0">
                <a:latin typeface="second breakfast" pitchFamily="2" charset="0"/>
              </a:rPr>
              <a:t> </a:t>
            </a:r>
          </a:p>
          <a:p>
            <a:pPr algn="ctr"/>
            <a:endParaRPr lang="en-US" sz="2800" b="1" dirty="0">
              <a:latin typeface="second breakfast" pitchFamily="2" charset="0"/>
            </a:endParaRPr>
          </a:p>
          <a:p>
            <a:pPr algn="ctr"/>
            <a:r>
              <a:rPr lang="en-US" sz="2800" b="1" dirty="0">
                <a:latin typeface="second breakfast" pitchFamily="2" charset="0"/>
              </a:rPr>
              <a:t>Frankie M. Puckett</a:t>
            </a:r>
          </a:p>
          <a:p>
            <a:pPr algn="ctr"/>
            <a:endParaRPr lang="en-US" sz="2800" b="1" dirty="0">
              <a:latin typeface="second breakfast" pitchFamily="2" charset="0"/>
            </a:endParaRPr>
          </a:p>
          <a:p>
            <a:pPr algn="ctr"/>
            <a:r>
              <a:rPr lang="en-US" sz="2800" b="1" dirty="0">
                <a:latin typeface="second breakfast" pitchFamily="2" charset="0"/>
              </a:rPr>
              <a:t>Paintsville Elementary School</a:t>
            </a:r>
          </a:p>
        </p:txBody>
      </p:sp>
      <p:pic>
        <p:nvPicPr>
          <p:cNvPr id="4098" name="Picture 2" descr="The Motivated Migrating Mound Builders - Lessons - Tes Teach">
            <a:extLst>
              <a:ext uri="{FF2B5EF4-FFF2-40B4-BE49-F238E27FC236}">
                <a16:creationId xmlns:a16="http://schemas.microsoft.com/office/drawing/2014/main" id="{C94C207A-145D-442E-A4A8-8CFD433A7F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5000" b="94167" l="57917" r="91250">
                        <a14:foregroundMark x1="57917" y1="69167" x2="60521" y2="69167"/>
                        <a14:foregroundMark x1="70938" y1="45000" x2="70938" y2="47778"/>
                      </a14:backgroundRemoval>
                    </a14:imgEffect>
                  </a14:imgLayer>
                </a14:imgProps>
              </a:ext>
              <a:ext uri="{28A0092B-C50C-407E-A947-70E740481C1C}">
                <a14:useLocalDpi xmlns:a14="http://schemas.microsoft.com/office/drawing/2010/main" val="0"/>
              </a:ext>
            </a:extLst>
          </a:blip>
          <a:srcRect l="54769" t="42290" r="4590" b="-2871"/>
          <a:stretch/>
        </p:blipFill>
        <p:spPr bwMode="auto">
          <a:xfrm>
            <a:off x="6826686" y="3619873"/>
            <a:ext cx="1620482" cy="18116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1889 to 1927, catalog. The Acme Camera, manufactured by Watson ...">
            <a:extLst>
              <a:ext uri="{FF2B5EF4-FFF2-40B4-BE49-F238E27FC236}">
                <a16:creationId xmlns:a16="http://schemas.microsoft.com/office/drawing/2014/main" id="{24C49A18-ABB6-4D16-99C2-E3A05B69B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217" y="3223258"/>
            <a:ext cx="2233130" cy="191241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dena Projectile Point">
            <a:extLst>
              <a:ext uri="{FF2B5EF4-FFF2-40B4-BE49-F238E27FC236}">
                <a16:creationId xmlns:a16="http://schemas.microsoft.com/office/drawing/2014/main" id="{8CF2D3D8-56AD-45EC-A489-9E3DE7F14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175" b="93346" l="9091" r="89773">
                        <a14:foregroundMark x1="50000" y1="93536" x2="50000" y2="93536"/>
                        <a14:foregroundMark x1="53409" y1="8175" x2="53409" y2="8175"/>
                      </a14:backgroundRemoval>
                    </a14:imgEffect>
                  </a14:imgLayer>
                </a14:imgProps>
              </a:ext>
              <a:ext uri="{28A0092B-C50C-407E-A947-70E740481C1C}">
                <a14:useLocalDpi xmlns:a14="http://schemas.microsoft.com/office/drawing/2010/main" val="0"/>
              </a:ext>
            </a:extLst>
          </a:blip>
          <a:srcRect/>
          <a:stretch>
            <a:fillRect/>
          </a:stretch>
        </p:blipFill>
        <p:spPr bwMode="auto">
          <a:xfrm rot="17104177">
            <a:off x="6602670" y="3877180"/>
            <a:ext cx="662054" cy="197863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dena - LITHICS-Net">
            <a:extLst>
              <a:ext uri="{FF2B5EF4-FFF2-40B4-BE49-F238E27FC236}">
                <a16:creationId xmlns:a16="http://schemas.microsoft.com/office/drawing/2014/main" id="{3F01DEF9-A15E-4E8A-A621-0498F2D86C0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297" b="96875" l="9692" r="89868">
                        <a14:foregroundMark x1="55947" y1="4297" x2="53304" y2="14844"/>
                        <a14:foregroundMark x1="48018" y1="93555" x2="48018" y2="89063"/>
                        <a14:foregroundMark x1="49780" y1="96875" x2="49780" y2="96875"/>
                      </a14:backgroundRemoval>
                    </a14:imgEffect>
                  </a14:imgLayer>
                </a14:imgProps>
              </a:ext>
              <a:ext uri="{28A0092B-C50C-407E-A947-70E740481C1C}">
                <a14:useLocalDpi xmlns:a14="http://schemas.microsoft.com/office/drawing/2010/main" val="0"/>
              </a:ext>
            </a:extLst>
          </a:blip>
          <a:srcRect/>
          <a:stretch>
            <a:fillRect/>
          </a:stretch>
        </p:blipFill>
        <p:spPr bwMode="auto">
          <a:xfrm rot="2917055">
            <a:off x="7401734" y="4281802"/>
            <a:ext cx="771597" cy="174034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10">
            <a:biLevel thresh="75000"/>
            <a:extLst>
              <a:ext uri="{BEBA8EAE-BF5A-486C-A8C5-ECC9F3942E4B}">
                <a14:imgProps xmlns:a14="http://schemas.microsoft.com/office/drawing/2010/main">
                  <a14:imgLayer r:embed="rId11">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75823"/>
      </p:ext>
    </p:extLst>
  </p:cSld>
  <p:clrMapOvr>
    <a:masterClrMapping/>
  </p:clrMapOvr>
  <mc:AlternateContent xmlns:mc="http://schemas.openxmlformats.org/markup-compatibility/2006" xmlns:p14="http://schemas.microsoft.com/office/powerpoint/2010/main">
    <mc:Choice Requires="p14">
      <p:transition spd="slow" p14:dur="2000" advTm="11562"/>
    </mc:Choice>
    <mc:Fallback xmlns="">
      <p:transition spd="slow" advTm="1156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E3778B1-7088-486C-B525-9E201E0840C5}"/>
              </a:ext>
            </a:extLst>
          </p:cNvPr>
          <p:cNvSpPr/>
          <p:nvPr/>
        </p:nvSpPr>
        <p:spPr>
          <a:xfrm>
            <a:off x="1248675" y="625903"/>
            <a:ext cx="6373334" cy="769441"/>
          </a:xfrm>
          <a:prstGeom prst="rect">
            <a:avLst/>
          </a:prstGeom>
        </p:spPr>
        <p:txBody>
          <a:bodyPr wrap="square">
            <a:spAutoFit/>
          </a:bodyPr>
          <a:lstStyle/>
          <a:p>
            <a:pPr algn="ctr"/>
            <a:r>
              <a:rPr lang="en-US" sz="4400" b="1" dirty="0">
                <a:latin typeface="second breakfast" pitchFamily="2" charset="0"/>
              </a:rPr>
              <a:t>Measure of Outcome:</a:t>
            </a:r>
          </a:p>
        </p:txBody>
      </p:sp>
      <p:sp>
        <p:nvSpPr>
          <p:cNvPr id="12" name="Rectangle 11">
            <a:extLst>
              <a:ext uri="{FF2B5EF4-FFF2-40B4-BE49-F238E27FC236}">
                <a16:creationId xmlns:a16="http://schemas.microsoft.com/office/drawing/2014/main" id="{B1FE1E31-28D4-4E09-BE9C-808DEEEF3796}"/>
              </a:ext>
            </a:extLst>
          </p:cNvPr>
          <p:cNvSpPr/>
          <p:nvPr/>
        </p:nvSpPr>
        <p:spPr>
          <a:xfrm>
            <a:off x="1077240" y="1220151"/>
            <a:ext cx="7102256" cy="3046988"/>
          </a:xfrm>
          <a:prstGeom prst="rect">
            <a:avLst/>
          </a:prstGeom>
        </p:spPr>
        <p:txBody>
          <a:bodyPr wrap="square">
            <a:spAutoFit/>
          </a:bodyPr>
          <a:lstStyle/>
          <a:p>
            <a:pPr algn="ctr"/>
            <a:r>
              <a:rPr lang="en-US" sz="3200" dirty="0">
                <a:latin typeface="Cambria" panose="02040503050406030204" pitchFamily="18" charset="0"/>
              </a:rPr>
              <a:t> </a:t>
            </a:r>
          </a:p>
          <a:p>
            <a:pPr algn="ctr"/>
            <a:r>
              <a:rPr lang="en-US" sz="2000" dirty="0">
                <a:latin typeface="BestMarker" panose="02000603000000000000" pitchFamily="2" charset="0"/>
                <a:ea typeface="BestMarker" panose="02000603000000000000" pitchFamily="2" charset="0"/>
              </a:rPr>
              <a:t>Primary and Secondary Assessment:</a:t>
            </a:r>
          </a:p>
          <a:p>
            <a:pPr algn="ctr"/>
            <a:r>
              <a:rPr lang="en-US" sz="2000" dirty="0">
                <a:latin typeface="BestMarker" panose="02000603000000000000" pitchFamily="2" charset="0"/>
                <a:ea typeface="BestMarker" panose="02000603000000000000" pitchFamily="2" charset="0"/>
              </a:rPr>
              <a:t>Pre-test:   40%</a:t>
            </a:r>
          </a:p>
          <a:p>
            <a:pPr algn="ctr"/>
            <a:r>
              <a:rPr lang="en-US" sz="2000" dirty="0">
                <a:latin typeface="BestMarker" panose="02000603000000000000" pitchFamily="2" charset="0"/>
                <a:ea typeface="BestMarker" panose="02000603000000000000" pitchFamily="2" charset="0"/>
              </a:rPr>
              <a:t>Post-test: 70%</a:t>
            </a:r>
          </a:p>
          <a:p>
            <a:pPr algn="ctr"/>
            <a:endParaRPr lang="en-US" sz="2000" dirty="0">
              <a:latin typeface="BestMarker" panose="02000603000000000000" pitchFamily="2" charset="0"/>
              <a:ea typeface="BestMarker" panose="02000603000000000000" pitchFamily="2" charset="0"/>
            </a:endParaRPr>
          </a:p>
          <a:p>
            <a:pPr algn="ctr"/>
            <a:r>
              <a:rPr lang="en-US" sz="2000" dirty="0">
                <a:latin typeface="BestMarker" panose="02000603000000000000" pitchFamily="2" charset="0"/>
                <a:ea typeface="BestMarker" panose="02000603000000000000" pitchFamily="2" charset="0"/>
              </a:rPr>
              <a:t>The digital scrapbook is still being compiled and will be completed in June.   Our school and local county library has been wonderful wealth of information to help the students understand the resources and what and where to locate information.  </a:t>
            </a:r>
          </a:p>
        </p:txBody>
      </p:sp>
    </p:spTree>
    <p:extLst>
      <p:ext uri="{BB962C8B-B14F-4D97-AF65-F5344CB8AC3E}">
        <p14:creationId xmlns:p14="http://schemas.microsoft.com/office/powerpoint/2010/main" val="3148047741"/>
      </p:ext>
    </p:extLst>
  </p:cSld>
  <p:clrMapOvr>
    <a:masterClrMapping/>
  </p:clrMapOvr>
  <mc:AlternateContent xmlns:mc="http://schemas.openxmlformats.org/markup-compatibility/2006" xmlns:p14="http://schemas.microsoft.com/office/powerpoint/2010/main">
    <mc:Choice Requires="p14">
      <p:transition spd="slow" p14:dur="2000" advTm="38021"/>
    </mc:Choice>
    <mc:Fallback xmlns="">
      <p:transition spd="slow" advTm="3802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33A599-AFFF-42A5-AC60-8874C8E09918}"/>
              </a:ext>
            </a:extLst>
          </p:cNvPr>
          <p:cNvSpPr/>
          <p:nvPr/>
        </p:nvSpPr>
        <p:spPr>
          <a:xfrm>
            <a:off x="834249" y="3412937"/>
            <a:ext cx="4596856" cy="1754326"/>
          </a:xfrm>
          <a:prstGeom prst="rect">
            <a:avLst/>
          </a:prstGeom>
        </p:spPr>
        <p:txBody>
          <a:bodyPr wrap="square">
            <a:spAutoFit/>
          </a:bodyPr>
          <a:lstStyle/>
          <a:p>
            <a:pPr algn="ctr"/>
            <a:r>
              <a:rPr lang="en-US" b="1" dirty="0">
                <a:solidFill>
                  <a:srgbClr val="1C1C1C"/>
                </a:solidFill>
              </a:rPr>
              <a:t>Please contact me at the following email or phone number.</a:t>
            </a:r>
          </a:p>
          <a:p>
            <a:pPr algn="ctr"/>
            <a:endParaRPr lang="en-US" b="1" dirty="0">
              <a:solidFill>
                <a:srgbClr val="1C1C1C"/>
              </a:solidFill>
            </a:endParaRPr>
          </a:p>
          <a:p>
            <a:pPr algn="ctr"/>
            <a:r>
              <a:rPr lang="en-US" b="1" dirty="0">
                <a:solidFill>
                  <a:srgbClr val="1C1C1C"/>
                </a:solidFill>
                <a:hlinkClick r:id="rId5"/>
              </a:rPr>
              <a:t>Frankie.puckett@paintsville.kyschools.us</a:t>
            </a:r>
            <a:endParaRPr lang="en-US" b="1" dirty="0">
              <a:solidFill>
                <a:srgbClr val="1C1C1C"/>
              </a:solidFill>
            </a:endParaRPr>
          </a:p>
          <a:p>
            <a:pPr algn="ctr"/>
            <a:endParaRPr lang="en-US" b="1" dirty="0">
              <a:solidFill>
                <a:srgbClr val="1C1C1C"/>
              </a:solidFill>
            </a:endParaRPr>
          </a:p>
          <a:p>
            <a:pPr algn="ctr"/>
            <a:r>
              <a:rPr lang="en-US" b="1" dirty="0">
                <a:solidFill>
                  <a:srgbClr val="1C1C1C"/>
                </a:solidFill>
              </a:rPr>
              <a:t>606-789-2654 EXT 2229</a:t>
            </a:r>
          </a:p>
        </p:txBody>
      </p:sp>
      <p:pic>
        <p:nvPicPr>
          <p:cNvPr id="3074" name="Picture 2" descr="bare tree PNG by DoloresMinette on DeviantArt">
            <a:extLst>
              <a:ext uri="{FF2B5EF4-FFF2-40B4-BE49-F238E27FC236}">
                <a16:creationId xmlns:a16="http://schemas.microsoft.com/office/drawing/2014/main" id="{D389F940-A456-4C62-AA68-046D728F3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523" y="-145073"/>
            <a:ext cx="4255477" cy="63832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enny Wiley">
            <a:extLst>
              <a:ext uri="{FF2B5EF4-FFF2-40B4-BE49-F238E27FC236}">
                <a16:creationId xmlns:a16="http://schemas.microsoft.com/office/drawing/2014/main" id="{9CA4BB2E-4E73-4867-AAD9-CFC6C3D71A0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23" b="98438" l="4492" r="99805">
                        <a14:foregroundMark x1="7813" y1="33594" x2="83008" y2="71875"/>
                        <a14:foregroundMark x1="83008" y1="71875" x2="91406" y2="81771"/>
                        <a14:foregroundMark x1="91406" y1="81771" x2="95117" y2="93229"/>
                        <a14:foregroundMark x1="96484" y1="6771" x2="66211" y2="8594"/>
                        <a14:foregroundMark x1="40234" y1="9115" x2="73828" y2="10677"/>
                        <a14:foregroundMark x1="48633" y1="3385" x2="84570" y2="6771"/>
                        <a14:foregroundMark x1="96150" y1="70216" x2="96484" y2="90625"/>
                        <a14:foregroundMark x1="95117" y1="7292" x2="95950" y2="58013"/>
                        <a14:foregroundMark x1="96484" y1="90625" x2="80859" y2="93750"/>
                        <a14:foregroundMark x1="80859" y1="93750" x2="35156" y2="88542"/>
                        <a14:foregroundMark x1="35156" y1="88542" x2="23242" y2="90885"/>
                        <a14:foregroundMark x1="23242" y1="90885" x2="25195" y2="66927"/>
                        <a14:foregroundMark x1="13672" y1="97656" x2="82422" y2="98438"/>
                        <a14:foregroundMark x1="96763" y1="69573" x2="96484" y2="94271"/>
                        <a14:foregroundMark x1="99805" y1="1823" x2="92578" y2="4688"/>
                        <a14:foregroundMark x1="4492" y1="35938" x2="16406" y2="40885"/>
                        <a14:backgroundMark x1="98047" y1="64323" x2="98047" y2="64323"/>
                        <a14:backgroundMark x1="96875" y1="64323" x2="98047" y2="60156"/>
                        <a14:backgroundMark x1="95508" y1="64323" x2="96094" y2="65885"/>
                        <a14:backgroundMark x1="95703" y1="64063" x2="98633" y2="55208"/>
                        <a14:backgroundMark x1="97266" y1="58594" x2="95117" y2="66927"/>
                        <a14:backgroundMark x1="95508" y1="64844" x2="98047" y2="68229"/>
                      </a14:backgroundRemoval>
                    </a14:imgEffect>
                  </a14:imgLayer>
                </a14:imgProps>
              </a:ext>
              <a:ext uri="{28A0092B-C50C-407E-A947-70E740481C1C}">
                <a14:useLocalDpi xmlns:a14="http://schemas.microsoft.com/office/drawing/2010/main" val="0"/>
              </a:ext>
            </a:extLst>
          </a:blip>
          <a:srcRect/>
          <a:stretch>
            <a:fillRect/>
          </a:stretch>
        </p:blipFill>
        <p:spPr bwMode="auto">
          <a:xfrm rot="21294373">
            <a:off x="6181350" y="4995043"/>
            <a:ext cx="1705563" cy="1338544"/>
          </a:xfrm>
          <a:prstGeom prst="rect">
            <a:avLst/>
          </a:prstGeom>
          <a:noFill/>
          <a:scene3d>
            <a:camera prst="perspectiveContrastingLeftFacing"/>
            <a:lightRig rig="threePt" dir="t"/>
          </a:scene3d>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79E14DB-7058-4F68-8650-5AA5708B311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0" r="96125">
                        <a14:foregroundMark x1="96125" y1="37922" x2="90000" y2="37922"/>
                        <a14:foregroundMark x1="6250" y1="55065" x2="9875" y2="55065"/>
                        <a14:foregroundMark x1="2450" y1="58605" x2="9875" y2="59870"/>
                        <a14:foregroundMark x1="2814" y1="52588" x2="4375" y2="52727"/>
                        <a14:foregroundMark x1="3875" y1="47403" x2="4625" y2="49610"/>
                        <a14:foregroundMark x1="2250" y1="51039" x2="4000" y2="52987"/>
                        <a14:foregroundMark x1="2250" y1="55974" x2="2625" y2="55974"/>
                        <a14:backgroundMark x1="750" y1="53377" x2="750" y2="53377"/>
                        <a14:backgroundMark x1="500" y1="48052" x2="125" y2="51429"/>
                        <a14:backgroundMark x1="0" y1="53506" x2="375" y2="59481"/>
                        <a14:backgroundMark x1="685" y1="52515" x2="375" y2="55844"/>
                        <a14:backgroundMark x1="750" y1="51818" x2="711" y2="52240"/>
                      </a14:backgroundRemoval>
                    </a14:imgEffect>
                  </a14:imgLayer>
                </a14:imgProps>
              </a:ext>
              <a:ext uri="{28A0092B-C50C-407E-A947-70E740481C1C}">
                <a14:useLocalDpi xmlns:a14="http://schemas.microsoft.com/office/drawing/2010/main" val="0"/>
              </a:ext>
            </a:extLst>
          </a:blip>
          <a:srcRect/>
          <a:stretch>
            <a:fillRect/>
          </a:stretch>
        </p:blipFill>
        <p:spPr bwMode="auto">
          <a:xfrm>
            <a:off x="1343509" y="344441"/>
            <a:ext cx="3470996" cy="334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243895"/>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9B43B10-EA81-45F8-BDB3-EDA399401ABC}"/>
              </a:ext>
            </a:extLst>
          </p:cNvPr>
          <p:cNvSpPr/>
          <p:nvPr/>
        </p:nvSpPr>
        <p:spPr>
          <a:xfrm>
            <a:off x="838899" y="1489978"/>
            <a:ext cx="7508147" cy="2923877"/>
          </a:xfrm>
          <a:prstGeom prst="rect">
            <a:avLst/>
          </a:prstGeom>
        </p:spPr>
        <p:txBody>
          <a:bodyPr wrap="square">
            <a:spAutoFit/>
          </a:bodyPr>
          <a:lstStyle/>
          <a:p>
            <a:pPr lvl="0" algn="ctr"/>
            <a:r>
              <a:rPr lang="en-US" sz="2000" b="1" dirty="0">
                <a:latin typeface="BestMarker" panose="02000603000000000000" pitchFamily="2" charset="0"/>
                <a:ea typeface="BestMarker" panose="02000603000000000000" pitchFamily="2" charset="0"/>
              </a:rPr>
              <a:t>Students will develop a sense of pride in the county they live and interact with daily.</a:t>
            </a:r>
          </a:p>
          <a:p>
            <a:pPr lvl="0" algn="ctr"/>
            <a:endParaRPr lang="en-US" sz="2000" b="1" dirty="0">
              <a:latin typeface="BestMarker" panose="02000603000000000000" pitchFamily="2" charset="0"/>
              <a:ea typeface="BestMarker" panose="02000603000000000000" pitchFamily="2" charset="0"/>
            </a:endParaRPr>
          </a:p>
          <a:p>
            <a:pPr lvl="0" algn="ctr"/>
            <a:r>
              <a:rPr lang="en-US" sz="2000" b="1" dirty="0">
                <a:latin typeface="BestMarker" panose="02000603000000000000" pitchFamily="2" charset="0"/>
                <a:ea typeface="BestMarker" panose="02000603000000000000" pitchFamily="2" charset="0"/>
              </a:rPr>
              <a:t>Students will implement the rigorous use of technology and provide a digital legacy by learning about primary and secondary sources.</a:t>
            </a:r>
          </a:p>
          <a:p>
            <a:pPr lvl="0" algn="ctr"/>
            <a:endParaRPr lang="en-US" sz="2000" b="1" dirty="0">
              <a:latin typeface="BestMarker" panose="02000603000000000000" pitchFamily="2" charset="0"/>
              <a:ea typeface="BestMarker" panose="02000603000000000000" pitchFamily="2" charset="0"/>
            </a:endParaRPr>
          </a:p>
          <a:p>
            <a:pPr lvl="0" algn="ctr"/>
            <a:r>
              <a:rPr lang="en-US" sz="2000" b="1" dirty="0">
                <a:latin typeface="BestMarker" panose="02000603000000000000" pitchFamily="2" charset="0"/>
                <a:ea typeface="BestMarker" panose="02000603000000000000" pitchFamily="2" charset="0"/>
              </a:rPr>
              <a:t>Students with my help will create a digital scrapbook of information gather about Johnson County so their story come alive.</a:t>
            </a:r>
          </a:p>
          <a:p>
            <a:pPr lvl="0" algn="ctr"/>
            <a:endParaRPr lang="en-US" sz="2400" dirty="0">
              <a:latin typeface="BestMarker" panose="02000603000000000000" pitchFamily="2" charset="0"/>
              <a:ea typeface="BestMarker" panose="02000603000000000000" pitchFamily="2" charset="0"/>
            </a:endParaRPr>
          </a:p>
        </p:txBody>
      </p:sp>
      <p:sp>
        <p:nvSpPr>
          <p:cNvPr id="23" name="Rectangle 22">
            <a:extLst>
              <a:ext uri="{FF2B5EF4-FFF2-40B4-BE49-F238E27FC236}">
                <a16:creationId xmlns:a16="http://schemas.microsoft.com/office/drawing/2014/main" id="{2E3778B1-7088-486C-B525-9E201E0840C5}"/>
              </a:ext>
            </a:extLst>
          </p:cNvPr>
          <p:cNvSpPr/>
          <p:nvPr/>
        </p:nvSpPr>
        <p:spPr>
          <a:xfrm>
            <a:off x="1248675" y="625903"/>
            <a:ext cx="6373334" cy="769441"/>
          </a:xfrm>
          <a:prstGeom prst="rect">
            <a:avLst/>
          </a:prstGeom>
        </p:spPr>
        <p:txBody>
          <a:bodyPr wrap="square">
            <a:spAutoFit/>
          </a:bodyPr>
          <a:lstStyle/>
          <a:p>
            <a:pPr algn="ctr"/>
            <a:r>
              <a:rPr lang="en-US" sz="4400" b="1" dirty="0">
                <a:latin typeface="second breakfast" pitchFamily="2" charset="0"/>
              </a:rPr>
              <a:t>Project Objectives:</a:t>
            </a:r>
          </a:p>
        </p:txBody>
      </p:sp>
      <p:pic>
        <p:nvPicPr>
          <p:cNvPr id="8194" name="Picture 2">
            <a:extLst>
              <a:ext uri="{FF2B5EF4-FFF2-40B4-BE49-F238E27FC236}">
                <a16:creationId xmlns:a16="http://schemas.microsoft.com/office/drawing/2014/main" id="{3128C9DE-E2A9-4AFF-BDAC-6EEA17B58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0600" y="4258849"/>
            <a:ext cx="5021368" cy="248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00083"/>
      </p:ext>
    </p:extLst>
  </p:cSld>
  <p:clrMapOvr>
    <a:masterClrMapping/>
  </p:clrMapOvr>
  <mc:AlternateContent xmlns:mc="http://schemas.openxmlformats.org/markup-compatibility/2006" xmlns:p14="http://schemas.microsoft.com/office/powerpoint/2010/main">
    <mc:Choice Requires="p14">
      <p:transition spd="slow" p14:dur="2000" advTm="43152"/>
    </mc:Choice>
    <mc:Fallback xmlns="">
      <p:transition spd="slow" advTm="4315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E3778B1-7088-486C-B525-9E201E0840C5}"/>
              </a:ext>
            </a:extLst>
          </p:cNvPr>
          <p:cNvSpPr/>
          <p:nvPr/>
        </p:nvSpPr>
        <p:spPr>
          <a:xfrm>
            <a:off x="748145" y="667466"/>
            <a:ext cx="7206373" cy="769441"/>
          </a:xfrm>
          <a:prstGeom prst="rect">
            <a:avLst/>
          </a:prstGeom>
        </p:spPr>
        <p:txBody>
          <a:bodyPr wrap="square">
            <a:spAutoFit/>
          </a:bodyPr>
          <a:lstStyle/>
          <a:p>
            <a:pPr algn="ctr"/>
            <a:r>
              <a:rPr lang="en-US" sz="4400" b="1" dirty="0">
                <a:latin typeface="second breakfast" pitchFamily="2" charset="0"/>
              </a:rPr>
              <a:t>Participants in the study:</a:t>
            </a:r>
          </a:p>
        </p:txBody>
      </p:sp>
      <p:sp>
        <p:nvSpPr>
          <p:cNvPr id="12" name="Rectangle 11">
            <a:extLst>
              <a:ext uri="{FF2B5EF4-FFF2-40B4-BE49-F238E27FC236}">
                <a16:creationId xmlns:a16="http://schemas.microsoft.com/office/drawing/2014/main" id="{3DDA8E5E-83C0-49D5-94B1-6D97242CA99F}"/>
              </a:ext>
            </a:extLst>
          </p:cNvPr>
          <p:cNvSpPr/>
          <p:nvPr/>
        </p:nvSpPr>
        <p:spPr>
          <a:xfrm>
            <a:off x="994680" y="1209087"/>
            <a:ext cx="7154640" cy="2862322"/>
          </a:xfrm>
          <a:prstGeom prst="rect">
            <a:avLst/>
          </a:prstGeom>
        </p:spPr>
        <p:txBody>
          <a:bodyPr wrap="square">
            <a:spAutoFit/>
          </a:bodyPr>
          <a:lstStyle/>
          <a:p>
            <a:pPr algn="ctr"/>
            <a:r>
              <a:rPr lang="en-US" sz="2000" b="1" dirty="0">
                <a:solidFill>
                  <a:srgbClr val="1155CC"/>
                </a:solidFill>
                <a:latin typeface="BestMarker" panose="02000603000000000000" pitchFamily="2" charset="0"/>
                <a:ea typeface="BestMarker" panose="02000603000000000000" pitchFamily="2" charset="0"/>
              </a:rPr>
              <a:t> </a:t>
            </a:r>
            <a:br>
              <a:rPr lang="en-US" sz="2000" dirty="0">
                <a:latin typeface="BestMarker" panose="02000603000000000000" pitchFamily="2" charset="0"/>
                <a:ea typeface="BestMarker" panose="02000603000000000000" pitchFamily="2" charset="0"/>
              </a:rPr>
            </a:br>
            <a:endParaRPr lang="en-US" sz="2000" dirty="0">
              <a:latin typeface="BestMarker" panose="02000603000000000000" pitchFamily="2" charset="0"/>
              <a:ea typeface="BestMarker" panose="02000603000000000000" pitchFamily="2" charset="0"/>
            </a:endParaRPr>
          </a:p>
          <a:p>
            <a:pPr algn="ctr"/>
            <a:r>
              <a:rPr lang="en-US" sz="2000" b="1" dirty="0">
                <a:latin typeface="BestMarker" panose="02000603000000000000" pitchFamily="2" charset="0"/>
                <a:ea typeface="BestMarker" panose="02000603000000000000" pitchFamily="2" charset="0"/>
              </a:rPr>
              <a:t>Participants in this project were be K-8 graders who will work in small groups to complete the project.  </a:t>
            </a:r>
          </a:p>
          <a:p>
            <a:pPr algn="ctr"/>
            <a:endParaRPr lang="en-US" sz="2000" b="1" dirty="0">
              <a:latin typeface="BestMarker" panose="02000603000000000000" pitchFamily="2" charset="0"/>
              <a:ea typeface="BestMarker" panose="02000603000000000000" pitchFamily="2" charset="0"/>
            </a:endParaRPr>
          </a:p>
          <a:p>
            <a:pPr algn="ctr"/>
            <a:r>
              <a:rPr lang="en-US" sz="2000" b="1" dirty="0">
                <a:latin typeface="BestMarker" panose="02000603000000000000" pitchFamily="2" charset="0"/>
                <a:ea typeface="BestMarker" panose="02000603000000000000" pitchFamily="2" charset="0"/>
              </a:rPr>
              <a:t>The plan continues to be to have resource and general education students working side by side to gather and research information.</a:t>
            </a:r>
          </a:p>
          <a:p>
            <a:pPr algn="ctr"/>
            <a:endParaRPr lang="en-US" sz="2000" dirty="0">
              <a:latin typeface="BestMarker" panose="02000603000000000000" pitchFamily="2" charset="0"/>
              <a:ea typeface="BestMarker" panose="02000603000000000000" pitchFamily="2" charset="0"/>
            </a:endParaRPr>
          </a:p>
          <a:p>
            <a:pPr algn="ctr"/>
            <a:r>
              <a:rPr lang="en-US" sz="2000" dirty="0">
                <a:latin typeface="BestMarker" panose="02000603000000000000" pitchFamily="2" charset="0"/>
                <a:ea typeface="BestMarker" panose="02000603000000000000" pitchFamily="2" charset="0"/>
              </a:rPr>
              <a:t> </a:t>
            </a:r>
            <a:endParaRPr lang="en-US" dirty="0"/>
          </a:p>
        </p:txBody>
      </p:sp>
      <p:pic>
        <p:nvPicPr>
          <p:cNvPr id="2050" name="Picture 2" descr="Crianças - Kids Reading Books Clipart (2882x1289), Png Download">
            <a:extLst>
              <a:ext uri="{FF2B5EF4-FFF2-40B4-BE49-F238E27FC236}">
                <a16:creationId xmlns:a16="http://schemas.microsoft.com/office/drawing/2014/main" id="{7F1D45B5-9E85-4F23-8F04-43B088AB2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7378" y="3653935"/>
            <a:ext cx="4632448" cy="207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55186"/>
      </p:ext>
    </p:extLst>
  </p:cSld>
  <p:clrMapOvr>
    <a:masterClrMapping/>
  </p:clrMapOvr>
  <mc:AlternateContent xmlns:mc="http://schemas.openxmlformats.org/markup-compatibility/2006" xmlns:p14="http://schemas.microsoft.com/office/powerpoint/2010/main">
    <mc:Choice Requires="p14">
      <p:transition spd="slow" p14:dur="2000" advTm="35025"/>
    </mc:Choice>
    <mc:Fallback xmlns="">
      <p:transition spd="slow" advTm="3502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95F394CB-51CB-4684-AE14-81E4473C71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74" b="89450" l="7887" r="92676">
                        <a14:foregroundMark x1="8169" y1="75688" x2="14366" y2="75688"/>
                        <a14:foregroundMark x1="92676" y1="53211" x2="86761" y2="53211"/>
                      </a14:backgroundRemoval>
                    </a14:imgEffect>
                  </a14:imgLayer>
                </a14:imgProps>
              </a:ext>
            </a:extLst>
          </a:blip>
          <a:stretch>
            <a:fillRect/>
          </a:stretch>
        </p:blipFill>
        <p:spPr>
          <a:xfrm>
            <a:off x="2242159" y="4030143"/>
            <a:ext cx="4759889" cy="2922974"/>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E3778B1-7088-486C-B525-9E201E0840C5}"/>
              </a:ext>
            </a:extLst>
          </p:cNvPr>
          <p:cNvSpPr/>
          <p:nvPr/>
        </p:nvSpPr>
        <p:spPr>
          <a:xfrm>
            <a:off x="1248675" y="625903"/>
            <a:ext cx="6373334" cy="769441"/>
          </a:xfrm>
          <a:prstGeom prst="rect">
            <a:avLst/>
          </a:prstGeom>
        </p:spPr>
        <p:txBody>
          <a:bodyPr wrap="square">
            <a:spAutoFit/>
          </a:bodyPr>
          <a:lstStyle/>
          <a:p>
            <a:pPr algn="ctr"/>
            <a:r>
              <a:rPr lang="en-US" sz="4400" b="1" dirty="0">
                <a:latin typeface="second breakfast" pitchFamily="2" charset="0"/>
              </a:rPr>
              <a:t>Action Plan:</a:t>
            </a:r>
          </a:p>
        </p:txBody>
      </p:sp>
      <p:sp>
        <p:nvSpPr>
          <p:cNvPr id="12" name="Rectangle 11">
            <a:extLst>
              <a:ext uri="{FF2B5EF4-FFF2-40B4-BE49-F238E27FC236}">
                <a16:creationId xmlns:a16="http://schemas.microsoft.com/office/drawing/2014/main" id="{1315F675-ECE8-4ED5-9AC7-05843D3CB09F}"/>
              </a:ext>
            </a:extLst>
          </p:cNvPr>
          <p:cNvSpPr/>
          <p:nvPr/>
        </p:nvSpPr>
        <p:spPr>
          <a:xfrm>
            <a:off x="964503" y="1472087"/>
            <a:ext cx="7227518" cy="369332"/>
          </a:xfrm>
          <a:prstGeom prst="rect">
            <a:avLst/>
          </a:prstGeom>
        </p:spPr>
        <p:txBody>
          <a:bodyPr wrap="square">
            <a:spAutoFit/>
          </a:bodyPr>
          <a:lstStyle/>
          <a:p>
            <a:pPr algn="ctr"/>
            <a:r>
              <a:rPr lang="en-US" dirty="0">
                <a:solidFill>
                  <a:srgbClr val="1C1E21"/>
                </a:solidFill>
                <a:latin typeface="BestMarker" panose="02000603000000000000" pitchFamily="2" charset="0"/>
                <a:ea typeface="BestMarker" panose="02000603000000000000" pitchFamily="2" charset="0"/>
              </a:rPr>
              <a:t> </a:t>
            </a:r>
            <a:endParaRPr lang="en-US" dirty="0">
              <a:latin typeface="BestMarker" panose="02000603000000000000" pitchFamily="2" charset="0"/>
              <a:ea typeface="BestMarker" panose="02000603000000000000" pitchFamily="2" charset="0"/>
            </a:endParaRPr>
          </a:p>
        </p:txBody>
      </p:sp>
      <p:sp>
        <p:nvSpPr>
          <p:cNvPr id="2" name="Rectangle 1">
            <a:extLst>
              <a:ext uri="{FF2B5EF4-FFF2-40B4-BE49-F238E27FC236}">
                <a16:creationId xmlns:a16="http://schemas.microsoft.com/office/drawing/2014/main" id="{97B64135-6824-4C1C-B691-2DB92EB05F29}"/>
              </a:ext>
            </a:extLst>
          </p:cNvPr>
          <p:cNvSpPr/>
          <p:nvPr/>
        </p:nvSpPr>
        <p:spPr>
          <a:xfrm>
            <a:off x="1092896" y="1778077"/>
            <a:ext cx="6958208" cy="2862322"/>
          </a:xfrm>
          <a:prstGeom prst="rect">
            <a:avLst/>
          </a:prstGeom>
        </p:spPr>
        <p:txBody>
          <a:bodyPr wrap="square">
            <a:spAutoFit/>
          </a:bodyPr>
          <a:lstStyle/>
          <a:p>
            <a:pPr algn="ctr"/>
            <a:r>
              <a:rPr lang="en-US" sz="2000" b="1" dirty="0">
                <a:latin typeface="BestMarker" panose="02000603000000000000" pitchFamily="2" charset="0"/>
                <a:ea typeface="BestMarker" panose="02000603000000000000" pitchFamily="2" charset="0"/>
              </a:rPr>
              <a:t>History Alive! Is a project that will get students involved in learning about primary and secondary resources concerning their county and community.   They will use the information gather to make a digital scrapbook of the enormous amount of wealth of information that Johnson County has to offer but has long been forgotten or has never been shared down through generations.    It is important for students to understand the culture, heritage and significant past events.    These needs to be </a:t>
            </a:r>
            <a:r>
              <a:rPr lang="en-US" sz="2000" b="1" dirty="0" err="1">
                <a:latin typeface="BestMarker" panose="02000603000000000000" pitchFamily="2" charset="0"/>
                <a:ea typeface="BestMarker" panose="02000603000000000000" pitchFamily="2" charset="0"/>
              </a:rPr>
              <a:t>seeked</a:t>
            </a:r>
            <a:r>
              <a:rPr lang="en-US" sz="2000" b="1" dirty="0">
                <a:latin typeface="BestMarker" panose="02000603000000000000" pitchFamily="2" charset="0"/>
                <a:ea typeface="BestMarker" panose="02000603000000000000" pitchFamily="2" charset="0"/>
              </a:rPr>
              <a:t> out and captured and preserved.</a:t>
            </a:r>
          </a:p>
        </p:txBody>
      </p:sp>
      <p:pic>
        <p:nvPicPr>
          <p:cNvPr id="21" name="Picture 20">
            <a:extLst>
              <a:ext uri="{FF2B5EF4-FFF2-40B4-BE49-F238E27FC236}">
                <a16:creationId xmlns:a16="http://schemas.microsoft.com/office/drawing/2014/main" id="{69FF56B6-A46E-4BC2-9869-97DA97554C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174" b="89450" l="7887" r="92676">
                        <a14:foregroundMark x1="8169" y1="75688" x2="14366" y2="75688"/>
                        <a14:foregroundMark x1="92676" y1="53211" x2="86761" y2="53211"/>
                      </a14:backgroundRemoval>
                    </a14:imgEffect>
                  </a14:imgLayer>
                </a14:imgProps>
              </a:ext>
            </a:extLst>
          </a:blip>
          <a:srcRect l="23641" t="50179" r="38728" b="37822"/>
          <a:stretch/>
        </p:blipFill>
        <p:spPr>
          <a:xfrm flipV="1">
            <a:off x="5047989" y="5185775"/>
            <a:ext cx="1177446" cy="275573"/>
          </a:xfrm>
          <a:prstGeom prst="rect">
            <a:avLst/>
          </a:prstGeom>
        </p:spPr>
      </p:pic>
    </p:spTree>
    <p:extLst>
      <p:ext uri="{BB962C8B-B14F-4D97-AF65-F5344CB8AC3E}">
        <p14:creationId xmlns:p14="http://schemas.microsoft.com/office/powerpoint/2010/main" val="2666684012"/>
      </p:ext>
    </p:extLst>
  </p:cSld>
  <p:clrMapOvr>
    <a:masterClrMapping/>
  </p:clrMapOvr>
  <mc:AlternateContent xmlns:mc="http://schemas.openxmlformats.org/markup-compatibility/2006" xmlns:p14="http://schemas.microsoft.com/office/powerpoint/2010/main">
    <mc:Choice Requires="p14">
      <p:transition spd="slow" p14:dur="2000" advTm="30079"/>
    </mc:Choice>
    <mc:Fallback xmlns="">
      <p:transition spd="slow" advTm="3007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E3778B1-7088-486C-B525-9E201E0840C5}"/>
              </a:ext>
            </a:extLst>
          </p:cNvPr>
          <p:cNvSpPr/>
          <p:nvPr/>
        </p:nvSpPr>
        <p:spPr>
          <a:xfrm>
            <a:off x="1248675" y="429398"/>
            <a:ext cx="6373334" cy="769441"/>
          </a:xfrm>
          <a:prstGeom prst="rect">
            <a:avLst/>
          </a:prstGeom>
        </p:spPr>
        <p:txBody>
          <a:bodyPr wrap="square">
            <a:spAutoFit/>
          </a:bodyPr>
          <a:lstStyle/>
          <a:p>
            <a:pPr algn="ctr"/>
            <a:r>
              <a:rPr lang="en-US" sz="4400" b="1" dirty="0">
                <a:latin typeface="second breakfast" pitchFamily="2" charset="0"/>
              </a:rPr>
              <a:t>Why I chose this topic:</a:t>
            </a:r>
          </a:p>
        </p:txBody>
      </p:sp>
      <p:sp>
        <p:nvSpPr>
          <p:cNvPr id="2" name="Rectangle 1">
            <a:extLst>
              <a:ext uri="{FF2B5EF4-FFF2-40B4-BE49-F238E27FC236}">
                <a16:creationId xmlns:a16="http://schemas.microsoft.com/office/drawing/2014/main" id="{D263BCB0-6670-4765-A59B-771CBAE9E71F}"/>
              </a:ext>
            </a:extLst>
          </p:cNvPr>
          <p:cNvSpPr/>
          <p:nvPr/>
        </p:nvSpPr>
        <p:spPr>
          <a:xfrm>
            <a:off x="807068" y="1549605"/>
            <a:ext cx="7650759" cy="3077766"/>
          </a:xfrm>
          <a:prstGeom prst="rect">
            <a:avLst/>
          </a:prstGeom>
        </p:spPr>
        <p:txBody>
          <a:bodyPr wrap="square">
            <a:spAutoFit/>
          </a:bodyPr>
          <a:lstStyle/>
          <a:p>
            <a:pPr algn="ctr"/>
            <a:r>
              <a:rPr lang="en-US" sz="2000" dirty="0">
                <a:latin typeface="BestMarker" panose="02000603000000000000" pitchFamily="2" charset="0"/>
                <a:ea typeface="BestMarker" panose="02000603000000000000" pitchFamily="2" charset="0"/>
              </a:rPr>
              <a:t>I chose this topic to help students learn about rich culture and heritage of their hometown community outside of the school setting.  </a:t>
            </a:r>
          </a:p>
          <a:p>
            <a:pPr algn="ctr"/>
            <a:endParaRPr lang="en-US" sz="2000" dirty="0">
              <a:latin typeface="BestMarker" panose="02000603000000000000" pitchFamily="2" charset="0"/>
              <a:ea typeface="BestMarker" panose="02000603000000000000" pitchFamily="2" charset="0"/>
            </a:endParaRPr>
          </a:p>
          <a:p>
            <a:pPr algn="ctr"/>
            <a:r>
              <a:rPr lang="en-US" sz="2000" dirty="0">
                <a:latin typeface="BestMarker" panose="02000603000000000000" pitchFamily="2" charset="0"/>
                <a:ea typeface="BestMarker" panose="02000603000000000000" pitchFamily="2" charset="0"/>
              </a:rPr>
              <a:t>It will allow our students a chance to interact with others within the community.   Research will be collected from in person and online interviews, collecting old news paper clipping and researching information at the local library.</a:t>
            </a:r>
          </a:p>
          <a:p>
            <a:pPr algn="ctr"/>
            <a:endParaRPr lang="en-US" dirty="0">
              <a:latin typeface="BestMarker" panose="02000603000000000000" pitchFamily="2" charset="0"/>
              <a:ea typeface="BestMarker" panose="02000603000000000000" pitchFamily="2" charset="0"/>
            </a:endParaRPr>
          </a:p>
          <a:p>
            <a:pPr algn="ctr"/>
            <a:r>
              <a:rPr lang="en-US" dirty="0">
                <a:latin typeface="BestMarker" panose="02000603000000000000" pitchFamily="2" charset="0"/>
                <a:ea typeface="BestMarker" panose="02000603000000000000" pitchFamily="2" charset="0"/>
              </a:rPr>
              <a:t> </a:t>
            </a:r>
          </a:p>
          <a:p>
            <a:pPr lvl="0" algn="ctr"/>
            <a:r>
              <a:rPr lang="en-US" dirty="0">
                <a:latin typeface="BestMarker" panose="02000603000000000000" pitchFamily="2" charset="0"/>
                <a:ea typeface="BestMarker" panose="02000603000000000000" pitchFamily="2" charset="0"/>
              </a:rPr>
              <a:t> </a:t>
            </a:r>
          </a:p>
        </p:txBody>
      </p:sp>
      <p:pic>
        <p:nvPicPr>
          <p:cNvPr id="1026" name="Picture 2" descr="See the source image">
            <a:extLst>
              <a:ext uri="{FF2B5EF4-FFF2-40B4-BE49-F238E27FC236}">
                <a16:creationId xmlns:a16="http://schemas.microsoft.com/office/drawing/2014/main" id="{2B8D7002-6556-42EE-9074-86E2030B2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496" y="4049723"/>
            <a:ext cx="2105763" cy="15793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DEE1B3-83EC-4A83-842D-06CFB34A98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64" t="8331" r="30517"/>
          <a:stretch/>
        </p:blipFill>
        <p:spPr bwMode="auto">
          <a:xfrm>
            <a:off x="4005913" y="4405592"/>
            <a:ext cx="1260552" cy="12658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9A46D4A8-5B8B-43E6-A802-49E64EB3D7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3743" y="4117047"/>
            <a:ext cx="2177015" cy="156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797772"/>
      </p:ext>
    </p:extLst>
  </p:cSld>
  <p:clrMapOvr>
    <a:masterClrMapping/>
  </p:clrMapOvr>
  <mc:AlternateContent xmlns:mc="http://schemas.openxmlformats.org/markup-compatibility/2006" xmlns:p14="http://schemas.microsoft.com/office/powerpoint/2010/main">
    <mc:Choice Requires="p14">
      <p:transition spd="slow" p14:dur="2000" advTm="27920"/>
    </mc:Choice>
    <mc:Fallback xmlns="">
      <p:transition spd="slow" advTm="2792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E3778B1-7088-486C-B525-9E201E0840C5}"/>
              </a:ext>
            </a:extLst>
          </p:cNvPr>
          <p:cNvSpPr/>
          <p:nvPr/>
        </p:nvSpPr>
        <p:spPr>
          <a:xfrm>
            <a:off x="1248675" y="625903"/>
            <a:ext cx="6373334" cy="769441"/>
          </a:xfrm>
          <a:prstGeom prst="rect">
            <a:avLst/>
          </a:prstGeom>
        </p:spPr>
        <p:txBody>
          <a:bodyPr wrap="square">
            <a:spAutoFit/>
          </a:bodyPr>
          <a:lstStyle/>
          <a:p>
            <a:pPr algn="ctr"/>
            <a:r>
              <a:rPr lang="en-US" sz="4400" b="1" dirty="0">
                <a:latin typeface="second breakfast" pitchFamily="2" charset="0"/>
              </a:rPr>
              <a:t>Photographs </a:t>
            </a:r>
          </a:p>
        </p:txBody>
      </p:sp>
      <p:pic>
        <p:nvPicPr>
          <p:cNvPr id="5" name="Picture 4" descr="A picture containing person&#10;&#10;Description automatically generated">
            <a:extLst>
              <a:ext uri="{FF2B5EF4-FFF2-40B4-BE49-F238E27FC236}">
                <a16:creationId xmlns:a16="http://schemas.microsoft.com/office/drawing/2014/main" id="{6E7D6037-87E7-4F7D-84EF-869A1847E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401" y="3287463"/>
            <a:ext cx="1764353" cy="2352471"/>
          </a:xfrm>
          <a:prstGeom prst="rect">
            <a:avLst/>
          </a:prstGeom>
        </p:spPr>
      </p:pic>
      <p:pic>
        <p:nvPicPr>
          <p:cNvPr id="7" name="Picture 6" descr="A group of people sitting at desks in a classroom&#10;&#10;Description automatically generated with medium confidence">
            <a:extLst>
              <a:ext uri="{FF2B5EF4-FFF2-40B4-BE49-F238E27FC236}">
                <a16:creationId xmlns:a16="http://schemas.microsoft.com/office/drawing/2014/main" id="{67C9459A-6F99-4AD9-A1CA-EED49FE95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722" y="2183322"/>
            <a:ext cx="2194507" cy="2926009"/>
          </a:xfrm>
          <a:prstGeom prst="rect">
            <a:avLst/>
          </a:prstGeom>
        </p:spPr>
      </p:pic>
      <p:pic>
        <p:nvPicPr>
          <p:cNvPr id="9" name="Picture 8" descr="A person sitting at a desk with a computer in front of him&#10;&#10;Description automatically generated with low confidence">
            <a:extLst>
              <a:ext uri="{FF2B5EF4-FFF2-40B4-BE49-F238E27FC236}">
                <a16:creationId xmlns:a16="http://schemas.microsoft.com/office/drawing/2014/main" id="{713B8745-C50C-486C-BF56-B0976D4AB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8465" y="2764553"/>
            <a:ext cx="2194507" cy="2926009"/>
          </a:xfrm>
          <a:prstGeom prst="rect">
            <a:avLst/>
          </a:prstGeom>
        </p:spPr>
      </p:pic>
      <p:pic>
        <p:nvPicPr>
          <p:cNvPr id="11" name="Picture 10" descr="A group of people sitting at a table&#10;&#10;Description automatically generated with medium confidence">
            <a:extLst>
              <a:ext uri="{FF2B5EF4-FFF2-40B4-BE49-F238E27FC236}">
                <a16:creationId xmlns:a16="http://schemas.microsoft.com/office/drawing/2014/main" id="{2216A12B-AF42-4729-8C6C-DFE62B1C9107}"/>
              </a:ext>
            </a:extLst>
          </p:cNvPr>
          <p:cNvPicPr>
            <a:picLocks noChangeAspect="1"/>
          </p:cNvPicPr>
          <p:nvPr/>
        </p:nvPicPr>
        <p:blipFill rotWithShape="1">
          <a:blip r:embed="rId8">
            <a:extLst>
              <a:ext uri="{28A0092B-C50C-407E-A947-70E740481C1C}">
                <a14:useLocalDpi xmlns:a14="http://schemas.microsoft.com/office/drawing/2010/main" val="0"/>
              </a:ext>
            </a:extLst>
          </a:blip>
          <a:srcRect t="29107" b="33012"/>
          <a:stretch/>
        </p:blipFill>
        <p:spPr>
          <a:xfrm>
            <a:off x="1183689" y="1394331"/>
            <a:ext cx="3124207" cy="1577982"/>
          </a:xfrm>
          <a:prstGeom prst="rect">
            <a:avLst/>
          </a:prstGeom>
        </p:spPr>
      </p:pic>
    </p:spTree>
    <p:extLst>
      <p:ext uri="{BB962C8B-B14F-4D97-AF65-F5344CB8AC3E}">
        <p14:creationId xmlns:p14="http://schemas.microsoft.com/office/powerpoint/2010/main" val="3803607410"/>
      </p:ext>
    </p:extLst>
  </p:cSld>
  <p:clrMapOvr>
    <a:masterClrMapping/>
  </p:clrMapOvr>
  <mc:AlternateContent xmlns:mc="http://schemas.openxmlformats.org/markup-compatibility/2006" xmlns:p14="http://schemas.microsoft.com/office/powerpoint/2010/main">
    <mc:Choice Requires="p14">
      <p:transition spd="slow" p14:dur="2000" advTm="51372"/>
    </mc:Choice>
    <mc:Fallback xmlns="">
      <p:transition spd="slow" advTm="5137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883"/>
            <a:ext cx="9144000" cy="6858000"/>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E3778B1-7088-486C-B525-9E201E0840C5}"/>
              </a:ext>
            </a:extLst>
          </p:cNvPr>
          <p:cNvSpPr/>
          <p:nvPr/>
        </p:nvSpPr>
        <p:spPr>
          <a:xfrm>
            <a:off x="1248674" y="625903"/>
            <a:ext cx="7107925" cy="769441"/>
          </a:xfrm>
          <a:prstGeom prst="rect">
            <a:avLst/>
          </a:prstGeom>
        </p:spPr>
        <p:txBody>
          <a:bodyPr wrap="square">
            <a:spAutoFit/>
          </a:bodyPr>
          <a:lstStyle/>
          <a:p>
            <a:pPr algn="ctr"/>
            <a:r>
              <a:rPr lang="en-US" sz="4400" b="1" dirty="0">
                <a:latin typeface="second breakfast" pitchFamily="2" charset="0"/>
              </a:rPr>
              <a:t>FACTS and Tidbits Uncovered </a:t>
            </a:r>
          </a:p>
        </p:txBody>
      </p:sp>
      <p:sp>
        <p:nvSpPr>
          <p:cNvPr id="12" name="Rectangle 11">
            <a:extLst>
              <a:ext uri="{FF2B5EF4-FFF2-40B4-BE49-F238E27FC236}">
                <a16:creationId xmlns:a16="http://schemas.microsoft.com/office/drawing/2014/main" id="{22C1DD6F-A233-47E6-97EC-DCD60DF4C37D}"/>
              </a:ext>
            </a:extLst>
          </p:cNvPr>
          <p:cNvSpPr/>
          <p:nvPr/>
        </p:nvSpPr>
        <p:spPr>
          <a:xfrm>
            <a:off x="2080600" y="1920234"/>
            <a:ext cx="1915803" cy="830997"/>
          </a:xfrm>
          <a:prstGeom prst="rect">
            <a:avLst/>
          </a:prstGeom>
        </p:spPr>
        <p:txBody>
          <a:bodyPr wrap="square">
            <a:spAutoFit/>
          </a:bodyPr>
          <a:lstStyle/>
          <a:p>
            <a:pPr algn="ctr"/>
            <a:r>
              <a:rPr lang="en-US" sz="1600" b="1" dirty="0">
                <a:latin typeface="second breakfast" pitchFamily="2" charset="0"/>
              </a:rPr>
              <a:t>C and O Railroad used to be named </a:t>
            </a:r>
            <a:r>
              <a:rPr lang="en-US" sz="1600" b="1" dirty="0" err="1">
                <a:latin typeface="second breakfast" pitchFamily="2" charset="0"/>
              </a:rPr>
              <a:t>Cautori</a:t>
            </a:r>
            <a:r>
              <a:rPr lang="en-US" sz="1600" b="1" dirty="0">
                <a:latin typeface="second breakfast" pitchFamily="2" charset="0"/>
              </a:rPr>
              <a:t>.</a:t>
            </a:r>
          </a:p>
        </p:txBody>
      </p:sp>
      <p:sp>
        <p:nvSpPr>
          <p:cNvPr id="13" name="Rectangle 12">
            <a:extLst>
              <a:ext uri="{FF2B5EF4-FFF2-40B4-BE49-F238E27FC236}">
                <a16:creationId xmlns:a16="http://schemas.microsoft.com/office/drawing/2014/main" id="{A4B1C177-2F4C-4E46-B6E5-AD8A5897F9BE}"/>
              </a:ext>
            </a:extLst>
          </p:cNvPr>
          <p:cNvSpPr/>
          <p:nvPr/>
        </p:nvSpPr>
        <p:spPr>
          <a:xfrm>
            <a:off x="3594240" y="2463494"/>
            <a:ext cx="2266015" cy="830997"/>
          </a:xfrm>
          <a:prstGeom prst="rect">
            <a:avLst/>
          </a:prstGeom>
        </p:spPr>
        <p:txBody>
          <a:bodyPr wrap="square">
            <a:spAutoFit/>
          </a:bodyPr>
          <a:lstStyle/>
          <a:p>
            <a:pPr algn="ctr"/>
            <a:r>
              <a:rPr lang="en-US" sz="1600" b="1" dirty="0">
                <a:latin typeface="second breakfast" pitchFamily="2" charset="0"/>
              </a:rPr>
              <a:t>1903- Small Pox epidemic broke out with more than 103 cases. </a:t>
            </a:r>
          </a:p>
        </p:txBody>
      </p:sp>
      <p:sp>
        <p:nvSpPr>
          <p:cNvPr id="21" name="Rectangle 20">
            <a:extLst>
              <a:ext uri="{FF2B5EF4-FFF2-40B4-BE49-F238E27FC236}">
                <a16:creationId xmlns:a16="http://schemas.microsoft.com/office/drawing/2014/main" id="{A6815C42-735B-4FD3-9BBF-4577172DD99D}"/>
              </a:ext>
            </a:extLst>
          </p:cNvPr>
          <p:cNvSpPr/>
          <p:nvPr/>
        </p:nvSpPr>
        <p:spPr>
          <a:xfrm>
            <a:off x="4977309" y="1744832"/>
            <a:ext cx="3198038" cy="830997"/>
          </a:xfrm>
          <a:prstGeom prst="rect">
            <a:avLst/>
          </a:prstGeom>
        </p:spPr>
        <p:txBody>
          <a:bodyPr wrap="square">
            <a:spAutoFit/>
          </a:bodyPr>
          <a:lstStyle/>
          <a:p>
            <a:pPr algn="ctr"/>
            <a:r>
              <a:rPr lang="en-US" sz="1600" b="1" dirty="0">
                <a:latin typeface="second breakfast" pitchFamily="2" charset="0"/>
              </a:rPr>
              <a:t>6-7-1750 – Dr. Thomas Walker crossed Big Sandy at mouth of Paint Creek.</a:t>
            </a:r>
          </a:p>
        </p:txBody>
      </p:sp>
      <p:sp>
        <p:nvSpPr>
          <p:cNvPr id="22" name="Rectangle 21">
            <a:extLst>
              <a:ext uri="{FF2B5EF4-FFF2-40B4-BE49-F238E27FC236}">
                <a16:creationId xmlns:a16="http://schemas.microsoft.com/office/drawing/2014/main" id="{6C949F47-2EAA-4716-90B8-112B83895070}"/>
              </a:ext>
            </a:extLst>
          </p:cNvPr>
          <p:cNvSpPr/>
          <p:nvPr/>
        </p:nvSpPr>
        <p:spPr>
          <a:xfrm>
            <a:off x="913511" y="3067730"/>
            <a:ext cx="1915803" cy="584775"/>
          </a:xfrm>
          <a:prstGeom prst="rect">
            <a:avLst/>
          </a:prstGeom>
        </p:spPr>
        <p:txBody>
          <a:bodyPr wrap="square">
            <a:spAutoFit/>
          </a:bodyPr>
          <a:lstStyle/>
          <a:p>
            <a:pPr algn="ctr"/>
            <a:r>
              <a:rPr lang="en-US" sz="1600" b="1" dirty="0">
                <a:latin typeface="second breakfast" pitchFamily="2" charset="0"/>
              </a:rPr>
              <a:t>Sipp Theater was not the first theater.</a:t>
            </a:r>
          </a:p>
        </p:txBody>
      </p:sp>
      <p:sp>
        <p:nvSpPr>
          <p:cNvPr id="24" name="Rectangle 23">
            <a:extLst>
              <a:ext uri="{FF2B5EF4-FFF2-40B4-BE49-F238E27FC236}">
                <a16:creationId xmlns:a16="http://schemas.microsoft.com/office/drawing/2014/main" id="{F802BA20-03E8-426B-B746-4FBAB4690A1A}"/>
              </a:ext>
            </a:extLst>
          </p:cNvPr>
          <p:cNvSpPr/>
          <p:nvPr/>
        </p:nvSpPr>
        <p:spPr>
          <a:xfrm>
            <a:off x="3146483" y="3743180"/>
            <a:ext cx="2253025" cy="1077218"/>
          </a:xfrm>
          <a:prstGeom prst="rect">
            <a:avLst/>
          </a:prstGeom>
        </p:spPr>
        <p:txBody>
          <a:bodyPr wrap="square">
            <a:spAutoFit/>
          </a:bodyPr>
          <a:lstStyle/>
          <a:p>
            <a:pPr algn="ctr"/>
            <a:r>
              <a:rPr lang="en-US" sz="1600" b="1" dirty="0">
                <a:latin typeface="second breakfast" pitchFamily="2" charset="0"/>
              </a:rPr>
              <a:t>1861 -- Flat Gap school is the earliest school of record in Johnson County. </a:t>
            </a:r>
          </a:p>
        </p:txBody>
      </p:sp>
      <p:sp>
        <p:nvSpPr>
          <p:cNvPr id="25" name="Rectangle 24">
            <a:extLst>
              <a:ext uri="{FF2B5EF4-FFF2-40B4-BE49-F238E27FC236}">
                <a16:creationId xmlns:a16="http://schemas.microsoft.com/office/drawing/2014/main" id="{22461435-9BDB-4AD1-BE86-7ED067A6C087}"/>
              </a:ext>
            </a:extLst>
          </p:cNvPr>
          <p:cNvSpPr/>
          <p:nvPr/>
        </p:nvSpPr>
        <p:spPr>
          <a:xfrm>
            <a:off x="5598347" y="3351591"/>
            <a:ext cx="2538000" cy="584775"/>
          </a:xfrm>
          <a:prstGeom prst="rect">
            <a:avLst/>
          </a:prstGeom>
        </p:spPr>
        <p:txBody>
          <a:bodyPr wrap="square">
            <a:spAutoFit/>
          </a:bodyPr>
          <a:lstStyle/>
          <a:p>
            <a:pPr algn="ctr"/>
            <a:r>
              <a:rPr lang="en-US" sz="1600" b="1" dirty="0">
                <a:latin typeface="second breakfast" pitchFamily="2" charset="0"/>
              </a:rPr>
              <a:t>6-10-1880 – Paintsville population  was 319.</a:t>
            </a:r>
          </a:p>
        </p:txBody>
      </p:sp>
      <p:sp>
        <p:nvSpPr>
          <p:cNvPr id="26" name="Rectangle 25">
            <a:extLst>
              <a:ext uri="{FF2B5EF4-FFF2-40B4-BE49-F238E27FC236}">
                <a16:creationId xmlns:a16="http://schemas.microsoft.com/office/drawing/2014/main" id="{596DC027-AEB3-46D8-850A-3781B480EAB2}"/>
              </a:ext>
            </a:extLst>
          </p:cNvPr>
          <p:cNvSpPr/>
          <p:nvPr/>
        </p:nvSpPr>
        <p:spPr>
          <a:xfrm>
            <a:off x="704475" y="4682671"/>
            <a:ext cx="2838504" cy="830997"/>
          </a:xfrm>
          <a:prstGeom prst="rect">
            <a:avLst/>
          </a:prstGeom>
        </p:spPr>
        <p:txBody>
          <a:bodyPr wrap="square">
            <a:spAutoFit/>
          </a:bodyPr>
          <a:lstStyle/>
          <a:p>
            <a:pPr algn="ctr"/>
            <a:r>
              <a:rPr lang="en-US" sz="1600" b="1" dirty="0">
                <a:latin typeface="second breakfast" pitchFamily="2" charset="0"/>
              </a:rPr>
              <a:t>1946 – Anna Louisa Preston became first woman member of local American Legion. </a:t>
            </a:r>
          </a:p>
        </p:txBody>
      </p:sp>
      <p:sp>
        <p:nvSpPr>
          <p:cNvPr id="27" name="Rectangle 26">
            <a:extLst>
              <a:ext uri="{FF2B5EF4-FFF2-40B4-BE49-F238E27FC236}">
                <a16:creationId xmlns:a16="http://schemas.microsoft.com/office/drawing/2014/main" id="{02EF1660-771C-4F78-9AF5-32D0B5B0DDFC}"/>
              </a:ext>
            </a:extLst>
          </p:cNvPr>
          <p:cNvSpPr/>
          <p:nvPr/>
        </p:nvSpPr>
        <p:spPr>
          <a:xfrm>
            <a:off x="4907031" y="4734849"/>
            <a:ext cx="3638960" cy="1077218"/>
          </a:xfrm>
          <a:prstGeom prst="rect">
            <a:avLst/>
          </a:prstGeom>
        </p:spPr>
        <p:txBody>
          <a:bodyPr wrap="square">
            <a:spAutoFit/>
          </a:bodyPr>
          <a:lstStyle/>
          <a:p>
            <a:pPr algn="ctr"/>
            <a:r>
              <a:rPr lang="en-US" sz="1600" b="1" dirty="0">
                <a:latin typeface="second breakfast" pitchFamily="2" charset="0"/>
              </a:rPr>
              <a:t>1998 – Paintsville native Maxwell C. Bailey prompted to Lt. General in the US Airforce; Johnson County’s highest ranking military officer. </a:t>
            </a:r>
          </a:p>
        </p:txBody>
      </p:sp>
    </p:spTree>
    <p:extLst>
      <p:ext uri="{BB962C8B-B14F-4D97-AF65-F5344CB8AC3E}">
        <p14:creationId xmlns:p14="http://schemas.microsoft.com/office/powerpoint/2010/main" val="240456696"/>
      </p:ext>
    </p:extLst>
  </p:cSld>
  <p:clrMapOvr>
    <a:masterClrMapping/>
  </p:clrMapOvr>
  <mc:AlternateContent xmlns:mc="http://schemas.openxmlformats.org/markup-compatibility/2006" xmlns:p14="http://schemas.microsoft.com/office/powerpoint/2010/main">
    <mc:Choice Requires="p14">
      <p:transition spd="slow" p14:dur="2000" advTm="75800"/>
    </mc:Choice>
    <mc:Fallback xmlns="">
      <p:transition spd="slow" advTm="758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56"/>
            <a:ext cx="9144000" cy="6858000"/>
          </a:xfrm>
          <a:prstGeom prst="rect">
            <a:avLst/>
          </a:prstGeom>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770837"/>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5952269"/>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69815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596231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6557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5978060"/>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794284"/>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5974034"/>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E3778B1-7088-486C-B525-9E201E0840C5}"/>
              </a:ext>
            </a:extLst>
          </p:cNvPr>
          <p:cNvSpPr/>
          <p:nvPr/>
        </p:nvSpPr>
        <p:spPr>
          <a:xfrm>
            <a:off x="1248674" y="625903"/>
            <a:ext cx="7311125" cy="769441"/>
          </a:xfrm>
          <a:prstGeom prst="rect">
            <a:avLst/>
          </a:prstGeom>
        </p:spPr>
        <p:txBody>
          <a:bodyPr wrap="square">
            <a:spAutoFit/>
          </a:bodyPr>
          <a:lstStyle/>
          <a:p>
            <a:pPr algn="ctr"/>
            <a:r>
              <a:rPr lang="en-US" sz="4400" b="1" dirty="0">
                <a:latin typeface="second breakfast" pitchFamily="2" charset="0"/>
              </a:rPr>
              <a:t>Facts and Tidbits Uncovered</a:t>
            </a:r>
          </a:p>
        </p:txBody>
      </p:sp>
      <p:pic>
        <p:nvPicPr>
          <p:cNvPr id="3" name="Picture 2" descr="Text&#10;&#10;Description automatically generated">
            <a:extLst>
              <a:ext uri="{FF2B5EF4-FFF2-40B4-BE49-F238E27FC236}">
                <a16:creationId xmlns:a16="http://schemas.microsoft.com/office/drawing/2014/main" id="{241125A6-C526-4B4F-85DB-2AE82126D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29" y="1733991"/>
            <a:ext cx="1915803" cy="2554404"/>
          </a:xfrm>
          <a:prstGeom prst="rect">
            <a:avLst/>
          </a:prstGeom>
        </p:spPr>
      </p:pic>
      <p:sp>
        <p:nvSpPr>
          <p:cNvPr id="21" name="Rectangle 20">
            <a:extLst>
              <a:ext uri="{FF2B5EF4-FFF2-40B4-BE49-F238E27FC236}">
                <a16:creationId xmlns:a16="http://schemas.microsoft.com/office/drawing/2014/main" id="{4BEDA486-72DE-4C6A-B6D1-82F205C01D65}"/>
              </a:ext>
            </a:extLst>
          </p:cNvPr>
          <p:cNvSpPr/>
          <p:nvPr/>
        </p:nvSpPr>
        <p:spPr>
          <a:xfrm>
            <a:off x="445951" y="4313951"/>
            <a:ext cx="1915803" cy="584775"/>
          </a:xfrm>
          <a:prstGeom prst="rect">
            <a:avLst/>
          </a:prstGeom>
        </p:spPr>
        <p:txBody>
          <a:bodyPr wrap="square">
            <a:spAutoFit/>
          </a:bodyPr>
          <a:lstStyle/>
          <a:p>
            <a:pPr algn="ctr"/>
            <a:r>
              <a:rPr lang="en-US" sz="1600" b="1" dirty="0">
                <a:latin typeface="second breakfast" pitchFamily="2" charset="0"/>
              </a:rPr>
              <a:t>Sipp Theater was not the first theater.</a:t>
            </a:r>
          </a:p>
        </p:txBody>
      </p:sp>
      <p:pic>
        <p:nvPicPr>
          <p:cNvPr id="6" name="Picture 5" descr="Text, timeline&#10;&#10;Description automatically generated">
            <a:extLst>
              <a:ext uri="{FF2B5EF4-FFF2-40B4-BE49-F238E27FC236}">
                <a16:creationId xmlns:a16="http://schemas.microsoft.com/office/drawing/2014/main" id="{B18C41FA-A9DA-4B75-AA13-F3F96E017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7097" y="2912643"/>
            <a:ext cx="2914008" cy="2185506"/>
          </a:xfrm>
          <a:prstGeom prst="rect">
            <a:avLst/>
          </a:prstGeom>
        </p:spPr>
      </p:pic>
      <p:sp>
        <p:nvSpPr>
          <p:cNvPr id="22" name="Rectangle 21">
            <a:extLst>
              <a:ext uri="{FF2B5EF4-FFF2-40B4-BE49-F238E27FC236}">
                <a16:creationId xmlns:a16="http://schemas.microsoft.com/office/drawing/2014/main" id="{F9AC2700-1C2B-49A6-9228-5C7A782E61E2}"/>
              </a:ext>
            </a:extLst>
          </p:cNvPr>
          <p:cNvSpPr/>
          <p:nvPr/>
        </p:nvSpPr>
        <p:spPr>
          <a:xfrm>
            <a:off x="2751269" y="5162681"/>
            <a:ext cx="2357954" cy="584775"/>
          </a:xfrm>
          <a:prstGeom prst="rect">
            <a:avLst/>
          </a:prstGeom>
        </p:spPr>
        <p:txBody>
          <a:bodyPr wrap="square">
            <a:spAutoFit/>
          </a:bodyPr>
          <a:lstStyle/>
          <a:p>
            <a:pPr algn="ctr"/>
            <a:r>
              <a:rPr lang="en-US" sz="1600" b="1" dirty="0">
                <a:latin typeface="second breakfast" pitchFamily="2" charset="0"/>
              </a:rPr>
              <a:t>In 1910, they was a store called </a:t>
            </a:r>
            <a:r>
              <a:rPr lang="en-US" sz="1600" b="1" dirty="0" err="1">
                <a:latin typeface="second breakfast" pitchFamily="2" charset="0"/>
              </a:rPr>
              <a:t>Kantbebeat</a:t>
            </a:r>
            <a:r>
              <a:rPr lang="en-US" sz="1600" b="1" dirty="0">
                <a:latin typeface="second breakfast" pitchFamily="2" charset="0"/>
              </a:rPr>
              <a:t>.</a:t>
            </a:r>
          </a:p>
        </p:txBody>
      </p:sp>
      <p:pic>
        <p:nvPicPr>
          <p:cNvPr id="8" name="Picture 7" descr="A picture containing text&#10;&#10;Description automatically generated">
            <a:extLst>
              <a:ext uri="{FF2B5EF4-FFF2-40B4-BE49-F238E27FC236}">
                <a16:creationId xmlns:a16="http://schemas.microsoft.com/office/drawing/2014/main" id="{EEC6CDAA-85E7-4549-B85D-9F544C4B8E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977939" y="1608619"/>
            <a:ext cx="1956036" cy="2608048"/>
          </a:xfrm>
          <a:prstGeom prst="rect">
            <a:avLst/>
          </a:prstGeom>
        </p:spPr>
      </p:pic>
      <p:sp>
        <p:nvSpPr>
          <p:cNvPr id="24" name="Rectangle 23">
            <a:extLst>
              <a:ext uri="{FF2B5EF4-FFF2-40B4-BE49-F238E27FC236}">
                <a16:creationId xmlns:a16="http://schemas.microsoft.com/office/drawing/2014/main" id="{173F4A20-19C5-4230-A2E0-EE846283472F}"/>
              </a:ext>
            </a:extLst>
          </p:cNvPr>
          <p:cNvSpPr/>
          <p:nvPr/>
        </p:nvSpPr>
        <p:spPr>
          <a:xfrm>
            <a:off x="6116463" y="4140063"/>
            <a:ext cx="1915803" cy="830997"/>
          </a:xfrm>
          <a:prstGeom prst="rect">
            <a:avLst/>
          </a:prstGeom>
        </p:spPr>
        <p:txBody>
          <a:bodyPr wrap="square">
            <a:spAutoFit/>
          </a:bodyPr>
          <a:lstStyle/>
          <a:p>
            <a:pPr algn="ctr"/>
            <a:r>
              <a:rPr lang="en-US" sz="1600" b="1" dirty="0">
                <a:latin typeface="second breakfast" pitchFamily="2" charset="0"/>
              </a:rPr>
              <a:t>The very first house built in Johnson County.</a:t>
            </a:r>
          </a:p>
        </p:txBody>
      </p:sp>
    </p:spTree>
    <p:extLst>
      <p:ext uri="{BB962C8B-B14F-4D97-AF65-F5344CB8AC3E}">
        <p14:creationId xmlns:p14="http://schemas.microsoft.com/office/powerpoint/2010/main" val="995929299"/>
      </p:ext>
    </p:extLst>
  </p:cSld>
  <p:clrMapOvr>
    <a:masterClrMapping/>
  </p:clrMapOvr>
  <mc:AlternateContent xmlns:mc="http://schemas.openxmlformats.org/markup-compatibility/2006" xmlns:p14="http://schemas.microsoft.com/office/powerpoint/2010/main">
    <mc:Choice Requires="p14">
      <p:transition spd="slow" p14:dur="2000" advTm="69228"/>
    </mc:Choice>
    <mc:Fallback xmlns="">
      <p:transition spd="slow" advTm="692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brown, food&#10;&#10;Description automatically generated">
            <a:extLst>
              <a:ext uri="{FF2B5EF4-FFF2-40B4-BE49-F238E27FC236}">
                <a16:creationId xmlns:a16="http://schemas.microsoft.com/office/drawing/2014/main" id="{E6B223C7-BB1C-4183-A7AE-B104E5D05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Kentucky Rural-Urban Exchange announces 2018 cohort, WKU hosting ...">
            <a:extLst>
              <a:ext uri="{FF2B5EF4-FFF2-40B4-BE49-F238E27FC236}">
                <a16:creationId xmlns:a16="http://schemas.microsoft.com/office/drawing/2014/main" id="{CCB38D81-D830-4A34-8283-D1587FA690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4" b="92715" l="3000" r="99000">
                        <a14:foregroundMark x1="99000" y1="51656" x2="85200" y2="52318"/>
                        <a14:foregroundMark x1="94400" y1="61589" x2="89800" y2="58278"/>
                        <a14:foregroundMark x1="92000" y1="63576" x2="87400" y2="61921"/>
                        <a14:foregroundMark x1="91200" y1="65232" x2="88000" y2="66225"/>
                        <a14:foregroundMark x1="90400" y1="65232" x2="85800" y2="74172"/>
                        <a14:foregroundMark x1="85800" y1="74172" x2="79000" y2="78146"/>
                        <a14:foregroundMark x1="89600" y1="69536" x2="88400" y2="69205"/>
                        <a14:foregroundMark x1="98800" y1="54967" x2="94800" y2="60596"/>
                        <a14:foregroundMark x1="98600" y1="50993" x2="94000" y2="44040"/>
                        <a14:foregroundMark x1="94000" y1="44040" x2="91000" y2="34768"/>
                        <a14:foregroundMark x1="91000" y1="34768" x2="91000" y2="26821"/>
                        <a14:foregroundMark x1="86200" y1="20530" x2="79600" y2="13576"/>
                        <a14:foregroundMark x1="79600" y1="13576" x2="78600" y2="25828"/>
                        <a14:foregroundMark x1="68400" y1="12252" x2="73400" y2="20199"/>
                        <a14:foregroundMark x1="73400" y1="20199" x2="74200" y2="24503"/>
                        <a14:foregroundMark x1="68400" y1="13576" x2="62000" y2="11921"/>
                        <a14:foregroundMark x1="62000" y1="11921" x2="61000" y2="22517"/>
                        <a14:foregroundMark x1="61000" y1="22517" x2="54600" y2="25166"/>
                        <a14:foregroundMark x1="54600" y1="25166" x2="51200" y2="33775"/>
                        <a14:foregroundMark x1="51200" y1="33775" x2="44200" y2="36093"/>
                        <a14:foregroundMark x1="44200" y1="36093" x2="39800" y2="44040"/>
                        <a14:foregroundMark x1="39800" y1="44040" x2="34200" y2="38411"/>
                        <a14:foregroundMark x1="34200" y1="38411" x2="15400" y2="51656"/>
                        <a14:foregroundMark x1="15400" y1="51656" x2="21200" y2="54967"/>
                        <a14:foregroundMark x1="7200" y1="58940" x2="15600" y2="70199"/>
                        <a14:foregroundMark x1="12200" y1="69868" x2="11600" y2="70199"/>
                        <a14:foregroundMark x1="10000" y1="68874" x2="7400" y2="74834"/>
                        <a14:foregroundMark x1="3200" y1="74172" x2="3000" y2="74503"/>
                        <a14:foregroundMark x1="3000" y1="75497" x2="3000" y2="75497"/>
                        <a14:foregroundMark x1="3400" y1="80795" x2="7800" y2="81126"/>
                        <a14:foregroundMark x1="6307" y1="84035" x2="7200" y2="83444"/>
                        <a14:foregroundMark x1="66000" y1="11921" x2="66200" y2="21192"/>
                        <a14:foregroundMark x1="63200" y1="10596" x2="65000" y2="20530"/>
                        <a14:foregroundMark x1="61000" y1="13576" x2="65200" y2="17219"/>
                        <a14:foregroundMark x1="56400" y1="22185" x2="57600" y2="28146"/>
                        <a14:foregroundMark x1="56600" y1="21192" x2="57400" y2="26821"/>
                        <a14:foregroundMark x1="55600" y1="21523" x2="56800" y2="25828"/>
                        <a14:foregroundMark x1="55400" y1="22848" x2="55000" y2="27483"/>
                        <a14:foregroundMark x1="88600" y1="21192" x2="88600" y2="21192"/>
                        <a14:foregroundMark x1="25200" y1="44371" x2="25200" y2="44371"/>
                        <a14:foregroundMark x1="25200" y1="43377" x2="27600" y2="49007"/>
                        <a14:foregroundMark x1="54554" y1="79922" x2="59200" y2="79470"/>
                        <a14:foregroundMark x1="59200" y1="79470" x2="59800" y2="79470"/>
                        <a14:foregroundMark x1="76000" y1="79470" x2="68200" y2="78146"/>
                        <a14:foregroundMark x1="81000" y1="77152" x2="79800" y2="76821"/>
                        <a14:foregroundMark x1="82600" y1="77483" x2="80200" y2="76821"/>
                        <a14:foregroundMark x1="73800" y1="80132" x2="61800" y2="78808"/>
                        <a14:foregroundMark x1="47756" y1="79591" x2="39200" y2="78146"/>
                        <a14:foregroundMark x1="35000" y1="80132" x2="29800" y2="78146"/>
                        <a14:foregroundMark x1="24800" y1="78146" x2="26800" y2="78146"/>
                        <a14:foregroundMark x1="12800" y1="82119" x2="12800" y2="82119"/>
                        <a14:foregroundMark x1="15200" y1="82119" x2="15200" y2="82119"/>
                        <a14:foregroundMark x1="17200" y1="81126" x2="17200" y2="81126"/>
                        <a14:foregroundMark x1="10000" y1="66556" x2="10000" y2="66556"/>
                        <a14:backgroundMark x1="91600" y1="75497" x2="91600" y2="75497"/>
                        <a14:backgroundMark x1="84800" y1="80795" x2="84800" y2="80795"/>
                        <a14:backgroundMark x1="80200" y1="81788" x2="80200" y2="81788"/>
                        <a14:backgroundMark x1="78600" y1="82781" x2="78600" y2="82781"/>
                        <a14:backgroundMark x1="96600" y1="34437" x2="96600" y2="34437"/>
                        <a14:backgroundMark x1="97800" y1="30795" x2="97800" y2="30795"/>
                        <a14:backgroundMark x1="95200" y1="30795" x2="99600" y2="36093"/>
                        <a14:backgroundMark x1="1000" y1="85099" x2="400" y2="85099"/>
                        <a14:backgroundMark x1="10600" y1="89404" x2="31400" y2="89073"/>
                        <a14:backgroundMark x1="31400" y1="89073" x2="46000" y2="89073"/>
                        <a14:backgroundMark x1="46000" y1="89073" x2="64800" y2="88079"/>
                        <a14:backgroundMark x1="64800" y1="88079" x2="81000" y2="89404"/>
                        <a14:backgroundMark x1="93600" y1="89404" x2="75400" y2="90066"/>
                        <a14:backgroundMark x1="95800" y1="89404" x2="95600" y2="89073"/>
                        <a14:backgroundMark x1="96600" y1="84106" x2="93800" y2="90728"/>
                        <a14:backgroundMark x1="93800" y1="84768" x2="92800" y2="87748"/>
                        <a14:backgroundMark x1="8800" y1="85762" x2="8000" y2="88742"/>
                        <a14:backgroundMark x1="9400" y1="96026" x2="10600" y2="93377"/>
                        <a14:backgroundMark x1="9600" y1="93046" x2="6000" y2="92715"/>
                        <a14:backgroundMark x1="41600" y1="84106" x2="55200" y2="84768"/>
                        <a14:backgroundMark x1="55400" y1="85099" x2="62000" y2="84768"/>
                        <a14:backgroundMark x1="62000" y1="84768" x2="75000" y2="85099"/>
                      </a14:backgroundRemoval>
                    </a14:imgEffect>
                  </a14:imgLayer>
                </a14:imgProps>
              </a:ext>
              <a:ext uri="{28A0092B-C50C-407E-A947-70E740481C1C}">
                <a14:useLocalDpi xmlns:a14="http://schemas.microsoft.com/office/drawing/2010/main" val="0"/>
              </a:ext>
            </a:extLst>
          </a:blip>
          <a:srcRect/>
          <a:stretch>
            <a:fillRect/>
          </a:stretch>
        </p:blipFill>
        <p:spPr bwMode="auto">
          <a:xfrm>
            <a:off x="2479432" y="3836400"/>
            <a:ext cx="4536830" cy="274024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ransparent Footsteps Stylish - Footsteps Clipart Steps ...">
            <a:extLst>
              <a:ext uri="{FF2B5EF4-FFF2-40B4-BE49-F238E27FC236}">
                <a16:creationId xmlns:a16="http://schemas.microsoft.com/office/drawing/2014/main" id="{A58360EB-44E7-4F93-BF85-B77651171F0F}"/>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2481113" y="5924841"/>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ransparent Footsteps Stylish - Footsteps Clipart Steps ...">
            <a:extLst>
              <a:ext uri="{FF2B5EF4-FFF2-40B4-BE49-F238E27FC236}">
                <a16:creationId xmlns:a16="http://schemas.microsoft.com/office/drawing/2014/main" id="{BB4581AD-01AD-46D1-8797-BCA0978EFF13}"/>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349192" flipH="1">
            <a:off x="3177062" y="6106273"/>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arent Footsteps Stylish - Footsteps Clipart Steps ...">
            <a:extLst>
              <a:ext uri="{FF2B5EF4-FFF2-40B4-BE49-F238E27FC236}">
                <a16:creationId xmlns:a16="http://schemas.microsoft.com/office/drawing/2014/main" id="{8A043BFD-008B-4E3B-9F6D-6B096992059D}"/>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611358">
            <a:off x="3815202" y="585215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Transparent Footsteps Stylish - Footsteps Clipart Steps ...">
            <a:extLst>
              <a:ext uri="{FF2B5EF4-FFF2-40B4-BE49-F238E27FC236}">
                <a16:creationId xmlns:a16="http://schemas.microsoft.com/office/drawing/2014/main" id="{AA8E2AEF-4A7B-46CB-8F7F-53100EA58C69}"/>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4454877" y="6116314"/>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arent Footsteps Stylish - Footsteps Clipart Steps ...">
            <a:extLst>
              <a:ext uri="{FF2B5EF4-FFF2-40B4-BE49-F238E27FC236}">
                <a16:creationId xmlns:a16="http://schemas.microsoft.com/office/drawing/2014/main" id="{76A97A76-6287-49BD-A1D8-D290883C268D}"/>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2238457">
            <a:off x="1749177" y="5809762"/>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Transparent Footsteps Stylish - Footsteps Clipart Steps ...">
            <a:extLst>
              <a:ext uri="{FF2B5EF4-FFF2-40B4-BE49-F238E27FC236}">
                <a16:creationId xmlns:a16="http://schemas.microsoft.com/office/drawing/2014/main" id="{B9C7F010-9C11-4206-BB61-B521B9DFFA38}"/>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408624" flipH="1">
            <a:off x="5101989" y="6132064"/>
            <a:ext cx="658232" cy="5937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arent Footsteps Stylish - Footsteps Clipart Steps ...">
            <a:extLst>
              <a:ext uri="{FF2B5EF4-FFF2-40B4-BE49-F238E27FC236}">
                <a16:creationId xmlns:a16="http://schemas.microsoft.com/office/drawing/2014/main" id="{61D2B5CF-4C4A-40C6-BECE-100F29DDAFE9}"/>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3010177">
            <a:off x="5768262" y="5948288"/>
            <a:ext cx="696403" cy="6289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arent Footsteps Stylish - Footsteps Clipart Steps ...">
            <a:extLst>
              <a:ext uri="{FF2B5EF4-FFF2-40B4-BE49-F238E27FC236}">
                <a16:creationId xmlns:a16="http://schemas.microsoft.com/office/drawing/2014/main" id="{48EE38C5-0393-4E8F-B7FE-9BED49E60C65}"/>
              </a:ext>
            </a:extLst>
          </p:cNvPr>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8618" b="92846" l="17442" r="84651">
                        <a14:foregroundMark x1="66977" y1="9268" x2="66977" y2="9268"/>
                        <a14:foregroundMark x1="70465" y1="8943" x2="70465" y2="8943"/>
                        <a14:foregroundMark x1="74070" y1="9756" x2="74070" y2="9756"/>
                        <a14:foregroundMark x1="75930" y1="12358" x2="75930" y2="12358"/>
                        <a14:foregroundMark x1="82093" y1="16911" x2="82093" y2="16911"/>
                        <a14:foregroundMark x1="73023" y1="50081" x2="73023" y2="50081"/>
                        <a14:foregroundMark x1="75930" y1="54797" x2="75930" y2="54797"/>
                        <a14:foregroundMark x1="77093" y1="60325" x2="77093" y2="60325"/>
                        <a14:foregroundMark x1="77674" y1="65203" x2="77674" y2="65203"/>
                        <a14:foregroundMark x1="76628" y1="69431" x2="76628" y2="69431"/>
                        <a14:foregroundMark x1="68605" y1="68780" x2="68605" y2="68780"/>
                        <a14:foregroundMark x1="47209" y1="60325" x2="47209" y2="60325"/>
                        <a14:foregroundMark x1="43837" y1="54634" x2="43837" y2="54634"/>
                        <a14:foregroundMark x1="39884" y1="52520" x2="39884" y2="52520"/>
                        <a14:foregroundMark x1="36744" y1="52033" x2="36744" y2="52033"/>
                        <a14:foregroundMark x1="32674" y1="52033" x2="32674" y2="52033"/>
                        <a14:foregroundMark x1="34419" y1="63089" x2="34419" y2="63089"/>
                        <a14:foregroundMark x1="17674" y1="88455" x2="17674" y2="88455"/>
                        <a14:foregroundMark x1="19070" y1="92846" x2="19070" y2="92846"/>
                        <a14:foregroundMark x1="84651" y1="15772" x2="84651" y2="15772"/>
                      </a14:backgroundRemoval>
                    </a14:imgEffect>
                  </a14:imgLayer>
                </a14:imgProps>
              </a:ext>
              <a:ext uri="{28A0092B-C50C-407E-A947-70E740481C1C}">
                <a14:useLocalDpi xmlns:a14="http://schemas.microsoft.com/office/drawing/2010/main" val="0"/>
              </a:ext>
            </a:extLst>
          </a:blip>
          <a:srcRect l="14794" t="5392" r="14279" b="5032"/>
          <a:stretch/>
        </p:blipFill>
        <p:spPr bwMode="auto">
          <a:xfrm rot="7187394" flipH="1">
            <a:off x="6506416" y="6128038"/>
            <a:ext cx="658232" cy="593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E3778B1-7088-486C-B525-9E201E0840C5}"/>
              </a:ext>
            </a:extLst>
          </p:cNvPr>
          <p:cNvSpPr/>
          <p:nvPr/>
        </p:nvSpPr>
        <p:spPr>
          <a:xfrm>
            <a:off x="871600" y="517625"/>
            <a:ext cx="7400799" cy="769441"/>
          </a:xfrm>
          <a:prstGeom prst="rect">
            <a:avLst/>
          </a:prstGeom>
        </p:spPr>
        <p:txBody>
          <a:bodyPr wrap="square">
            <a:spAutoFit/>
          </a:bodyPr>
          <a:lstStyle/>
          <a:p>
            <a:pPr algn="ctr"/>
            <a:r>
              <a:rPr lang="en-US" sz="4400" b="1" dirty="0">
                <a:latin typeface="second breakfast" pitchFamily="2" charset="0"/>
              </a:rPr>
              <a:t>FUTURE Project Outcomes:</a:t>
            </a:r>
          </a:p>
        </p:txBody>
      </p:sp>
      <p:sp>
        <p:nvSpPr>
          <p:cNvPr id="13" name="Rectangle 12">
            <a:extLst>
              <a:ext uri="{FF2B5EF4-FFF2-40B4-BE49-F238E27FC236}">
                <a16:creationId xmlns:a16="http://schemas.microsoft.com/office/drawing/2014/main" id="{855E264B-56DA-43A1-A0D8-5B89887D6673}"/>
              </a:ext>
            </a:extLst>
          </p:cNvPr>
          <p:cNvSpPr/>
          <p:nvPr/>
        </p:nvSpPr>
        <p:spPr>
          <a:xfrm>
            <a:off x="1340608" y="1797460"/>
            <a:ext cx="6583680" cy="2800767"/>
          </a:xfrm>
          <a:prstGeom prst="rect">
            <a:avLst/>
          </a:prstGeom>
        </p:spPr>
        <p:txBody>
          <a:bodyPr wrap="square">
            <a:spAutoFit/>
          </a:bodyPr>
          <a:lstStyle/>
          <a:p>
            <a:pPr algn="ctr"/>
            <a:r>
              <a:rPr lang="en-US" sz="2000" b="1" dirty="0">
                <a:solidFill>
                  <a:srgbClr val="000000"/>
                </a:solidFill>
                <a:latin typeface="BestMarker" panose="02000603000000000000" pitchFamily="2" charset="0"/>
                <a:ea typeface="BestMarker" panose="02000603000000000000" pitchFamily="2" charset="0"/>
              </a:rPr>
              <a:t>Our Goal: Students will feel pride in their community. They will recognize that they can utilize innovation technology personally and that they can use technology to overcome stereotypes and showcase their beautiful Johnson County and the history that exists there. Ultimately, a long run proof of success will be to narrow and close achievement gaps in income levels of students.</a:t>
            </a:r>
            <a:endParaRPr lang="en-US" sz="2000" b="1" dirty="0">
              <a:latin typeface="BestMarker" panose="02000603000000000000" pitchFamily="2" charset="0"/>
              <a:ea typeface="BestMarker" panose="02000603000000000000" pitchFamily="2" charset="0"/>
            </a:endParaRPr>
          </a:p>
          <a:p>
            <a:br>
              <a:rPr lang="en-US" dirty="0">
                <a:latin typeface="BestMarker" panose="02000603000000000000" pitchFamily="2" charset="0"/>
                <a:ea typeface="BestMarker" panose="02000603000000000000" pitchFamily="2" charset="0"/>
              </a:rPr>
            </a:br>
            <a:endParaRPr lang="en-US" dirty="0">
              <a:latin typeface="BestMarker" panose="02000603000000000000" pitchFamily="2" charset="0"/>
              <a:ea typeface="BestMarker" panose="02000603000000000000" pitchFamily="2" charset="0"/>
            </a:endParaRPr>
          </a:p>
        </p:txBody>
      </p:sp>
    </p:spTree>
    <p:extLst>
      <p:ext uri="{BB962C8B-B14F-4D97-AF65-F5344CB8AC3E}">
        <p14:creationId xmlns:p14="http://schemas.microsoft.com/office/powerpoint/2010/main" val="2425193541"/>
      </p:ext>
    </p:extLst>
  </p:cSld>
  <p:clrMapOvr>
    <a:masterClrMapping/>
  </p:clrMapOvr>
  <mc:AlternateContent xmlns:mc="http://schemas.openxmlformats.org/markup-compatibility/2006" xmlns:p14="http://schemas.microsoft.com/office/powerpoint/2010/main">
    <mc:Choice Requires="p14">
      <p:transition spd="slow" p14:dur="2000" advTm="52649"/>
    </mc:Choice>
    <mc:Fallback xmlns="">
      <p:transition spd="slow" advTm="52649"/>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1828</TotalTime>
  <Words>586</Words>
  <Application>Microsoft Office PowerPoint</Application>
  <PresentationFormat>On-screen Show (4:3)</PresentationFormat>
  <Paragraphs>61</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BestMarker</vt:lpstr>
      <vt:lpstr>Calibri</vt:lpstr>
      <vt:lpstr>Calibri Light</vt:lpstr>
      <vt:lpstr>Cambria</vt:lpstr>
      <vt:lpstr>second breakfast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Frankie Mechell Puckett</dc:creator>
  <cp:lastModifiedBy>Puckett, Frankie</cp:lastModifiedBy>
  <cp:revision>46</cp:revision>
  <dcterms:created xsi:type="dcterms:W3CDTF">2020-04-10T15:51:39Z</dcterms:created>
  <dcterms:modified xsi:type="dcterms:W3CDTF">2022-04-18T22:01:17Z</dcterms:modified>
</cp:coreProperties>
</file>