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8" r:id="rId10"/>
    <p:sldId id="269" r:id="rId11"/>
    <p:sldId id="266" r:id="rId12"/>
    <p:sldId id="270" r:id="rId13"/>
    <p:sldId id="263" r:id="rId14"/>
    <p:sldId id="273" r:id="rId15"/>
    <p:sldId id="267" r:id="rId16"/>
    <p:sldId id="271" r:id="rId17"/>
    <p:sldId id="272" r:id="rId18"/>
    <p:sldId id="26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8"/>
  </p:normalViewPr>
  <p:slideViewPr>
    <p:cSldViewPr snapToGrid="0" snapToObjects="1">
      <p:cViewPr varScale="1">
        <p:scale>
          <a:sx n="115" d="100"/>
          <a:sy n="115" d="100"/>
        </p:scale>
        <p:origin x="39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5B876-401A-4085-83BF-AD826114D17F}"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C2A84C43-43A0-4A00-A402-B82FDFF753D0}">
      <dgm:prSet/>
      <dgm:spPr/>
      <dgm:t>
        <a:bodyPr/>
        <a:lstStyle/>
        <a:p>
          <a:r>
            <a:rPr lang="en-US" dirty="0"/>
            <a:t>Pandemic and outside of school learning experiences </a:t>
          </a:r>
        </a:p>
      </dgm:t>
    </dgm:pt>
    <dgm:pt modelId="{62D8FE0E-A0BF-4CEF-BE2F-EEEF615C08F0}" type="parTrans" cxnId="{DA91D6D9-A138-4601-A664-FB74D9AC11C7}">
      <dgm:prSet/>
      <dgm:spPr/>
      <dgm:t>
        <a:bodyPr/>
        <a:lstStyle/>
        <a:p>
          <a:endParaRPr lang="en-US"/>
        </a:p>
      </dgm:t>
    </dgm:pt>
    <dgm:pt modelId="{EA91A693-3DA5-4D35-A1B2-8C9CA6C05FB3}" type="sibTrans" cxnId="{DA91D6D9-A138-4601-A664-FB74D9AC11C7}">
      <dgm:prSet/>
      <dgm:spPr/>
      <dgm:t>
        <a:bodyPr/>
        <a:lstStyle/>
        <a:p>
          <a:endParaRPr lang="en-US"/>
        </a:p>
      </dgm:t>
    </dgm:pt>
    <dgm:pt modelId="{C84AEA31-56ED-4B73-B83C-FC41CAAFACC8}">
      <dgm:prSet/>
      <dgm:spPr/>
      <dgm:t>
        <a:bodyPr/>
        <a:lstStyle/>
        <a:p>
          <a:r>
            <a:rPr lang="en-US" dirty="0"/>
            <a:t>Provide experiences that they may never have.</a:t>
          </a:r>
        </a:p>
      </dgm:t>
    </dgm:pt>
    <dgm:pt modelId="{EB7D60E8-A634-4BBC-8F8F-A70A27925ED1}" type="parTrans" cxnId="{07EC2B7D-DDB5-4C90-82E8-790472AB1CCD}">
      <dgm:prSet/>
      <dgm:spPr/>
      <dgm:t>
        <a:bodyPr/>
        <a:lstStyle/>
        <a:p>
          <a:endParaRPr lang="en-US"/>
        </a:p>
      </dgm:t>
    </dgm:pt>
    <dgm:pt modelId="{9E39D61E-AF3D-4B0F-A581-C4FF5D41C4CF}" type="sibTrans" cxnId="{07EC2B7D-DDB5-4C90-82E8-790472AB1CCD}">
      <dgm:prSet/>
      <dgm:spPr/>
      <dgm:t>
        <a:bodyPr/>
        <a:lstStyle/>
        <a:p>
          <a:endParaRPr lang="en-US"/>
        </a:p>
      </dgm:t>
    </dgm:pt>
    <dgm:pt modelId="{FF810B78-72FD-4F81-9BFC-9ADFBAEA7555}">
      <dgm:prSet/>
      <dgm:spPr/>
      <dgm:t>
        <a:bodyPr/>
        <a:lstStyle/>
        <a:p>
          <a:r>
            <a:rPr lang="en-US" dirty="0"/>
            <a:t>Make knowledge available to my rural students that they may otherwise not receive.</a:t>
          </a:r>
        </a:p>
      </dgm:t>
    </dgm:pt>
    <dgm:pt modelId="{83BCC075-C013-4D67-84F7-38F350906944}" type="parTrans" cxnId="{39A719C5-3E05-4398-9278-72B6E3303230}">
      <dgm:prSet/>
      <dgm:spPr/>
      <dgm:t>
        <a:bodyPr/>
        <a:lstStyle/>
        <a:p>
          <a:endParaRPr lang="en-US"/>
        </a:p>
      </dgm:t>
    </dgm:pt>
    <dgm:pt modelId="{C27AEF64-CC3E-414D-8E4E-FDDD91DF07F2}" type="sibTrans" cxnId="{39A719C5-3E05-4398-9278-72B6E3303230}">
      <dgm:prSet/>
      <dgm:spPr/>
      <dgm:t>
        <a:bodyPr/>
        <a:lstStyle/>
        <a:p>
          <a:endParaRPr lang="en-US"/>
        </a:p>
      </dgm:t>
    </dgm:pt>
    <dgm:pt modelId="{FA2F97B0-0B91-4BC3-B3EB-61A6785A3938}">
      <dgm:prSet/>
      <dgm:spPr/>
      <dgm:t>
        <a:bodyPr/>
        <a:lstStyle/>
        <a:p>
          <a:r>
            <a:rPr lang="en-US" dirty="0"/>
            <a:t>Combat behavioral issues who experience difficulty concentrating and staying focused.</a:t>
          </a:r>
        </a:p>
      </dgm:t>
    </dgm:pt>
    <dgm:pt modelId="{CC0E7607-FD80-4F6B-8B33-B8DA4F864405}" type="parTrans" cxnId="{54C16A1B-0B61-48C6-88B8-0371B924F804}">
      <dgm:prSet/>
      <dgm:spPr/>
      <dgm:t>
        <a:bodyPr/>
        <a:lstStyle/>
        <a:p>
          <a:endParaRPr lang="en-US"/>
        </a:p>
      </dgm:t>
    </dgm:pt>
    <dgm:pt modelId="{BC093348-B686-4D84-A205-A3F06F9CC0C7}" type="sibTrans" cxnId="{54C16A1B-0B61-48C6-88B8-0371B924F804}">
      <dgm:prSet/>
      <dgm:spPr/>
      <dgm:t>
        <a:bodyPr/>
        <a:lstStyle/>
        <a:p>
          <a:endParaRPr lang="en-US"/>
        </a:p>
      </dgm:t>
    </dgm:pt>
    <dgm:pt modelId="{9557F79E-0F72-4698-A646-92B6589C1AF0}">
      <dgm:prSet/>
      <dgm:spPr/>
      <dgm:t>
        <a:bodyPr/>
        <a:lstStyle/>
        <a:p>
          <a:r>
            <a:rPr lang="en-US" dirty="0"/>
            <a:t>Meets all 7 learning styles.</a:t>
          </a:r>
        </a:p>
      </dgm:t>
    </dgm:pt>
    <dgm:pt modelId="{71E51B39-316B-427A-B829-08F516ED4369}" type="parTrans" cxnId="{8BF04091-5483-49CE-A54D-139D036B656E}">
      <dgm:prSet/>
      <dgm:spPr/>
      <dgm:t>
        <a:bodyPr/>
        <a:lstStyle/>
        <a:p>
          <a:endParaRPr lang="en-US"/>
        </a:p>
      </dgm:t>
    </dgm:pt>
    <dgm:pt modelId="{7FDFF7D0-0896-42C8-A5F0-E7E709CE7BEE}" type="sibTrans" cxnId="{8BF04091-5483-49CE-A54D-139D036B656E}">
      <dgm:prSet/>
      <dgm:spPr/>
      <dgm:t>
        <a:bodyPr/>
        <a:lstStyle/>
        <a:p>
          <a:endParaRPr lang="en-US"/>
        </a:p>
      </dgm:t>
    </dgm:pt>
    <dgm:pt modelId="{AF226961-A04F-AA43-9D95-5FEA19BEEA80}" type="pres">
      <dgm:prSet presAssocID="{CF25B876-401A-4085-83BF-AD826114D17F}" presName="diagram" presStyleCnt="0">
        <dgm:presLayoutVars>
          <dgm:dir/>
          <dgm:resizeHandles val="exact"/>
        </dgm:presLayoutVars>
      </dgm:prSet>
      <dgm:spPr/>
    </dgm:pt>
    <dgm:pt modelId="{1E2E94E7-86AE-5F4C-9C12-F1663DDB0D73}" type="pres">
      <dgm:prSet presAssocID="{C2A84C43-43A0-4A00-A402-B82FDFF753D0}" presName="node" presStyleLbl="node1" presStyleIdx="0" presStyleCnt="5">
        <dgm:presLayoutVars>
          <dgm:bulletEnabled val="1"/>
        </dgm:presLayoutVars>
      </dgm:prSet>
      <dgm:spPr/>
    </dgm:pt>
    <dgm:pt modelId="{48E41E67-C413-BE4F-AEAB-ADFE60486186}" type="pres">
      <dgm:prSet presAssocID="{EA91A693-3DA5-4D35-A1B2-8C9CA6C05FB3}" presName="sibTrans" presStyleCnt="0"/>
      <dgm:spPr/>
    </dgm:pt>
    <dgm:pt modelId="{4CE0081A-FE1C-504C-884A-FAE7F4E1D3E6}" type="pres">
      <dgm:prSet presAssocID="{C84AEA31-56ED-4B73-B83C-FC41CAAFACC8}" presName="node" presStyleLbl="node1" presStyleIdx="1" presStyleCnt="5">
        <dgm:presLayoutVars>
          <dgm:bulletEnabled val="1"/>
        </dgm:presLayoutVars>
      </dgm:prSet>
      <dgm:spPr/>
    </dgm:pt>
    <dgm:pt modelId="{0B4445EC-E0C7-1643-8B5C-B1426B1CFBDD}" type="pres">
      <dgm:prSet presAssocID="{9E39D61E-AF3D-4B0F-A581-C4FF5D41C4CF}" presName="sibTrans" presStyleCnt="0"/>
      <dgm:spPr/>
    </dgm:pt>
    <dgm:pt modelId="{A2D121F4-66B9-7144-BB51-9FA33492FA85}" type="pres">
      <dgm:prSet presAssocID="{FF810B78-72FD-4F81-9BFC-9ADFBAEA7555}" presName="node" presStyleLbl="node1" presStyleIdx="2" presStyleCnt="5">
        <dgm:presLayoutVars>
          <dgm:bulletEnabled val="1"/>
        </dgm:presLayoutVars>
      </dgm:prSet>
      <dgm:spPr/>
    </dgm:pt>
    <dgm:pt modelId="{E1999E76-48BC-1C4D-A326-FE792385392C}" type="pres">
      <dgm:prSet presAssocID="{C27AEF64-CC3E-414D-8E4E-FDDD91DF07F2}" presName="sibTrans" presStyleCnt="0"/>
      <dgm:spPr/>
    </dgm:pt>
    <dgm:pt modelId="{3428DBEC-CD3F-054F-A764-D897F82856F1}" type="pres">
      <dgm:prSet presAssocID="{FA2F97B0-0B91-4BC3-B3EB-61A6785A3938}" presName="node" presStyleLbl="node1" presStyleIdx="3" presStyleCnt="5">
        <dgm:presLayoutVars>
          <dgm:bulletEnabled val="1"/>
        </dgm:presLayoutVars>
      </dgm:prSet>
      <dgm:spPr/>
    </dgm:pt>
    <dgm:pt modelId="{8B48C658-7688-4440-8076-7C1DC1DB7A87}" type="pres">
      <dgm:prSet presAssocID="{BC093348-B686-4D84-A205-A3F06F9CC0C7}" presName="sibTrans" presStyleCnt="0"/>
      <dgm:spPr/>
    </dgm:pt>
    <dgm:pt modelId="{DF8BB643-6F90-EC42-AED1-AF57FB2BF91F}" type="pres">
      <dgm:prSet presAssocID="{9557F79E-0F72-4698-A646-92B6589C1AF0}" presName="node" presStyleLbl="node1" presStyleIdx="4" presStyleCnt="5">
        <dgm:presLayoutVars>
          <dgm:bulletEnabled val="1"/>
        </dgm:presLayoutVars>
      </dgm:prSet>
      <dgm:spPr/>
    </dgm:pt>
  </dgm:ptLst>
  <dgm:cxnLst>
    <dgm:cxn modelId="{D6567F0C-DFA4-9445-9CFE-97EBF82BB561}" type="presOf" srcId="{C2A84C43-43A0-4A00-A402-B82FDFF753D0}" destId="{1E2E94E7-86AE-5F4C-9C12-F1663DDB0D73}" srcOrd="0" destOrd="0" presId="urn:microsoft.com/office/officeart/2005/8/layout/default"/>
    <dgm:cxn modelId="{54C16A1B-0B61-48C6-88B8-0371B924F804}" srcId="{CF25B876-401A-4085-83BF-AD826114D17F}" destId="{FA2F97B0-0B91-4BC3-B3EB-61A6785A3938}" srcOrd="3" destOrd="0" parTransId="{CC0E7607-FD80-4F6B-8B33-B8DA4F864405}" sibTransId="{BC093348-B686-4D84-A205-A3F06F9CC0C7}"/>
    <dgm:cxn modelId="{563D0928-DA21-394D-B532-F3BF02A1DCA9}" type="presOf" srcId="{CF25B876-401A-4085-83BF-AD826114D17F}" destId="{AF226961-A04F-AA43-9D95-5FEA19BEEA80}" srcOrd="0" destOrd="0" presId="urn:microsoft.com/office/officeart/2005/8/layout/default"/>
    <dgm:cxn modelId="{41AC5A2B-5E71-6D4C-9CC9-540625168797}" type="presOf" srcId="{9557F79E-0F72-4698-A646-92B6589C1AF0}" destId="{DF8BB643-6F90-EC42-AED1-AF57FB2BF91F}" srcOrd="0" destOrd="0" presId="urn:microsoft.com/office/officeart/2005/8/layout/default"/>
    <dgm:cxn modelId="{07EC2B7D-DDB5-4C90-82E8-790472AB1CCD}" srcId="{CF25B876-401A-4085-83BF-AD826114D17F}" destId="{C84AEA31-56ED-4B73-B83C-FC41CAAFACC8}" srcOrd="1" destOrd="0" parTransId="{EB7D60E8-A634-4BBC-8F8F-A70A27925ED1}" sibTransId="{9E39D61E-AF3D-4B0F-A581-C4FF5D41C4CF}"/>
    <dgm:cxn modelId="{8BF04091-5483-49CE-A54D-139D036B656E}" srcId="{CF25B876-401A-4085-83BF-AD826114D17F}" destId="{9557F79E-0F72-4698-A646-92B6589C1AF0}" srcOrd="4" destOrd="0" parTransId="{71E51B39-316B-427A-B829-08F516ED4369}" sibTransId="{7FDFF7D0-0896-42C8-A5F0-E7E709CE7BEE}"/>
    <dgm:cxn modelId="{E44ADAC3-D559-A14A-8307-63EF0BAA2E41}" type="presOf" srcId="{FF810B78-72FD-4F81-9BFC-9ADFBAEA7555}" destId="{A2D121F4-66B9-7144-BB51-9FA33492FA85}" srcOrd="0" destOrd="0" presId="urn:microsoft.com/office/officeart/2005/8/layout/default"/>
    <dgm:cxn modelId="{39A719C5-3E05-4398-9278-72B6E3303230}" srcId="{CF25B876-401A-4085-83BF-AD826114D17F}" destId="{FF810B78-72FD-4F81-9BFC-9ADFBAEA7555}" srcOrd="2" destOrd="0" parTransId="{83BCC075-C013-4D67-84F7-38F350906944}" sibTransId="{C27AEF64-CC3E-414D-8E4E-FDDD91DF07F2}"/>
    <dgm:cxn modelId="{582DB8D9-2905-7A44-91FC-FC94F224DF29}" type="presOf" srcId="{FA2F97B0-0B91-4BC3-B3EB-61A6785A3938}" destId="{3428DBEC-CD3F-054F-A764-D897F82856F1}" srcOrd="0" destOrd="0" presId="urn:microsoft.com/office/officeart/2005/8/layout/default"/>
    <dgm:cxn modelId="{DA91D6D9-A138-4601-A664-FB74D9AC11C7}" srcId="{CF25B876-401A-4085-83BF-AD826114D17F}" destId="{C2A84C43-43A0-4A00-A402-B82FDFF753D0}" srcOrd="0" destOrd="0" parTransId="{62D8FE0E-A0BF-4CEF-BE2F-EEEF615C08F0}" sibTransId="{EA91A693-3DA5-4D35-A1B2-8C9CA6C05FB3}"/>
    <dgm:cxn modelId="{5E7B4AFF-CBD3-844E-9C08-809BC5E07D08}" type="presOf" srcId="{C84AEA31-56ED-4B73-B83C-FC41CAAFACC8}" destId="{4CE0081A-FE1C-504C-884A-FAE7F4E1D3E6}" srcOrd="0" destOrd="0" presId="urn:microsoft.com/office/officeart/2005/8/layout/default"/>
    <dgm:cxn modelId="{DB632204-3149-F04F-9F50-7939B2A99057}" type="presParOf" srcId="{AF226961-A04F-AA43-9D95-5FEA19BEEA80}" destId="{1E2E94E7-86AE-5F4C-9C12-F1663DDB0D73}" srcOrd="0" destOrd="0" presId="urn:microsoft.com/office/officeart/2005/8/layout/default"/>
    <dgm:cxn modelId="{2D8711FC-7C86-BB4F-AD64-64D253B94BD9}" type="presParOf" srcId="{AF226961-A04F-AA43-9D95-5FEA19BEEA80}" destId="{48E41E67-C413-BE4F-AEAB-ADFE60486186}" srcOrd="1" destOrd="0" presId="urn:microsoft.com/office/officeart/2005/8/layout/default"/>
    <dgm:cxn modelId="{9A38611B-F0C5-2E4C-98AC-9A5010F2990E}" type="presParOf" srcId="{AF226961-A04F-AA43-9D95-5FEA19BEEA80}" destId="{4CE0081A-FE1C-504C-884A-FAE7F4E1D3E6}" srcOrd="2" destOrd="0" presId="urn:microsoft.com/office/officeart/2005/8/layout/default"/>
    <dgm:cxn modelId="{F3527B8A-3ACB-404B-BAF5-DF2884CD3555}" type="presParOf" srcId="{AF226961-A04F-AA43-9D95-5FEA19BEEA80}" destId="{0B4445EC-E0C7-1643-8B5C-B1426B1CFBDD}" srcOrd="3" destOrd="0" presId="urn:microsoft.com/office/officeart/2005/8/layout/default"/>
    <dgm:cxn modelId="{9B7CD3DD-C05E-A04A-8ACE-61944ECB33B5}" type="presParOf" srcId="{AF226961-A04F-AA43-9D95-5FEA19BEEA80}" destId="{A2D121F4-66B9-7144-BB51-9FA33492FA85}" srcOrd="4" destOrd="0" presId="urn:microsoft.com/office/officeart/2005/8/layout/default"/>
    <dgm:cxn modelId="{8138FF35-A241-3746-B5E6-42372C99A610}" type="presParOf" srcId="{AF226961-A04F-AA43-9D95-5FEA19BEEA80}" destId="{E1999E76-48BC-1C4D-A326-FE792385392C}" srcOrd="5" destOrd="0" presId="urn:microsoft.com/office/officeart/2005/8/layout/default"/>
    <dgm:cxn modelId="{44F1A4C1-5270-1C43-8F92-B9786E4785E9}" type="presParOf" srcId="{AF226961-A04F-AA43-9D95-5FEA19BEEA80}" destId="{3428DBEC-CD3F-054F-A764-D897F82856F1}" srcOrd="6" destOrd="0" presId="urn:microsoft.com/office/officeart/2005/8/layout/default"/>
    <dgm:cxn modelId="{7543873B-81A9-5240-ADF9-01E6D9A67D80}" type="presParOf" srcId="{AF226961-A04F-AA43-9D95-5FEA19BEEA80}" destId="{8B48C658-7688-4440-8076-7C1DC1DB7A87}" srcOrd="7" destOrd="0" presId="urn:microsoft.com/office/officeart/2005/8/layout/default"/>
    <dgm:cxn modelId="{1897C94D-8900-134F-8982-0480B06DC111}" type="presParOf" srcId="{AF226961-A04F-AA43-9D95-5FEA19BEEA80}" destId="{DF8BB643-6F90-EC42-AED1-AF57FB2BF91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E94E7-86AE-5F4C-9C12-F1663DDB0D73}">
      <dsp:nvSpPr>
        <dsp:cNvPr id="0" name=""/>
        <dsp:cNvSpPr/>
      </dsp:nvSpPr>
      <dsp:spPr>
        <a:xfrm>
          <a:off x="541734" y="348"/>
          <a:ext cx="2757040" cy="165422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Pandemic and outside of school learning experiences </a:t>
          </a:r>
        </a:p>
      </dsp:txBody>
      <dsp:txXfrm>
        <a:off x="541734" y="348"/>
        <a:ext cx="2757040" cy="1654224"/>
      </dsp:txXfrm>
    </dsp:sp>
    <dsp:sp modelId="{4CE0081A-FE1C-504C-884A-FAE7F4E1D3E6}">
      <dsp:nvSpPr>
        <dsp:cNvPr id="0" name=""/>
        <dsp:cNvSpPr/>
      </dsp:nvSpPr>
      <dsp:spPr>
        <a:xfrm>
          <a:off x="3574479" y="348"/>
          <a:ext cx="2757040" cy="165422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Provide experiences that they may never have.</a:t>
          </a:r>
        </a:p>
      </dsp:txBody>
      <dsp:txXfrm>
        <a:off x="3574479" y="348"/>
        <a:ext cx="2757040" cy="1654224"/>
      </dsp:txXfrm>
    </dsp:sp>
    <dsp:sp modelId="{A2D121F4-66B9-7144-BB51-9FA33492FA85}">
      <dsp:nvSpPr>
        <dsp:cNvPr id="0" name=""/>
        <dsp:cNvSpPr/>
      </dsp:nvSpPr>
      <dsp:spPr>
        <a:xfrm>
          <a:off x="6607223" y="348"/>
          <a:ext cx="2757040" cy="165422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Make knowledge available to my rural students that they may otherwise not receive.</a:t>
          </a:r>
        </a:p>
      </dsp:txBody>
      <dsp:txXfrm>
        <a:off x="6607223" y="348"/>
        <a:ext cx="2757040" cy="1654224"/>
      </dsp:txXfrm>
    </dsp:sp>
    <dsp:sp modelId="{3428DBEC-CD3F-054F-A764-D897F82856F1}">
      <dsp:nvSpPr>
        <dsp:cNvPr id="0" name=""/>
        <dsp:cNvSpPr/>
      </dsp:nvSpPr>
      <dsp:spPr>
        <a:xfrm>
          <a:off x="2058106" y="1930277"/>
          <a:ext cx="2757040" cy="165422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Combat behavioral issues who experience difficulty concentrating and staying focused.</a:t>
          </a:r>
        </a:p>
      </dsp:txBody>
      <dsp:txXfrm>
        <a:off x="2058106" y="1930277"/>
        <a:ext cx="2757040" cy="1654224"/>
      </dsp:txXfrm>
    </dsp:sp>
    <dsp:sp modelId="{DF8BB643-6F90-EC42-AED1-AF57FB2BF91F}">
      <dsp:nvSpPr>
        <dsp:cNvPr id="0" name=""/>
        <dsp:cNvSpPr/>
      </dsp:nvSpPr>
      <dsp:spPr>
        <a:xfrm>
          <a:off x="5090851" y="1930277"/>
          <a:ext cx="2757040" cy="1654224"/>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Meets all 7 learning styles.</a:t>
          </a:r>
        </a:p>
      </dsp:txBody>
      <dsp:txXfrm>
        <a:off x="5090851" y="1930277"/>
        <a:ext cx="2757040" cy="165422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a:t>5/6/2022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5/6/2022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5/6/2022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5/6/2022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a:t>5/6/2022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5/6/2022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a:pPr/>
              <a:t>5/6/2022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098A-C8D6-3741-9636-57A2B0872C81}"/>
              </a:ext>
            </a:extLst>
          </p:cNvPr>
          <p:cNvSpPr>
            <a:spLocks noGrp="1"/>
          </p:cNvSpPr>
          <p:nvPr>
            <p:ph type="ctrTitle"/>
          </p:nvPr>
        </p:nvSpPr>
        <p:spPr/>
        <p:txBody>
          <a:bodyPr/>
          <a:lstStyle/>
          <a:p>
            <a:r>
              <a:rPr lang="en-US" dirty="0"/>
              <a:t>Our “Virtual Game” Is Strong</a:t>
            </a:r>
          </a:p>
        </p:txBody>
      </p:sp>
      <p:sp>
        <p:nvSpPr>
          <p:cNvPr id="3" name="Subtitle 2">
            <a:extLst>
              <a:ext uri="{FF2B5EF4-FFF2-40B4-BE49-F238E27FC236}">
                <a16:creationId xmlns:a16="http://schemas.microsoft.com/office/drawing/2014/main" id="{748109D1-831A-8E44-8887-4169F8ABA764}"/>
              </a:ext>
            </a:extLst>
          </p:cNvPr>
          <p:cNvSpPr>
            <a:spLocks noGrp="1"/>
          </p:cNvSpPr>
          <p:nvPr>
            <p:ph type="subTitle" idx="1"/>
          </p:nvPr>
        </p:nvSpPr>
        <p:spPr/>
        <p:txBody>
          <a:bodyPr>
            <a:normAutofit/>
          </a:bodyPr>
          <a:lstStyle/>
          <a:p>
            <a:r>
              <a:rPr lang="en-US" sz="2400" dirty="0">
                <a:solidFill>
                  <a:schemeClr val="bg1"/>
                </a:solidFill>
              </a:rPr>
              <a:t>By: Erin Bowling</a:t>
            </a:r>
          </a:p>
          <a:p>
            <a:r>
              <a:rPr lang="en-US" sz="2400" dirty="0">
                <a:solidFill>
                  <a:schemeClr val="bg1"/>
                </a:solidFill>
              </a:rPr>
              <a:t>Porter Elementary </a:t>
            </a:r>
          </a:p>
          <a:p>
            <a:r>
              <a:rPr lang="en-US" sz="2400" dirty="0">
                <a:solidFill>
                  <a:schemeClr val="bg1"/>
                </a:solidFill>
              </a:rPr>
              <a:t>Johnson County School District</a:t>
            </a:r>
          </a:p>
        </p:txBody>
      </p:sp>
    </p:spTree>
    <p:extLst>
      <p:ext uri="{BB962C8B-B14F-4D97-AF65-F5344CB8AC3E}">
        <p14:creationId xmlns:p14="http://schemas.microsoft.com/office/powerpoint/2010/main" val="94476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C0D76-79B6-344A-9FCD-5AADE55C9AF7}"/>
              </a:ext>
            </a:extLst>
          </p:cNvPr>
          <p:cNvSpPr>
            <a:spLocks noGrp="1"/>
          </p:cNvSpPr>
          <p:nvPr>
            <p:ph type="title"/>
          </p:nvPr>
        </p:nvSpPr>
        <p:spPr/>
        <p:txBody>
          <a:bodyPr/>
          <a:lstStyle/>
          <a:p>
            <a:r>
              <a:rPr lang="en-US" dirty="0"/>
              <a:t>The kids love them!!!</a:t>
            </a:r>
          </a:p>
        </p:txBody>
      </p:sp>
      <p:pic>
        <p:nvPicPr>
          <p:cNvPr id="5" name="Content Placeholder 4">
            <a:extLst>
              <a:ext uri="{FF2B5EF4-FFF2-40B4-BE49-F238E27FC236}">
                <a16:creationId xmlns:a16="http://schemas.microsoft.com/office/drawing/2014/main" id="{E6599FAE-9EAB-284E-BCEA-598E7A266834}"/>
              </a:ext>
            </a:extLst>
          </p:cNvPr>
          <p:cNvPicPr>
            <a:picLocks noGrp="1" noChangeAspect="1"/>
          </p:cNvPicPr>
          <p:nvPr>
            <p:ph idx="1"/>
          </p:nvPr>
        </p:nvPicPr>
        <p:blipFill>
          <a:blip r:embed="rId2"/>
          <a:stretch>
            <a:fillRect/>
          </a:stretch>
        </p:blipFill>
        <p:spPr>
          <a:xfrm>
            <a:off x="796108" y="2304905"/>
            <a:ext cx="3304837" cy="3475379"/>
          </a:xfrm>
        </p:spPr>
      </p:pic>
    </p:spTree>
    <p:extLst>
      <p:ext uri="{BB962C8B-B14F-4D97-AF65-F5344CB8AC3E}">
        <p14:creationId xmlns:p14="http://schemas.microsoft.com/office/powerpoint/2010/main" val="154623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00C97-D102-BA4A-9B84-6900A427B5AF}"/>
              </a:ext>
            </a:extLst>
          </p:cNvPr>
          <p:cNvSpPr>
            <a:spLocks noGrp="1"/>
          </p:cNvSpPr>
          <p:nvPr>
            <p:ph type="title"/>
          </p:nvPr>
        </p:nvSpPr>
        <p:spPr/>
        <p:txBody>
          <a:bodyPr/>
          <a:lstStyle/>
          <a:p>
            <a:r>
              <a:rPr lang="en-US" dirty="0"/>
              <a:t>evaluation OF effectiveness</a:t>
            </a:r>
          </a:p>
        </p:txBody>
      </p:sp>
      <p:sp>
        <p:nvSpPr>
          <p:cNvPr id="3" name="Content Placeholder 2">
            <a:extLst>
              <a:ext uri="{FF2B5EF4-FFF2-40B4-BE49-F238E27FC236}">
                <a16:creationId xmlns:a16="http://schemas.microsoft.com/office/drawing/2014/main" id="{6DFD01E3-FE9C-0B4C-9F22-854705C52A03}"/>
              </a:ext>
            </a:extLst>
          </p:cNvPr>
          <p:cNvSpPr>
            <a:spLocks noGrp="1"/>
          </p:cNvSpPr>
          <p:nvPr>
            <p:ph idx="1"/>
          </p:nvPr>
        </p:nvSpPr>
        <p:spPr>
          <a:xfrm>
            <a:off x="767256" y="1650124"/>
            <a:ext cx="10280156" cy="4141077"/>
          </a:xfrm>
        </p:spPr>
        <p:txBody>
          <a:bodyPr>
            <a:normAutofit fontScale="70000" lnSpcReduction="20000"/>
          </a:bodyPr>
          <a:lstStyle/>
          <a:p>
            <a:r>
              <a:rPr lang="en-US" sz="1800" dirty="0"/>
              <a:t>I modified the way in which I did my evaluation just slightly.  I initially was going to teach one Social Studies unit and one Science unit.  I ended up teaching two Science units and then reteaching using the Virtual Reality googles.  The first grade Social Studies standards did not lend themselves to the googles in the way that they Science did.  </a:t>
            </a:r>
          </a:p>
          <a:p>
            <a:pPr marL="0" indent="0">
              <a:buNone/>
            </a:pPr>
            <a:r>
              <a:rPr lang="en-US" dirty="0"/>
              <a:t>Standards Assessed and Evaluated</a:t>
            </a:r>
          </a:p>
          <a:p>
            <a:pPr marL="0" indent="0">
              <a:buNone/>
            </a:pPr>
            <a:r>
              <a:rPr lang="en-US" b="1" u="sng" dirty="0"/>
              <a:t>Structure, Function, and Information Processing</a:t>
            </a:r>
          </a:p>
          <a:p>
            <a:pPr marL="0" indent="0">
              <a:buNone/>
            </a:pPr>
            <a:r>
              <a:rPr lang="en-US" dirty="0"/>
              <a:t>1). 1LS-2 – Read text and use media to determine patterns in behavior.</a:t>
            </a:r>
          </a:p>
          <a:p>
            <a:pPr marL="0" indent="0">
              <a:buNone/>
            </a:pPr>
            <a:r>
              <a:rPr lang="en-US" dirty="0"/>
              <a:t>1-LS3-1 – Make observation to construct and evidence based account that young plants and animals are alike but not exactly like their parents.</a:t>
            </a:r>
          </a:p>
          <a:p>
            <a:pPr marL="0" indent="0">
              <a:buNone/>
            </a:pPr>
            <a:r>
              <a:rPr lang="en-US" b="1" u="sng" dirty="0"/>
              <a:t>Space Systems</a:t>
            </a:r>
          </a:p>
          <a:p>
            <a:pPr marL="0" indent="0">
              <a:buNone/>
            </a:pPr>
            <a:r>
              <a:rPr lang="en-US" dirty="0"/>
              <a:t>1ESSI.1 – Use observation of the sun. moon, and stars to describe patterns.</a:t>
            </a:r>
          </a:p>
          <a:p>
            <a:pPr marL="0" indent="0">
              <a:buNone/>
            </a:pPr>
            <a:r>
              <a:rPr lang="en-US" dirty="0"/>
              <a:t>1ESSI.2 – Make observation at different times of the year to relate the amount of daylight to the time of year</a:t>
            </a:r>
          </a:p>
          <a:p>
            <a:pPr marL="0" indent="0">
              <a:buNone/>
            </a:pPr>
            <a:endParaRPr lang="en-US" dirty="0"/>
          </a:p>
        </p:txBody>
      </p:sp>
    </p:spTree>
    <p:extLst>
      <p:ext uri="{BB962C8B-B14F-4D97-AF65-F5344CB8AC3E}">
        <p14:creationId xmlns:p14="http://schemas.microsoft.com/office/powerpoint/2010/main" val="332713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0355-5B3E-694C-8D4E-8D39D840E076}"/>
              </a:ext>
            </a:extLst>
          </p:cNvPr>
          <p:cNvSpPr>
            <a:spLocks noGrp="1"/>
          </p:cNvSpPr>
          <p:nvPr>
            <p:ph type="title"/>
          </p:nvPr>
        </p:nvSpPr>
        <p:spPr/>
        <p:txBody>
          <a:bodyPr/>
          <a:lstStyle/>
          <a:p>
            <a:r>
              <a:rPr lang="en-US" dirty="0"/>
              <a:t>What are they seeing?!?!</a:t>
            </a:r>
          </a:p>
        </p:txBody>
      </p:sp>
      <p:sp>
        <p:nvSpPr>
          <p:cNvPr id="7" name="Content Placeholder 6">
            <a:extLst>
              <a:ext uri="{FF2B5EF4-FFF2-40B4-BE49-F238E27FC236}">
                <a16:creationId xmlns:a16="http://schemas.microsoft.com/office/drawing/2014/main" id="{587B7EA4-E360-01D6-AACA-7F41C157B6C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592563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CDDA-CFA3-A143-8F87-906D24524015}"/>
              </a:ext>
            </a:extLst>
          </p:cNvPr>
          <p:cNvSpPr>
            <a:spLocks noGrp="1"/>
          </p:cNvSpPr>
          <p:nvPr>
            <p:ph type="title"/>
          </p:nvPr>
        </p:nvSpPr>
        <p:spPr/>
        <p:txBody>
          <a:bodyPr/>
          <a:lstStyle/>
          <a:p>
            <a:r>
              <a:rPr lang="en-US" dirty="0"/>
              <a:t>Evaluation and effectiveness</a:t>
            </a:r>
          </a:p>
        </p:txBody>
      </p:sp>
      <p:sp>
        <p:nvSpPr>
          <p:cNvPr id="3" name="Content Placeholder 2">
            <a:extLst>
              <a:ext uri="{FF2B5EF4-FFF2-40B4-BE49-F238E27FC236}">
                <a16:creationId xmlns:a16="http://schemas.microsoft.com/office/drawing/2014/main" id="{7B14808B-0D4A-8346-985B-553593DB87C2}"/>
              </a:ext>
            </a:extLst>
          </p:cNvPr>
          <p:cNvSpPr>
            <a:spLocks noGrp="1"/>
          </p:cNvSpPr>
          <p:nvPr>
            <p:ph idx="1"/>
          </p:nvPr>
        </p:nvSpPr>
        <p:spPr>
          <a:xfrm>
            <a:off x="1141412" y="2249487"/>
            <a:ext cx="10020574" cy="4067230"/>
          </a:xfrm>
        </p:spPr>
        <p:txBody>
          <a:bodyPr>
            <a:noAutofit/>
          </a:bodyPr>
          <a:lstStyle/>
          <a:p>
            <a:r>
              <a:rPr lang="en-US" dirty="0"/>
              <a:t>To evaluate the effectiveness of the Oculus VR Headset I plan to choose two units from each subject area (Science and Social Studies). </a:t>
            </a:r>
          </a:p>
          <a:p>
            <a:r>
              <a:rPr lang="en-US" dirty="0"/>
              <a:t>I will teach those two units prior to the arrival of the VR sets.</a:t>
            </a:r>
          </a:p>
          <a:p>
            <a:r>
              <a:rPr lang="en-US" dirty="0"/>
              <a:t>I will assess both units, recording the scores of those assessments. </a:t>
            </a:r>
          </a:p>
          <a:p>
            <a:r>
              <a:rPr lang="en-US" dirty="0"/>
              <a:t>I will then re-teach the lesson incorporating the Oculus Quest, reassess, and compare scores. </a:t>
            </a:r>
          </a:p>
          <a:p>
            <a:r>
              <a:rPr lang="en-US" dirty="0"/>
              <a:t>As well, I will do a pre and post survey evaluating overall engagement, noting student behavior and student feelings towards the VR experience.</a:t>
            </a:r>
          </a:p>
        </p:txBody>
      </p:sp>
    </p:spTree>
    <p:extLst>
      <p:ext uri="{BB962C8B-B14F-4D97-AF65-F5344CB8AC3E}">
        <p14:creationId xmlns:p14="http://schemas.microsoft.com/office/powerpoint/2010/main" val="18366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A046-955E-814D-8B68-6C80F1A4D664}"/>
              </a:ext>
            </a:extLst>
          </p:cNvPr>
          <p:cNvSpPr>
            <a:spLocks noGrp="1"/>
          </p:cNvSpPr>
          <p:nvPr>
            <p:ph type="title"/>
          </p:nvPr>
        </p:nvSpPr>
        <p:spPr/>
        <p:txBody>
          <a:bodyPr/>
          <a:lstStyle/>
          <a:p>
            <a:r>
              <a:rPr lang="en-US" dirty="0"/>
              <a:t>assessment analysis </a:t>
            </a:r>
          </a:p>
        </p:txBody>
      </p:sp>
      <p:graphicFrame>
        <p:nvGraphicFramePr>
          <p:cNvPr id="5" name="Content Placeholder 4">
            <a:extLst>
              <a:ext uri="{FF2B5EF4-FFF2-40B4-BE49-F238E27FC236}">
                <a16:creationId xmlns:a16="http://schemas.microsoft.com/office/drawing/2014/main" id="{E0CD3ED5-8C2A-EA43-AC13-D4BED5D69149}"/>
              </a:ext>
            </a:extLst>
          </p:cNvPr>
          <p:cNvGraphicFramePr>
            <a:graphicFrameLocks noGrp="1"/>
          </p:cNvGraphicFramePr>
          <p:nvPr>
            <p:ph idx="1"/>
            <p:extLst>
              <p:ext uri="{D42A27DB-BD31-4B8C-83A1-F6EECF244321}">
                <p14:modId xmlns:p14="http://schemas.microsoft.com/office/powerpoint/2010/main" val="76652896"/>
              </p:ext>
            </p:extLst>
          </p:nvPr>
        </p:nvGraphicFramePr>
        <p:xfrm>
          <a:off x="1141413" y="2249487"/>
          <a:ext cx="9906000" cy="3079257"/>
        </p:xfrm>
        <a:graphic>
          <a:graphicData uri="http://schemas.openxmlformats.org/drawingml/2006/table">
            <a:tbl>
              <a:tblPr firstRow="1" bandRow="1">
                <a:tableStyleId>{5C22544A-7EE6-4342-B048-85BDC9FD1C3A}</a:tableStyleId>
              </a:tblPr>
              <a:tblGrid>
                <a:gridCol w="3302000">
                  <a:extLst>
                    <a:ext uri="{9D8B030D-6E8A-4147-A177-3AD203B41FA5}">
                      <a16:colId xmlns:a16="http://schemas.microsoft.com/office/drawing/2014/main" val="1362516424"/>
                    </a:ext>
                  </a:extLst>
                </a:gridCol>
                <a:gridCol w="3302000">
                  <a:extLst>
                    <a:ext uri="{9D8B030D-6E8A-4147-A177-3AD203B41FA5}">
                      <a16:colId xmlns:a16="http://schemas.microsoft.com/office/drawing/2014/main" val="4130117002"/>
                    </a:ext>
                  </a:extLst>
                </a:gridCol>
                <a:gridCol w="3302000">
                  <a:extLst>
                    <a:ext uri="{9D8B030D-6E8A-4147-A177-3AD203B41FA5}">
                      <a16:colId xmlns:a16="http://schemas.microsoft.com/office/drawing/2014/main" val="703105304"/>
                    </a:ext>
                  </a:extLst>
                </a:gridCol>
              </a:tblGrid>
              <a:tr h="1026419">
                <a:tc>
                  <a:txBody>
                    <a:bodyPr/>
                    <a:lstStyle/>
                    <a:p>
                      <a:pPr algn="ctr"/>
                      <a:r>
                        <a:rPr lang="en-US" dirty="0"/>
                        <a:t>SCIENCE UNIT</a:t>
                      </a:r>
                    </a:p>
                  </a:txBody>
                  <a:tcPr/>
                </a:tc>
                <a:tc>
                  <a:txBody>
                    <a:bodyPr/>
                    <a:lstStyle/>
                    <a:p>
                      <a:pPr algn="ctr"/>
                      <a:r>
                        <a:rPr lang="en-US" dirty="0"/>
                        <a:t>PRE-ASSESSMENT</a:t>
                      </a:r>
                    </a:p>
                  </a:txBody>
                  <a:tcPr/>
                </a:tc>
                <a:tc>
                  <a:txBody>
                    <a:bodyPr/>
                    <a:lstStyle/>
                    <a:p>
                      <a:pPr algn="ctr"/>
                      <a:r>
                        <a:rPr lang="en-US" dirty="0"/>
                        <a:t>POST-ASSESSMENT </a:t>
                      </a:r>
                    </a:p>
                  </a:txBody>
                  <a:tcPr/>
                </a:tc>
                <a:extLst>
                  <a:ext uri="{0D108BD9-81ED-4DB2-BD59-A6C34878D82A}">
                    <a16:rowId xmlns:a16="http://schemas.microsoft.com/office/drawing/2014/main" val="3377980926"/>
                  </a:ext>
                </a:extLst>
              </a:tr>
              <a:tr h="1026419">
                <a:tc>
                  <a:txBody>
                    <a:bodyPr/>
                    <a:lstStyle/>
                    <a:p>
                      <a:r>
                        <a:rPr lang="en-US" dirty="0"/>
                        <a:t>Unit 1 – Structure, Function, and Information Processing </a:t>
                      </a:r>
                    </a:p>
                  </a:txBody>
                  <a:tcPr/>
                </a:tc>
                <a:tc>
                  <a:txBody>
                    <a:bodyPr/>
                    <a:lstStyle/>
                    <a:p>
                      <a:r>
                        <a:rPr lang="en-US" dirty="0"/>
                        <a:t>Score – 80%</a:t>
                      </a:r>
                    </a:p>
                  </a:txBody>
                  <a:tcPr/>
                </a:tc>
                <a:tc>
                  <a:txBody>
                    <a:bodyPr/>
                    <a:lstStyle/>
                    <a:p>
                      <a:r>
                        <a:rPr lang="en-US" dirty="0"/>
                        <a:t>Score – 89%</a:t>
                      </a:r>
                    </a:p>
                  </a:txBody>
                  <a:tcPr/>
                </a:tc>
                <a:extLst>
                  <a:ext uri="{0D108BD9-81ED-4DB2-BD59-A6C34878D82A}">
                    <a16:rowId xmlns:a16="http://schemas.microsoft.com/office/drawing/2014/main" val="478027735"/>
                  </a:ext>
                </a:extLst>
              </a:tr>
              <a:tr h="1026419">
                <a:tc>
                  <a:txBody>
                    <a:bodyPr/>
                    <a:lstStyle/>
                    <a:p>
                      <a:r>
                        <a:rPr lang="en-US" dirty="0"/>
                        <a:t>Unit 2 – Space Systems</a:t>
                      </a:r>
                    </a:p>
                  </a:txBody>
                  <a:tcPr/>
                </a:tc>
                <a:tc>
                  <a:txBody>
                    <a:bodyPr/>
                    <a:lstStyle/>
                    <a:p>
                      <a:r>
                        <a:rPr lang="en-US" dirty="0"/>
                        <a:t>Score – 85%</a:t>
                      </a:r>
                    </a:p>
                  </a:txBody>
                  <a:tcPr/>
                </a:tc>
                <a:tc>
                  <a:txBody>
                    <a:bodyPr/>
                    <a:lstStyle/>
                    <a:p>
                      <a:r>
                        <a:rPr lang="en-US" dirty="0"/>
                        <a:t>Score – 95%</a:t>
                      </a:r>
                    </a:p>
                  </a:txBody>
                  <a:tcPr/>
                </a:tc>
                <a:extLst>
                  <a:ext uri="{0D108BD9-81ED-4DB2-BD59-A6C34878D82A}">
                    <a16:rowId xmlns:a16="http://schemas.microsoft.com/office/drawing/2014/main" val="3406828522"/>
                  </a:ext>
                </a:extLst>
              </a:tr>
            </a:tbl>
          </a:graphicData>
        </a:graphic>
      </p:graphicFrame>
    </p:spTree>
    <p:extLst>
      <p:ext uri="{BB962C8B-B14F-4D97-AF65-F5344CB8AC3E}">
        <p14:creationId xmlns:p14="http://schemas.microsoft.com/office/powerpoint/2010/main" val="384528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6369-929B-C54C-B06B-0DCFF9E72726}"/>
              </a:ext>
            </a:extLst>
          </p:cNvPr>
          <p:cNvSpPr>
            <a:spLocks noGrp="1"/>
          </p:cNvSpPr>
          <p:nvPr>
            <p:ph type="title"/>
          </p:nvPr>
        </p:nvSpPr>
        <p:spPr/>
        <p:txBody>
          <a:bodyPr/>
          <a:lstStyle/>
          <a:p>
            <a:r>
              <a:rPr lang="en-US" dirty="0"/>
              <a:t>Post Survey </a:t>
            </a:r>
          </a:p>
        </p:txBody>
      </p:sp>
      <p:sp>
        <p:nvSpPr>
          <p:cNvPr id="9" name="Content Placeholder 8">
            <a:extLst>
              <a:ext uri="{FF2B5EF4-FFF2-40B4-BE49-F238E27FC236}">
                <a16:creationId xmlns:a16="http://schemas.microsoft.com/office/drawing/2014/main" id="{52E6B57A-5309-0B49-93F4-80AA6BFBE421}"/>
              </a:ext>
            </a:extLst>
          </p:cNvPr>
          <p:cNvSpPr>
            <a:spLocks noGrp="1"/>
          </p:cNvSpPr>
          <p:nvPr>
            <p:ph idx="1"/>
          </p:nvPr>
        </p:nvSpPr>
        <p:spPr/>
        <p:txBody>
          <a:bodyPr/>
          <a:lstStyle/>
          <a:p>
            <a:endParaRPr lang="en-US" dirty="0"/>
          </a:p>
        </p:txBody>
      </p:sp>
      <p:pic>
        <p:nvPicPr>
          <p:cNvPr id="1026" name="Picture 2" descr="Forms response chart. Question title: Does using the VR headsets make learning about Science and Social Studies more interesting?. Number of responses: 15 responses.">
            <a:extLst>
              <a:ext uri="{FF2B5EF4-FFF2-40B4-BE49-F238E27FC236}">
                <a16:creationId xmlns:a16="http://schemas.microsoft.com/office/drawing/2014/main" id="{1E53DFB1-0438-344B-863B-17F7BDE89A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1" y="444761"/>
            <a:ext cx="11269810" cy="603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7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CE51F-8A20-A94F-8718-0D299EB749C3}"/>
              </a:ext>
            </a:extLst>
          </p:cNvPr>
          <p:cNvSpPr>
            <a:spLocks noGrp="1"/>
          </p:cNvSpPr>
          <p:nvPr>
            <p:ph type="title"/>
          </p:nvPr>
        </p:nvSpPr>
        <p:spPr/>
        <p:txBody>
          <a:bodyPr/>
          <a:lstStyle/>
          <a:p>
            <a:endParaRPr lang="en-US" dirty="0"/>
          </a:p>
        </p:txBody>
      </p:sp>
      <p:pic>
        <p:nvPicPr>
          <p:cNvPr id="2050" name="Picture 2" descr="Forms response chart. Question title: Would you like to use the VR headsets in every class and grade?. Number of responses: 15 responses.">
            <a:extLst>
              <a:ext uri="{FF2B5EF4-FFF2-40B4-BE49-F238E27FC236}">
                <a16:creationId xmlns:a16="http://schemas.microsoft.com/office/drawing/2014/main" id="{FC81509B-E2F6-FE4D-B2E9-C045070E4B7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3565" y="618518"/>
            <a:ext cx="10243846" cy="562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0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07E6-112A-3347-A5C7-20ADC740111F}"/>
              </a:ext>
            </a:extLst>
          </p:cNvPr>
          <p:cNvSpPr>
            <a:spLocks noGrp="1"/>
          </p:cNvSpPr>
          <p:nvPr>
            <p:ph type="title"/>
          </p:nvPr>
        </p:nvSpPr>
        <p:spPr/>
        <p:txBody>
          <a:bodyPr/>
          <a:lstStyle/>
          <a:p>
            <a:endParaRPr lang="en-US" dirty="0"/>
          </a:p>
        </p:txBody>
      </p:sp>
      <p:pic>
        <p:nvPicPr>
          <p:cNvPr id="3074" name="Picture 2" descr="Forms response chart. Question title: Did you enjoy using the VR headsets?. Number of responses: 15 responses.">
            <a:extLst>
              <a:ext uri="{FF2B5EF4-FFF2-40B4-BE49-F238E27FC236}">
                <a16:creationId xmlns:a16="http://schemas.microsoft.com/office/drawing/2014/main" id="{8BA2FF36-47E0-C94E-AE63-B1E97BDE63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943" y="618518"/>
            <a:ext cx="10136937" cy="56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11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FBBD-29C4-B940-9E1F-ACAFF22ACC5D}"/>
              </a:ext>
            </a:extLst>
          </p:cNvPr>
          <p:cNvSpPr>
            <a:spLocks noGrp="1"/>
          </p:cNvSpPr>
          <p:nvPr>
            <p:ph type="title"/>
          </p:nvPr>
        </p:nvSpPr>
        <p:spPr/>
        <p:txBody>
          <a:bodyPr>
            <a:normAutofit/>
          </a:bodyPr>
          <a:lstStyle/>
          <a:p>
            <a:pPr algn="ctr"/>
            <a:r>
              <a:rPr lang="en-US" sz="4800" dirty="0"/>
              <a:t>THANK YOU!!!!</a:t>
            </a:r>
          </a:p>
        </p:txBody>
      </p:sp>
      <p:sp>
        <p:nvSpPr>
          <p:cNvPr id="3" name="Content Placeholder 2">
            <a:extLst>
              <a:ext uri="{FF2B5EF4-FFF2-40B4-BE49-F238E27FC236}">
                <a16:creationId xmlns:a16="http://schemas.microsoft.com/office/drawing/2014/main" id="{F09C6CC2-FDC1-DD44-B495-F960FE976E09}"/>
              </a:ext>
            </a:extLst>
          </p:cNvPr>
          <p:cNvSpPr>
            <a:spLocks noGrp="1"/>
          </p:cNvSpPr>
          <p:nvPr>
            <p:ph idx="1"/>
          </p:nvPr>
        </p:nvSpPr>
        <p:spPr/>
        <p:txBody>
          <a:bodyPr>
            <a:normAutofit/>
          </a:bodyPr>
          <a:lstStyle/>
          <a:p>
            <a:pPr marL="0" indent="0" algn="ctr">
              <a:buNone/>
            </a:pPr>
            <a:r>
              <a:rPr lang="en-US" sz="2800" dirty="0"/>
              <a:t>Erin Bowling</a:t>
            </a:r>
          </a:p>
          <a:p>
            <a:pPr marL="0" indent="0" algn="ctr">
              <a:buNone/>
            </a:pPr>
            <a:r>
              <a:rPr lang="en-US" sz="2800" dirty="0"/>
              <a:t>1</a:t>
            </a:r>
            <a:r>
              <a:rPr lang="en-US" sz="2800" baseline="30000" dirty="0"/>
              <a:t>st</a:t>
            </a:r>
            <a:r>
              <a:rPr lang="en-US" sz="2800" dirty="0"/>
              <a:t> grade teacher</a:t>
            </a:r>
          </a:p>
          <a:p>
            <a:pPr marL="0" indent="0" algn="ctr">
              <a:buNone/>
            </a:pPr>
            <a:r>
              <a:rPr lang="en-US" sz="2800" dirty="0"/>
              <a:t>Porter Elementary </a:t>
            </a:r>
          </a:p>
          <a:p>
            <a:pPr marL="0" indent="0" algn="ctr">
              <a:buNone/>
            </a:pPr>
            <a:r>
              <a:rPr lang="en-US" sz="2800" dirty="0"/>
              <a:t>Erin.bowling@johnson.kyschools.us</a:t>
            </a:r>
          </a:p>
        </p:txBody>
      </p:sp>
    </p:spTree>
    <p:extLst>
      <p:ext uri="{BB962C8B-B14F-4D97-AF65-F5344CB8AC3E}">
        <p14:creationId xmlns:p14="http://schemas.microsoft.com/office/powerpoint/2010/main" val="119847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DB3D6-2020-B142-9795-DB93BD77E40E}"/>
              </a:ext>
            </a:extLst>
          </p:cNvPr>
          <p:cNvSpPr>
            <a:spLocks noGrp="1"/>
          </p:cNvSpPr>
          <p:nvPr>
            <p:ph type="title"/>
          </p:nvPr>
        </p:nvSpPr>
        <p:spPr/>
        <p:txBody>
          <a:bodyPr/>
          <a:lstStyle/>
          <a:p>
            <a:r>
              <a:rPr lang="en-US" dirty="0"/>
              <a:t>Awarded:</a:t>
            </a:r>
          </a:p>
        </p:txBody>
      </p:sp>
      <p:sp>
        <p:nvSpPr>
          <p:cNvPr id="3" name="Content Placeholder 2">
            <a:extLst>
              <a:ext uri="{FF2B5EF4-FFF2-40B4-BE49-F238E27FC236}">
                <a16:creationId xmlns:a16="http://schemas.microsoft.com/office/drawing/2014/main" id="{14BC91A9-46CD-CC41-9263-C187E26BEE70}"/>
              </a:ext>
            </a:extLst>
          </p:cNvPr>
          <p:cNvSpPr>
            <a:spLocks noGrp="1"/>
          </p:cNvSpPr>
          <p:nvPr>
            <p:ph idx="1"/>
          </p:nvPr>
        </p:nvSpPr>
        <p:spPr>
          <a:xfrm>
            <a:off x="1022888" y="2249487"/>
            <a:ext cx="10024524" cy="3541714"/>
          </a:xfrm>
        </p:spPr>
        <p:txBody>
          <a:bodyPr>
            <a:normAutofit/>
          </a:bodyPr>
          <a:lstStyle/>
          <a:p>
            <a:pPr marL="0" indent="0">
              <a:buNone/>
            </a:pPr>
            <a:r>
              <a:rPr lang="en-US" sz="3200" dirty="0"/>
              <a:t>3 - Oculus Quest 2 Virtual Reality Headsets</a:t>
            </a:r>
          </a:p>
        </p:txBody>
      </p:sp>
      <p:pic>
        <p:nvPicPr>
          <p:cNvPr id="5" name="Picture 4">
            <a:extLst>
              <a:ext uri="{FF2B5EF4-FFF2-40B4-BE49-F238E27FC236}">
                <a16:creationId xmlns:a16="http://schemas.microsoft.com/office/drawing/2014/main" id="{09350FFA-84D2-F444-BBFE-0A9D690AB97D}"/>
              </a:ext>
            </a:extLst>
          </p:cNvPr>
          <p:cNvPicPr>
            <a:picLocks noChangeAspect="1"/>
          </p:cNvPicPr>
          <p:nvPr/>
        </p:nvPicPr>
        <p:blipFill>
          <a:blip r:embed="rId2"/>
          <a:stretch>
            <a:fillRect/>
          </a:stretch>
        </p:blipFill>
        <p:spPr>
          <a:xfrm>
            <a:off x="1022887" y="3155655"/>
            <a:ext cx="3355873" cy="2247900"/>
          </a:xfrm>
          <a:prstGeom prst="rect">
            <a:avLst/>
          </a:prstGeom>
        </p:spPr>
      </p:pic>
      <p:pic>
        <p:nvPicPr>
          <p:cNvPr id="7" name="Picture 6">
            <a:extLst>
              <a:ext uri="{FF2B5EF4-FFF2-40B4-BE49-F238E27FC236}">
                <a16:creationId xmlns:a16="http://schemas.microsoft.com/office/drawing/2014/main" id="{6CF1276A-9E84-6D49-ADED-5DB4FFDF0702}"/>
              </a:ext>
            </a:extLst>
          </p:cNvPr>
          <p:cNvPicPr>
            <a:picLocks noChangeAspect="1"/>
          </p:cNvPicPr>
          <p:nvPr/>
        </p:nvPicPr>
        <p:blipFill>
          <a:blip r:embed="rId3"/>
          <a:stretch>
            <a:fillRect/>
          </a:stretch>
        </p:blipFill>
        <p:spPr>
          <a:xfrm>
            <a:off x="8378681" y="618518"/>
            <a:ext cx="3206230" cy="2133600"/>
          </a:xfrm>
          <a:prstGeom prst="rect">
            <a:avLst/>
          </a:prstGeom>
        </p:spPr>
      </p:pic>
      <p:pic>
        <p:nvPicPr>
          <p:cNvPr id="9" name="Picture 8">
            <a:extLst>
              <a:ext uri="{FF2B5EF4-FFF2-40B4-BE49-F238E27FC236}">
                <a16:creationId xmlns:a16="http://schemas.microsoft.com/office/drawing/2014/main" id="{D0FF537B-62C4-1440-BE8A-A3904F1615E2}"/>
              </a:ext>
            </a:extLst>
          </p:cNvPr>
          <p:cNvPicPr>
            <a:picLocks noChangeAspect="1"/>
          </p:cNvPicPr>
          <p:nvPr/>
        </p:nvPicPr>
        <p:blipFill>
          <a:blip r:embed="rId4"/>
          <a:stretch>
            <a:fillRect/>
          </a:stretch>
        </p:blipFill>
        <p:spPr>
          <a:xfrm>
            <a:off x="5908241" y="3429000"/>
            <a:ext cx="3810000" cy="2133600"/>
          </a:xfrm>
          <a:prstGeom prst="rect">
            <a:avLst/>
          </a:prstGeom>
        </p:spPr>
      </p:pic>
    </p:spTree>
    <p:extLst>
      <p:ext uri="{BB962C8B-B14F-4D97-AF65-F5344CB8AC3E}">
        <p14:creationId xmlns:p14="http://schemas.microsoft.com/office/powerpoint/2010/main" val="2225139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8B5D-CB96-D642-9AA1-866D3C11011A}"/>
              </a:ext>
            </a:extLst>
          </p:cNvPr>
          <p:cNvSpPr>
            <a:spLocks noGrp="1"/>
          </p:cNvSpPr>
          <p:nvPr>
            <p:ph type="title"/>
          </p:nvPr>
        </p:nvSpPr>
        <p:spPr/>
        <p:txBody>
          <a:bodyPr/>
          <a:lstStyle/>
          <a:p>
            <a:r>
              <a:rPr lang="en-US" dirty="0"/>
              <a:t>OUTSIDE THE WALLS OF THE CLASSROOM!!!</a:t>
            </a:r>
          </a:p>
        </p:txBody>
      </p:sp>
      <p:pic>
        <p:nvPicPr>
          <p:cNvPr id="5" name="Content Placeholder 4">
            <a:extLst>
              <a:ext uri="{FF2B5EF4-FFF2-40B4-BE49-F238E27FC236}">
                <a16:creationId xmlns:a16="http://schemas.microsoft.com/office/drawing/2014/main" id="{E60F026D-2A6E-7543-81D3-8EDD2746BEDA}"/>
              </a:ext>
            </a:extLst>
          </p:cNvPr>
          <p:cNvPicPr>
            <a:picLocks noGrp="1" noChangeAspect="1"/>
          </p:cNvPicPr>
          <p:nvPr>
            <p:ph idx="1"/>
          </p:nvPr>
        </p:nvPicPr>
        <p:blipFill>
          <a:blip r:embed="rId2"/>
          <a:stretch>
            <a:fillRect/>
          </a:stretch>
        </p:blipFill>
        <p:spPr>
          <a:xfrm>
            <a:off x="1141413" y="1758012"/>
            <a:ext cx="3797300" cy="2133600"/>
          </a:xfrm>
        </p:spPr>
      </p:pic>
      <p:pic>
        <p:nvPicPr>
          <p:cNvPr id="7" name="Picture 6">
            <a:extLst>
              <a:ext uri="{FF2B5EF4-FFF2-40B4-BE49-F238E27FC236}">
                <a16:creationId xmlns:a16="http://schemas.microsoft.com/office/drawing/2014/main" id="{F7383ACE-0AA0-2442-B092-AB8BA9685F04}"/>
              </a:ext>
            </a:extLst>
          </p:cNvPr>
          <p:cNvPicPr>
            <a:picLocks noChangeAspect="1"/>
          </p:cNvPicPr>
          <p:nvPr/>
        </p:nvPicPr>
        <p:blipFill>
          <a:blip r:embed="rId3"/>
          <a:stretch>
            <a:fillRect/>
          </a:stretch>
        </p:blipFill>
        <p:spPr>
          <a:xfrm>
            <a:off x="5845249" y="1719912"/>
            <a:ext cx="3733800" cy="2171700"/>
          </a:xfrm>
          <a:prstGeom prst="rect">
            <a:avLst/>
          </a:prstGeom>
        </p:spPr>
      </p:pic>
      <p:pic>
        <p:nvPicPr>
          <p:cNvPr id="9" name="Picture 8">
            <a:extLst>
              <a:ext uri="{FF2B5EF4-FFF2-40B4-BE49-F238E27FC236}">
                <a16:creationId xmlns:a16="http://schemas.microsoft.com/office/drawing/2014/main" id="{C083698D-0D38-C549-A348-BF1BC8B51EBB}"/>
              </a:ext>
            </a:extLst>
          </p:cNvPr>
          <p:cNvPicPr>
            <a:picLocks noChangeAspect="1"/>
          </p:cNvPicPr>
          <p:nvPr/>
        </p:nvPicPr>
        <p:blipFill>
          <a:blip r:embed="rId4"/>
          <a:stretch>
            <a:fillRect/>
          </a:stretch>
        </p:blipFill>
        <p:spPr>
          <a:xfrm>
            <a:off x="5845249" y="4111248"/>
            <a:ext cx="3490210" cy="2322576"/>
          </a:xfrm>
          <a:prstGeom prst="rect">
            <a:avLst/>
          </a:prstGeom>
        </p:spPr>
      </p:pic>
      <p:pic>
        <p:nvPicPr>
          <p:cNvPr id="11" name="Picture 10">
            <a:extLst>
              <a:ext uri="{FF2B5EF4-FFF2-40B4-BE49-F238E27FC236}">
                <a16:creationId xmlns:a16="http://schemas.microsoft.com/office/drawing/2014/main" id="{866BABED-2B87-8148-B5D8-8A222D664C05}"/>
              </a:ext>
            </a:extLst>
          </p:cNvPr>
          <p:cNvPicPr>
            <a:picLocks noChangeAspect="1"/>
          </p:cNvPicPr>
          <p:nvPr/>
        </p:nvPicPr>
        <p:blipFill>
          <a:blip r:embed="rId5"/>
          <a:stretch>
            <a:fillRect/>
          </a:stretch>
        </p:blipFill>
        <p:spPr>
          <a:xfrm>
            <a:off x="1141413" y="4105882"/>
            <a:ext cx="3810000" cy="2133600"/>
          </a:xfrm>
          <a:prstGeom prst="rect">
            <a:avLst/>
          </a:prstGeom>
        </p:spPr>
      </p:pic>
    </p:spTree>
    <p:extLst>
      <p:ext uri="{BB962C8B-B14F-4D97-AF65-F5344CB8AC3E}">
        <p14:creationId xmlns:p14="http://schemas.microsoft.com/office/powerpoint/2010/main" val="23174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8"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4"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5"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6"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7"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9"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4"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191E337B-46AA-E14C-87AF-3B710378484F}"/>
              </a:ext>
            </a:extLst>
          </p:cNvPr>
          <p:cNvSpPr>
            <a:spLocks noGrp="1"/>
          </p:cNvSpPr>
          <p:nvPr>
            <p:ph type="title"/>
          </p:nvPr>
        </p:nvSpPr>
        <p:spPr>
          <a:xfrm>
            <a:off x="1141413" y="1082673"/>
            <a:ext cx="2869416" cy="4708528"/>
          </a:xfrm>
        </p:spPr>
        <p:txBody>
          <a:bodyPr>
            <a:normAutofit/>
          </a:bodyPr>
          <a:lstStyle/>
          <a:p>
            <a:pPr algn="r"/>
            <a:r>
              <a:rPr lang="en-US" sz="3100" dirty="0"/>
              <a:t>Excitement and engagement surrounding science and social studies!</a:t>
            </a:r>
          </a:p>
        </p:txBody>
      </p:sp>
      <p:cxnSp>
        <p:nvCxnSpPr>
          <p:cNvPr id="75" name="Straight Connector 74">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12" name="Content Placeholder 2">
            <a:extLst>
              <a:ext uri="{FF2B5EF4-FFF2-40B4-BE49-F238E27FC236}">
                <a16:creationId xmlns:a16="http://schemas.microsoft.com/office/drawing/2014/main" id="{5EAA7D9D-166C-A54B-B46C-0D314B124E6C}"/>
              </a:ext>
            </a:extLst>
          </p:cNvPr>
          <p:cNvSpPr>
            <a:spLocks noGrp="1"/>
          </p:cNvSpPr>
          <p:nvPr>
            <p:ph idx="1"/>
          </p:nvPr>
        </p:nvSpPr>
        <p:spPr>
          <a:xfrm>
            <a:off x="5297763" y="1082673"/>
            <a:ext cx="5751237" cy="4708528"/>
          </a:xfrm>
        </p:spPr>
        <p:txBody>
          <a:bodyPr anchor="ctr">
            <a:normAutofit lnSpcReduction="10000"/>
          </a:bodyPr>
          <a:lstStyle/>
          <a:p>
            <a:r>
              <a:rPr lang="en-US" sz="1800" dirty="0"/>
              <a:t> </a:t>
            </a:r>
            <a:r>
              <a:rPr lang="en-US" dirty="0"/>
              <a:t>Pictures in books and videos are excellent resources, but what is better is actually feeling like you have been there.</a:t>
            </a:r>
          </a:p>
          <a:p>
            <a:r>
              <a:rPr lang="en-US" dirty="0"/>
              <a:t>What was once thought as an exciting and expensive Christmas gift has now been adapted for education enjoyment.</a:t>
            </a:r>
          </a:p>
          <a:p>
            <a:r>
              <a:rPr lang="en-US" dirty="0"/>
              <a:t>Students are not limited to word descriptions or book illustrations.</a:t>
            </a:r>
          </a:p>
          <a:p>
            <a:r>
              <a:rPr lang="en-US" dirty="0"/>
              <a:t>Student can learning by doing rather than just reading or hearing.</a:t>
            </a:r>
          </a:p>
          <a:p>
            <a:endParaRPr lang="en-US" sz="1800" dirty="0"/>
          </a:p>
        </p:txBody>
      </p:sp>
      <p:grpSp>
        <p:nvGrpSpPr>
          <p:cNvPr id="77" name="Group 76">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113"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4582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790D-40F5-6B41-8740-6192B8B4CA26}"/>
              </a:ext>
            </a:extLst>
          </p:cNvPr>
          <p:cNvSpPr>
            <a:spLocks noGrp="1"/>
          </p:cNvSpPr>
          <p:nvPr>
            <p:ph type="title"/>
          </p:nvPr>
        </p:nvSpPr>
        <p:spPr/>
        <p:txBody>
          <a:bodyPr/>
          <a:lstStyle/>
          <a:p>
            <a:r>
              <a:rPr lang="en-US" dirty="0"/>
              <a:t>So what does it do???</a:t>
            </a:r>
          </a:p>
        </p:txBody>
      </p:sp>
      <p:sp>
        <p:nvSpPr>
          <p:cNvPr id="3" name="Content Placeholder 2">
            <a:extLst>
              <a:ext uri="{FF2B5EF4-FFF2-40B4-BE49-F238E27FC236}">
                <a16:creationId xmlns:a16="http://schemas.microsoft.com/office/drawing/2014/main" id="{2094205B-48DE-144D-832D-299189CA3F4B}"/>
              </a:ext>
            </a:extLst>
          </p:cNvPr>
          <p:cNvSpPr>
            <a:spLocks noGrp="1"/>
          </p:cNvSpPr>
          <p:nvPr>
            <p:ph idx="1"/>
          </p:nvPr>
        </p:nvSpPr>
        <p:spPr/>
        <p:txBody>
          <a:bodyPr/>
          <a:lstStyle/>
          <a:p>
            <a:r>
              <a:rPr lang="en-US" sz="3200" dirty="0"/>
              <a:t>It creates an entire digital environment.</a:t>
            </a:r>
          </a:p>
          <a:p>
            <a:r>
              <a:rPr lang="en-US" sz="3200" dirty="0"/>
              <a:t>360 degree immersive user experience that feels real.</a:t>
            </a:r>
          </a:p>
          <a:p>
            <a:r>
              <a:rPr lang="en-US" sz="3200" dirty="0"/>
              <a:t>Provides students with immersive learning experiences that brings your lessons to life.</a:t>
            </a:r>
          </a:p>
          <a:p>
            <a:endParaRPr lang="en-US" dirty="0"/>
          </a:p>
        </p:txBody>
      </p:sp>
    </p:spTree>
    <p:extLst>
      <p:ext uri="{BB962C8B-B14F-4D97-AF65-F5344CB8AC3E}">
        <p14:creationId xmlns:p14="http://schemas.microsoft.com/office/powerpoint/2010/main" val="3557978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E78D-135C-924A-8ECA-0C7F33524DB8}"/>
              </a:ext>
            </a:extLst>
          </p:cNvPr>
          <p:cNvSpPr>
            <a:spLocks noGrp="1"/>
          </p:cNvSpPr>
          <p:nvPr>
            <p:ph type="title"/>
          </p:nvPr>
        </p:nvSpPr>
        <p:spPr/>
        <p:txBody>
          <a:bodyPr/>
          <a:lstStyle/>
          <a:p>
            <a:r>
              <a:rPr lang="en-US" dirty="0"/>
              <a:t>A FEW EXAMPLES:</a:t>
            </a:r>
          </a:p>
        </p:txBody>
      </p:sp>
      <p:sp>
        <p:nvSpPr>
          <p:cNvPr id="3" name="Content Placeholder 2">
            <a:extLst>
              <a:ext uri="{FF2B5EF4-FFF2-40B4-BE49-F238E27FC236}">
                <a16:creationId xmlns:a16="http://schemas.microsoft.com/office/drawing/2014/main" id="{D60A0FDA-91C7-7148-A1F9-A494DAD864FE}"/>
              </a:ext>
            </a:extLst>
          </p:cNvPr>
          <p:cNvSpPr>
            <a:spLocks noGrp="1"/>
          </p:cNvSpPr>
          <p:nvPr>
            <p:ph idx="1"/>
          </p:nvPr>
        </p:nvSpPr>
        <p:spPr/>
        <p:txBody>
          <a:bodyPr>
            <a:normAutofit fontScale="92500" lnSpcReduction="20000"/>
          </a:bodyPr>
          <a:lstStyle/>
          <a:p>
            <a:r>
              <a:rPr lang="en-US" dirty="0"/>
              <a:t>Tours of beehives</a:t>
            </a:r>
          </a:p>
          <a:p>
            <a:r>
              <a:rPr lang="en-US" dirty="0"/>
              <a:t>Walk with MLK</a:t>
            </a:r>
          </a:p>
          <a:p>
            <a:r>
              <a:rPr lang="en-US" dirty="0"/>
              <a:t>Identify stars, constellations, planets and even satellites</a:t>
            </a:r>
          </a:p>
          <a:p>
            <a:r>
              <a:rPr lang="en-US" dirty="0"/>
              <a:t>Geography possibilities are endless:  seven wonders of the world, field trips where ever you want to go</a:t>
            </a:r>
          </a:p>
          <a:p>
            <a:r>
              <a:rPr lang="en-US" dirty="0"/>
              <a:t>Variation of traits</a:t>
            </a:r>
          </a:p>
          <a:p>
            <a:r>
              <a:rPr lang="en-US" dirty="0"/>
              <a:t>National Parks</a:t>
            </a:r>
          </a:p>
          <a:p>
            <a:r>
              <a:rPr lang="en-US" dirty="0"/>
              <a:t>Earth’s place in the Universe </a:t>
            </a:r>
          </a:p>
        </p:txBody>
      </p:sp>
      <p:pic>
        <p:nvPicPr>
          <p:cNvPr id="5" name="Picture 4">
            <a:extLst>
              <a:ext uri="{FF2B5EF4-FFF2-40B4-BE49-F238E27FC236}">
                <a16:creationId xmlns:a16="http://schemas.microsoft.com/office/drawing/2014/main" id="{A81F35A8-9972-BE41-A022-DFC0990E9F97}"/>
              </a:ext>
            </a:extLst>
          </p:cNvPr>
          <p:cNvPicPr>
            <a:picLocks noChangeAspect="1"/>
          </p:cNvPicPr>
          <p:nvPr/>
        </p:nvPicPr>
        <p:blipFill>
          <a:blip r:embed="rId2"/>
          <a:stretch>
            <a:fillRect/>
          </a:stretch>
        </p:blipFill>
        <p:spPr>
          <a:xfrm>
            <a:off x="4985192" y="4579974"/>
            <a:ext cx="2617825" cy="1363626"/>
          </a:xfrm>
          <a:prstGeom prst="rect">
            <a:avLst/>
          </a:prstGeom>
        </p:spPr>
      </p:pic>
      <p:pic>
        <p:nvPicPr>
          <p:cNvPr id="7" name="Picture 6">
            <a:extLst>
              <a:ext uri="{FF2B5EF4-FFF2-40B4-BE49-F238E27FC236}">
                <a16:creationId xmlns:a16="http://schemas.microsoft.com/office/drawing/2014/main" id="{D6479B7E-887E-FF48-9011-28FDE9393268}"/>
              </a:ext>
            </a:extLst>
          </p:cNvPr>
          <p:cNvPicPr>
            <a:picLocks noChangeAspect="1"/>
          </p:cNvPicPr>
          <p:nvPr/>
        </p:nvPicPr>
        <p:blipFill>
          <a:blip r:embed="rId3"/>
          <a:stretch>
            <a:fillRect/>
          </a:stretch>
        </p:blipFill>
        <p:spPr>
          <a:xfrm>
            <a:off x="8111749" y="4503775"/>
            <a:ext cx="2426930" cy="1363626"/>
          </a:xfrm>
          <a:prstGeom prst="rect">
            <a:avLst/>
          </a:prstGeom>
        </p:spPr>
      </p:pic>
      <p:pic>
        <p:nvPicPr>
          <p:cNvPr id="9" name="Picture 8">
            <a:extLst>
              <a:ext uri="{FF2B5EF4-FFF2-40B4-BE49-F238E27FC236}">
                <a16:creationId xmlns:a16="http://schemas.microsoft.com/office/drawing/2014/main" id="{397BCEB3-3F57-A94F-BD04-F59B8F09014C}"/>
              </a:ext>
            </a:extLst>
          </p:cNvPr>
          <p:cNvPicPr>
            <a:picLocks noChangeAspect="1"/>
          </p:cNvPicPr>
          <p:nvPr/>
        </p:nvPicPr>
        <p:blipFill>
          <a:blip r:embed="rId4"/>
          <a:stretch>
            <a:fillRect/>
          </a:stretch>
        </p:blipFill>
        <p:spPr>
          <a:xfrm>
            <a:off x="7468338" y="1199706"/>
            <a:ext cx="2569112" cy="1709627"/>
          </a:xfrm>
          <a:prstGeom prst="rect">
            <a:avLst/>
          </a:prstGeom>
        </p:spPr>
      </p:pic>
    </p:spTree>
    <p:extLst>
      <p:ext uri="{BB962C8B-B14F-4D97-AF65-F5344CB8AC3E}">
        <p14:creationId xmlns:p14="http://schemas.microsoft.com/office/powerpoint/2010/main" val="322246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6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12AC590-5278-A347-BD67-E3F9635A8EA9}"/>
              </a:ext>
            </a:extLst>
          </p:cNvPr>
          <p:cNvSpPr>
            <a:spLocks noGrp="1"/>
          </p:cNvSpPr>
          <p:nvPr>
            <p:ph type="title"/>
          </p:nvPr>
        </p:nvSpPr>
        <p:spPr>
          <a:xfrm>
            <a:off x="1141413" y="618518"/>
            <a:ext cx="9905998" cy="1478570"/>
          </a:xfrm>
        </p:spPr>
        <p:txBody>
          <a:bodyPr>
            <a:normAutofit/>
          </a:bodyPr>
          <a:lstStyle/>
          <a:p>
            <a:pPr algn="ctr"/>
            <a:r>
              <a:rPr lang="en-US" sz="4000" dirty="0"/>
              <a:t>The why!!</a:t>
            </a:r>
          </a:p>
        </p:txBody>
      </p:sp>
      <p:graphicFrame>
        <p:nvGraphicFramePr>
          <p:cNvPr id="70" name="Content Placeholder 2">
            <a:extLst>
              <a:ext uri="{FF2B5EF4-FFF2-40B4-BE49-F238E27FC236}">
                <a16:creationId xmlns:a16="http://schemas.microsoft.com/office/drawing/2014/main" id="{EE85BBBC-F937-49FD-92CC-A701AC5B6C7F}"/>
              </a:ext>
            </a:extLst>
          </p:cNvPr>
          <p:cNvGraphicFramePr>
            <a:graphicFrameLocks noGrp="1"/>
          </p:cNvGraphicFramePr>
          <p:nvPr>
            <p:ph idx="1"/>
            <p:extLst>
              <p:ext uri="{D42A27DB-BD31-4B8C-83A1-F6EECF244321}">
                <p14:modId xmlns:p14="http://schemas.microsoft.com/office/powerpoint/2010/main" val="1384868123"/>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461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C4A9-2B9B-2543-B1A0-9F98D4D0BD61}"/>
              </a:ext>
            </a:extLst>
          </p:cNvPr>
          <p:cNvSpPr>
            <a:spLocks noGrp="1"/>
          </p:cNvSpPr>
          <p:nvPr>
            <p:ph type="title"/>
          </p:nvPr>
        </p:nvSpPr>
        <p:spPr/>
        <p:txBody>
          <a:bodyPr/>
          <a:lstStyle/>
          <a:p>
            <a:r>
              <a:rPr lang="en-US" dirty="0"/>
              <a:t>Projected BUDGET:</a:t>
            </a:r>
          </a:p>
        </p:txBody>
      </p:sp>
      <p:sp>
        <p:nvSpPr>
          <p:cNvPr id="3" name="Content Placeholder 2">
            <a:extLst>
              <a:ext uri="{FF2B5EF4-FFF2-40B4-BE49-F238E27FC236}">
                <a16:creationId xmlns:a16="http://schemas.microsoft.com/office/drawing/2014/main" id="{D542D963-6589-FF4C-9745-B8BD06E9B335}"/>
              </a:ext>
            </a:extLst>
          </p:cNvPr>
          <p:cNvSpPr>
            <a:spLocks noGrp="1"/>
          </p:cNvSpPr>
          <p:nvPr>
            <p:ph idx="1"/>
          </p:nvPr>
        </p:nvSpPr>
        <p:spPr/>
        <p:txBody>
          <a:bodyPr>
            <a:normAutofit/>
          </a:bodyPr>
          <a:lstStyle/>
          <a:p>
            <a:r>
              <a:rPr lang="en-US" sz="3600" dirty="0"/>
              <a:t>3 – Oculus Quest 2 All-in-One VR Headset – $299.00 per unit</a:t>
            </a:r>
          </a:p>
          <a:p>
            <a:r>
              <a:rPr lang="en-US" sz="3600" dirty="0"/>
              <a:t>Total – $897.00</a:t>
            </a:r>
          </a:p>
        </p:txBody>
      </p:sp>
    </p:spTree>
    <p:extLst>
      <p:ext uri="{BB962C8B-B14F-4D97-AF65-F5344CB8AC3E}">
        <p14:creationId xmlns:p14="http://schemas.microsoft.com/office/powerpoint/2010/main" val="893770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943A5-15F1-EC4D-8D3D-62F5FC606467}"/>
              </a:ext>
            </a:extLst>
          </p:cNvPr>
          <p:cNvSpPr>
            <a:spLocks noGrp="1"/>
          </p:cNvSpPr>
          <p:nvPr>
            <p:ph type="title"/>
          </p:nvPr>
        </p:nvSpPr>
        <p:spPr/>
        <p:txBody>
          <a:bodyPr/>
          <a:lstStyle/>
          <a:p>
            <a:r>
              <a:rPr lang="en-US" dirty="0"/>
              <a:t>pROS AND CONS…..</a:t>
            </a:r>
          </a:p>
        </p:txBody>
      </p:sp>
      <p:sp>
        <p:nvSpPr>
          <p:cNvPr id="3" name="Content Placeholder 2">
            <a:extLst>
              <a:ext uri="{FF2B5EF4-FFF2-40B4-BE49-F238E27FC236}">
                <a16:creationId xmlns:a16="http://schemas.microsoft.com/office/drawing/2014/main" id="{C1F396AA-316C-EF44-8F25-43C224EE91A8}"/>
              </a:ext>
            </a:extLst>
          </p:cNvPr>
          <p:cNvSpPr>
            <a:spLocks noGrp="1"/>
          </p:cNvSpPr>
          <p:nvPr>
            <p:ph idx="1"/>
          </p:nvPr>
        </p:nvSpPr>
        <p:spPr/>
        <p:txBody>
          <a:bodyPr>
            <a:normAutofit fontScale="92500" lnSpcReduction="10000"/>
          </a:bodyPr>
          <a:lstStyle/>
          <a:p>
            <a:pPr marL="0" indent="0">
              <a:buNone/>
            </a:pPr>
            <a:r>
              <a:rPr lang="en-US" dirty="0"/>
              <a:t> - One of the coolest technological experiences.  It does what it says and so much more.  Adults, children, teens there is something for everyone.</a:t>
            </a:r>
          </a:p>
          <a:p>
            <a:pPr marL="0" indent="0">
              <a:buNone/>
            </a:pPr>
            <a:r>
              <a:rPr lang="en-US" dirty="0"/>
              <a:t> - The educational experiences with it are endless.  You can use it to enhance teaching in almost any area.</a:t>
            </a:r>
          </a:p>
          <a:p>
            <a:pPr>
              <a:buFontTx/>
              <a:buChar char="-"/>
            </a:pPr>
            <a:r>
              <a:rPr lang="en-US" dirty="0"/>
              <a:t>Con: You really have to spend time learning, downloading, assessing, purchasing, etc.  It’s definitely not something you just put on and go.</a:t>
            </a:r>
          </a:p>
          <a:p>
            <a:pPr>
              <a:buFontTx/>
              <a:buChar char="-"/>
            </a:pPr>
            <a:r>
              <a:rPr lang="en-US" dirty="0"/>
              <a:t>Very difficult with first graders, I kept learning about it though and found a way to make it easier.</a:t>
            </a:r>
          </a:p>
        </p:txBody>
      </p:sp>
    </p:spTree>
    <p:extLst>
      <p:ext uri="{BB962C8B-B14F-4D97-AF65-F5344CB8AC3E}">
        <p14:creationId xmlns:p14="http://schemas.microsoft.com/office/powerpoint/2010/main" val="2675530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68</TotalTime>
  <Words>694</Words>
  <Application>Microsoft Office PowerPoint</Application>
  <PresentationFormat>Widescreen</PresentationFormat>
  <Paragraphs>71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Tw Cen MT</vt:lpstr>
      <vt:lpstr>Circuit</vt:lpstr>
      <vt:lpstr>Our “Virtual Game” Is Strong</vt:lpstr>
      <vt:lpstr>Awarded:</vt:lpstr>
      <vt:lpstr>OUTSIDE THE WALLS OF THE CLASSROOM!!!</vt:lpstr>
      <vt:lpstr>Excitement and engagement surrounding science and social studies!</vt:lpstr>
      <vt:lpstr>So what does it do???</vt:lpstr>
      <vt:lpstr>A FEW EXAMPLES:</vt:lpstr>
      <vt:lpstr>The why!!</vt:lpstr>
      <vt:lpstr>Projected BUDGET:</vt:lpstr>
      <vt:lpstr>pROS AND CONS…..</vt:lpstr>
      <vt:lpstr>The kids love them!!!</vt:lpstr>
      <vt:lpstr>evaluation OF effectiveness</vt:lpstr>
      <vt:lpstr>What are they seeing?!?!</vt:lpstr>
      <vt:lpstr>Evaluation and effectiveness</vt:lpstr>
      <vt:lpstr>assessment analysis </vt:lpstr>
      <vt:lpstr>Post Survey </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“Virtual Game” Is Strong</dc:title>
  <dc:creator>Bowling, Erin S.</dc:creator>
  <cp:lastModifiedBy>Alex Smith</cp:lastModifiedBy>
  <cp:revision>9</cp:revision>
  <dcterms:created xsi:type="dcterms:W3CDTF">2021-10-31T15:31:40Z</dcterms:created>
  <dcterms:modified xsi:type="dcterms:W3CDTF">2022-05-06T19:50:01Z</dcterms:modified>
</cp:coreProperties>
</file>