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Lst>
  <p:sldSz cy="5143500" cx="9144000"/>
  <p:notesSz cx="6858000" cy="9144000"/>
  <p:embeddedFontLst>
    <p:embeddedFont>
      <p:font typeface="Corbel"/>
      <p:regular r:id="rId57"/>
      <p:bold r:id="rId58"/>
      <p:italic r:id="rId59"/>
      <p:boldItalic r:id="rId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Corbel-boldItalic.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font" Target="fonts/Corbel-regular.fntdata"/><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font" Target="fonts/Corbel-italic.fntdata"/><Relationship Id="rId14" Type="http://schemas.openxmlformats.org/officeDocument/2006/relationships/slide" Target="slides/slide8.xml"/><Relationship Id="rId58" Type="http://schemas.openxmlformats.org/officeDocument/2006/relationships/font" Target="fonts/Corbel-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755ddbd933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755ddbd933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755ddbd933_0_5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755ddbd933_0_5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755ddbd933_0_5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755ddbd933_0_5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755ddbd933_0_4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755ddbd933_0_4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755ddbd933_0_4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755ddbd933_0_4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755ddbd933_0_4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755ddbd933_0_4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755ddbd933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755ddbd933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1114b819f37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1114b819f37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755ddbd933_0_3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755ddbd933_0_3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755ddbd933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755ddbd933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1114b819f37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1114b819f37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755ddbd933_0_3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755ddbd933_0_3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755ddbd933_0_3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755ddbd933_0_3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755ddbd933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755ddbd933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755ddbd933_0_4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755ddbd933_0_4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755ddbd933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755ddbd933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755ddbd933_0_4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755ddbd933_0_4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755ddbd933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755ddbd933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1226b0d6a6e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1226b0d6a6e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755ddbd933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755ddbd933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755ddbd933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755ddbd933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1114b819f37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1114b819f37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755ddbd933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755ddbd933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755ddbd933_0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755ddbd933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755ddbd933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755ddbd933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755ddbd933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755ddbd933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755ddbd933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755ddbd933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755ddbd933_0_5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755ddbd933_0_5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1226b0d6a6e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1226b0d6a6e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755ddbd933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755ddbd933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755ddbd933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755ddbd933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755ddbd933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755ddbd933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1114b819f37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1114b819f37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1226b0d6a6e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1226b0d6a6e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755ddbd933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755ddbd933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116ff8ca4c5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116ff8ca4c5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116ff8ca4c5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116ff8ca4c5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755ddbd933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755ddbd933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755ddbd933_0_6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755ddbd933_0_6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755ddbd933_0_3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755ddbd933_0_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755ddbd933_0_6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755ddbd933_0_6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755ddbd933_0_7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755ddbd933_0_7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755ddbd933_0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755ddbd933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755ddbd933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755ddbd933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755ddbd933_0_4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755ddbd933_0_4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755ddbd933_0_3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755ddbd933_0_3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755ddbd933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755ddbd933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755ddbd933_0_3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755ddbd933_0_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755ddbd933_0_3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755ddbd933_0_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1600"/>
              </a:spcBef>
              <a:spcAft>
                <a:spcPts val="0"/>
              </a:spcAft>
              <a:buClr>
                <a:schemeClr val="dk1"/>
              </a:buClr>
              <a:buSzPts val="1400"/>
              <a:buChar char="○"/>
              <a:defRPr>
                <a:solidFill>
                  <a:schemeClr val="dk1"/>
                </a:solidFill>
              </a:defRPr>
            </a:lvl2pPr>
            <a:lvl3pPr indent="-317500" lvl="2" marL="1371600">
              <a:spcBef>
                <a:spcPts val="1600"/>
              </a:spcBef>
              <a:spcAft>
                <a:spcPts val="0"/>
              </a:spcAft>
              <a:buClr>
                <a:schemeClr val="dk1"/>
              </a:buClr>
              <a:buSzPts val="1400"/>
              <a:buChar char="■"/>
              <a:defRPr>
                <a:solidFill>
                  <a:schemeClr val="dk1"/>
                </a:solidFill>
              </a:defRPr>
            </a:lvl3pPr>
            <a:lvl4pPr indent="-317500" lvl="3" marL="1828800">
              <a:spcBef>
                <a:spcPts val="1600"/>
              </a:spcBef>
              <a:spcAft>
                <a:spcPts val="0"/>
              </a:spcAft>
              <a:buClr>
                <a:schemeClr val="dk1"/>
              </a:buClr>
              <a:buSzPts val="1400"/>
              <a:buChar char="●"/>
              <a:defRPr>
                <a:solidFill>
                  <a:schemeClr val="dk1"/>
                </a:solidFill>
              </a:defRPr>
            </a:lvl4pPr>
            <a:lvl5pPr indent="-317500" lvl="4" marL="2286000">
              <a:spcBef>
                <a:spcPts val="1600"/>
              </a:spcBef>
              <a:spcAft>
                <a:spcPts val="0"/>
              </a:spcAft>
              <a:buClr>
                <a:schemeClr val="dk1"/>
              </a:buClr>
              <a:buSzPts val="1400"/>
              <a:buChar char="○"/>
              <a:defRPr>
                <a:solidFill>
                  <a:schemeClr val="dk1"/>
                </a:solidFill>
              </a:defRPr>
            </a:lvl5pPr>
            <a:lvl6pPr indent="-317500" lvl="5" marL="2743200">
              <a:spcBef>
                <a:spcPts val="1600"/>
              </a:spcBef>
              <a:spcAft>
                <a:spcPts val="0"/>
              </a:spcAft>
              <a:buClr>
                <a:schemeClr val="dk1"/>
              </a:buClr>
              <a:buSzPts val="1400"/>
              <a:buChar char="■"/>
              <a:defRPr>
                <a:solidFill>
                  <a:schemeClr val="dk1"/>
                </a:solidFill>
              </a:defRPr>
            </a:lvl6pPr>
            <a:lvl7pPr indent="-317500" lvl="6" marL="3200400">
              <a:spcBef>
                <a:spcPts val="1600"/>
              </a:spcBef>
              <a:spcAft>
                <a:spcPts val="0"/>
              </a:spcAft>
              <a:buClr>
                <a:schemeClr val="dk1"/>
              </a:buClr>
              <a:buSzPts val="1400"/>
              <a:buChar char="●"/>
              <a:defRPr>
                <a:solidFill>
                  <a:schemeClr val="dk1"/>
                </a:solidFill>
              </a:defRPr>
            </a:lvl7pPr>
            <a:lvl8pPr indent="-317500" lvl="7" marL="3657600">
              <a:spcBef>
                <a:spcPts val="1600"/>
              </a:spcBef>
              <a:spcAft>
                <a:spcPts val="0"/>
              </a:spcAft>
              <a:buClr>
                <a:schemeClr val="dk1"/>
              </a:buClr>
              <a:buSzPts val="1400"/>
              <a:buChar char="○"/>
              <a:defRPr>
                <a:solidFill>
                  <a:schemeClr val="dk1"/>
                </a:solidFill>
              </a:defRPr>
            </a:lvl8pPr>
            <a:lvl9pPr indent="-317500" lvl="8" marL="4114800">
              <a:spcBef>
                <a:spcPts val="1600"/>
              </a:spcBef>
              <a:spcAft>
                <a:spcPts val="160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rgbClr val="000000"/>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1600"/>
              </a:spcBef>
              <a:spcAft>
                <a:spcPts val="0"/>
              </a:spcAft>
              <a:buClr>
                <a:schemeClr val="lt2"/>
              </a:buClr>
              <a:buSzPts val="1400"/>
              <a:buChar char="○"/>
              <a:defRPr>
                <a:solidFill>
                  <a:schemeClr val="lt2"/>
                </a:solidFill>
              </a:defRPr>
            </a:lvl2pPr>
            <a:lvl3pPr indent="-317500" lvl="2" marL="1371600">
              <a:lnSpc>
                <a:spcPct val="115000"/>
              </a:lnSpc>
              <a:spcBef>
                <a:spcPts val="1600"/>
              </a:spcBef>
              <a:spcAft>
                <a:spcPts val="0"/>
              </a:spcAft>
              <a:buClr>
                <a:schemeClr val="lt2"/>
              </a:buClr>
              <a:buSzPts val="1400"/>
              <a:buChar char="■"/>
              <a:defRPr>
                <a:solidFill>
                  <a:schemeClr val="lt2"/>
                </a:solidFill>
              </a:defRPr>
            </a:lvl3pPr>
            <a:lvl4pPr indent="-317500" lvl="3" marL="1828800">
              <a:lnSpc>
                <a:spcPct val="115000"/>
              </a:lnSpc>
              <a:spcBef>
                <a:spcPts val="1600"/>
              </a:spcBef>
              <a:spcAft>
                <a:spcPts val="0"/>
              </a:spcAft>
              <a:buClr>
                <a:schemeClr val="lt2"/>
              </a:buClr>
              <a:buSzPts val="1400"/>
              <a:buChar char="●"/>
              <a:defRPr>
                <a:solidFill>
                  <a:schemeClr val="lt2"/>
                </a:solidFill>
              </a:defRPr>
            </a:lvl4pPr>
            <a:lvl5pPr indent="-317500" lvl="4" marL="2286000">
              <a:lnSpc>
                <a:spcPct val="115000"/>
              </a:lnSpc>
              <a:spcBef>
                <a:spcPts val="1600"/>
              </a:spcBef>
              <a:spcAft>
                <a:spcPts val="0"/>
              </a:spcAft>
              <a:buClr>
                <a:schemeClr val="lt2"/>
              </a:buClr>
              <a:buSzPts val="1400"/>
              <a:buChar char="○"/>
              <a:defRPr>
                <a:solidFill>
                  <a:schemeClr val="lt2"/>
                </a:solidFill>
              </a:defRPr>
            </a:lvl5pPr>
            <a:lvl6pPr indent="-317500" lvl="5" marL="2743200">
              <a:lnSpc>
                <a:spcPct val="115000"/>
              </a:lnSpc>
              <a:spcBef>
                <a:spcPts val="1600"/>
              </a:spcBef>
              <a:spcAft>
                <a:spcPts val="0"/>
              </a:spcAft>
              <a:buClr>
                <a:schemeClr val="lt2"/>
              </a:buClr>
              <a:buSzPts val="1400"/>
              <a:buChar char="■"/>
              <a:defRPr>
                <a:solidFill>
                  <a:schemeClr val="lt2"/>
                </a:solidFill>
              </a:defRPr>
            </a:lvl6pPr>
            <a:lvl7pPr indent="-317500" lvl="6" marL="3200400">
              <a:lnSpc>
                <a:spcPct val="115000"/>
              </a:lnSpc>
              <a:spcBef>
                <a:spcPts val="1600"/>
              </a:spcBef>
              <a:spcAft>
                <a:spcPts val="0"/>
              </a:spcAft>
              <a:buClr>
                <a:schemeClr val="lt2"/>
              </a:buClr>
              <a:buSzPts val="1400"/>
              <a:buChar char="●"/>
              <a:defRPr>
                <a:solidFill>
                  <a:schemeClr val="lt2"/>
                </a:solidFill>
              </a:defRPr>
            </a:lvl7pPr>
            <a:lvl8pPr indent="-317500" lvl="7" marL="3657600">
              <a:lnSpc>
                <a:spcPct val="115000"/>
              </a:lnSpc>
              <a:spcBef>
                <a:spcPts val="1600"/>
              </a:spcBef>
              <a:spcAft>
                <a:spcPts val="0"/>
              </a:spcAft>
              <a:buClr>
                <a:schemeClr val="lt2"/>
              </a:buClr>
              <a:buSzPts val="1400"/>
              <a:buChar char="○"/>
              <a:defRPr>
                <a:solidFill>
                  <a:schemeClr val="lt2"/>
                </a:solidFill>
              </a:defRPr>
            </a:lvl8pPr>
            <a:lvl9pPr indent="-317500" lvl="8" marL="4114800">
              <a:lnSpc>
                <a:spcPct val="115000"/>
              </a:lnSpc>
              <a:spcBef>
                <a:spcPts val="1600"/>
              </a:spcBef>
              <a:spcAft>
                <a:spcPts val="160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s://www.good-lite.com/products/250800" TargetMode="External"/><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0.jpg"/><Relationship Id="rId4" Type="http://schemas.openxmlformats.org/officeDocument/2006/relationships/hyperlink" Target="https://www.aph.org/product/fvlma-kit/" TargetMode="External"/><Relationship Id="rId5"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s://www.aph.org/product/newt-cards-with-color-and-black-and-white-photos-set-of-198/" TargetMode="External"/><Relationship Id="rId4" Type="http://schemas.openxmlformats.org/officeDocument/2006/relationships/image" Target="../media/image16.png"/><Relationship Id="rId5" Type="http://schemas.openxmlformats.org/officeDocument/2006/relationships/hyperlink" Target="https://www.aph.org/product/newt-cards-with-color-and-black-and-white-photos-set-of-198/"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s://www.precision-vision.com/products/grating-acuity-tests/patti-stripes/patti-stripes-square-wave-4-grating-paddles/" TargetMode="External"/><Relationship Id="rId4" Type="http://schemas.openxmlformats.org/officeDocument/2006/relationships/image" Target="../media/image19.png"/><Relationship Id="rId5" Type="http://schemas.openxmlformats.org/officeDocument/2006/relationships/hyperlink" Target="https://www.precision-vision.com/products/grating-acuity-tests/patti-stripes/patti-stripes-square-wave-4-grating-paddles/" TargetMode="External"/><Relationship Id="rId6"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hyperlink" Target="http://drive.google.com/file/d/18OMmwy_xGiQmsFUsQGayviW7xFrzktjL/view" TargetMode="Externa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hyperlink" Target="https://visionkits.com/products/resources-1/books/vision-assessment-of-infants-children-with-and-without-special-needs/" TargetMode="External"/><Relationship Id="rId4" Type="http://schemas.openxmlformats.org/officeDocument/2006/relationships/image" Target="../media/image20.jpg"/><Relationship Id="rId5"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s://www.tsbvi.edu/technology/534-hatton-functional-vision/5599-session-4-handout-h-approximate-functional-visual-acuity-for-different-sizes-of-objects-and-distances" TargetMode="External"/><Relationship Id="rId4" Type="http://schemas.openxmlformats.org/officeDocument/2006/relationships/hyperlink" Target="https://www.tsbvi.edu/technology/534-hatton-functional-vision/5599-session-4-handout-h-approximate-functional-visual-acuity-for-different-sizes-of-objects-and-distances" TargetMode="External"/><Relationship Id="rId5" Type="http://schemas.openxmlformats.org/officeDocument/2006/relationships/hyperlink" Target="https://www.tsbvi.edu/technology/534-hatton-functional-vision/5599-session-4-handout-h-approximate-functional-visual-acuity-for-different-sizes-of-objects-and-distance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s://www.aph.org/product/newt/" TargetMode="External"/><Relationship Id="rId4" Type="http://schemas.openxmlformats.org/officeDocument/2006/relationships/image" Target="../media/image22.jpg"/><Relationship Id="rId5" Type="http://schemas.openxmlformats.org/officeDocument/2006/relationships/image" Target="../media/image5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hyperlink" Target="http://www.colorvisiontesting.com/waggoner-hrr-color-vision-test-and-quick-six-color-vision-test.htm" TargetMode="External"/><Relationship Id="rId4" Type="http://schemas.openxmlformats.org/officeDocument/2006/relationships/image" Target="../media/image24.jpg"/><Relationship Id="rId5"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hyperlink" Target="https://www.amazon.com/Color-Vision-Testing-Made-Easy/dp/B07GRCDKS9" TargetMode="External"/><Relationship Id="rId4" Type="http://schemas.openxmlformats.org/officeDocument/2006/relationships/image" Target="../media/image30.jpg"/><Relationship Id="rId5" Type="http://schemas.openxmlformats.org/officeDocument/2006/relationships/image" Target="../media/image2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8.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hyperlink" Target="https://www.leatest.com/catalog/contrast-sensitivity/hiding-heidi%C2%AE-low-contrast-face-test" TargetMode="External"/><Relationship Id="rId4" Type="http://schemas.openxmlformats.org/officeDocument/2006/relationships/image" Target="../media/image27.png"/><Relationship Id="rId5" Type="http://schemas.openxmlformats.org/officeDocument/2006/relationships/hyperlink" Target="https://www.leatest.com/catalog/contrast-sensitivity/lea-numbers%C2%AE-low-contrast-test-10m" TargetMode="External"/><Relationship Id="rId6" Type="http://schemas.openxmlformats.org/officeDocument/2006/relationships/image" Target="../media/image2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hyperlink" Target="https://www.precision-vision.com/products/contrast-sensitivity-tests/low-contrast-visual-acuity-tests-lcva/multi-contrast/sloan-low-contrast-letter-set-book/" TargetMode="External"/><Relationship Id="rId4" Type="http://schemas.openxmlformats.org/officeDocument/2006/relationships/image" Target="../media/image34.png"/><Relationship Id="rId5" Type="http://schemas.openxmlformats.org/officeDocument/2006/relationships/hyperlink" Target="https://www.precision-vision.com/products/contrast-sensitivity-tests/peak-contrast-sensitivity/pelli-robson/pelli-robson-contrast-sensitivity-chart/?attribute_package=Full+Set+(Chart+%231+&amp;+%232)" TargetMode="External"/><Relationship Id="rId6"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hyperlink" Target="https://www.amazon.com/CAVN-Penlight-Doctors-Reusable-Students/dp/B07JMNCHMN/ref=sr_1_4?keywords=penlight&amp;qid=1650988805&amp;sr=8-4" TargetMode="Externa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43.jpg"/><Relationship Id="rId4" Type="http://schemas.openxmlformats.org/officeDocument/2006/relationships/image" Target="../media/image35.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hyperlink" Target="https://www.youtube.com/watch?v=u4U3ms8kmAY"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hyperlink" Target="https://roman-word-bubbling.appspot.com/"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36.jpg"/><Relationship Id="rId4" Type="http://schemas.openxmlformats.org/officeDocument/2006/relationships/image" Target="../media/image3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7.jpg"/><Relationship Id="rId4" Type="http://schemas.openxmlformats.org/officeDocument/2006/relationships/hyperlink" Target="https://s3.amazonaws.com/cdn.bernell.com/downloads/2010%20Bernell%20Catalog_Primary%20Care_sm.pdf"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hyperlink" Target="https://www.bernell.com/product/DEM/Visual_Non-Visual" TargetMode="Externa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9.jpg"/><Relationship Id="rId4" Type="http://schemas.openxmlformats.org/officeDocument/2006/relationships/image" Target="../media/image41.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42.jpg"/><Relationship Id="rId4" Type="http://schemas.openxmlformats.org/officeDocument/2006/relationships/hyperlink" Target="https://youtu.be/rofOan1M1F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hyperlink" Target="https://docs.google.com/document/d/1_1Kx6fxkMV84ugpPpphpjNA0TSRmFPAcs6x-J7xTyqM/edit"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hyperlink" Target="https://www.bernell.com/product/BS528FL/Fusion-Suppression-Tests" TargetMode="Externa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hyperlink" Target="https://optimetrics.com/hand-instruments/225-stereo-butterfly-test.html" TargetMode="External"/><Relationship Id="rId4" Type="http://schemas.openxmlformats.org/officeDocument/2006/relationships/image" Target="../media/image5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hyperlink" Target="https://www.precision-vision.com/products/vision-testing-aids/stereo-tests/lang-stereo-test/?attribute_test-version=I" TargetMode="Externa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hyperlink" Target="https://www.precision-vision.com/products/vision-testing-aids/stereo-tests/stereo-test-book-with-red-green-goggles/" TargetMode="External"/><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hyperlink" Target="https://www.youtube.com/watch?v=GMyj_8wdIyQ" TargetMode="External"/><Relationship Id="rId4" Type="http://schemas.openxmlformats.org/officeDocument/2006/relationships/image" Target="../media/image47.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45.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54.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53.jpg"/><Relationship Id="rId4" Type="http://schemas.openxmlformats.org/officeDocument/2006/relationships/image" Target="../media/image50.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hyperlink" Target="https://www.aph.org/product/readwrite-stand/" TargetMode="External"/><Relationship Id="rId4" Type="http://schemas.openxmlformats.org/officeDocument/2006/relationships/image" Target="../media/image49.jpg"/><Relationship Id="rId5" Type="http://schemas.openxmlformats.org/officeDocument/2006/relationships/hyperlink" Target="https://www.aph.org/product/all-in-one-board/" TargetMode="External"/><Relationship Id="rId6" Type="http://schemas.openxmlformats.org/officeDocument/2006/relationships/image" Target="../media/image4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hyperlink" Target="https://www.perkinselearning.org/technology/blog/foolproof-functional-vision-assessment-template" TargetMode="External"/><Relationship Id="rId4" Type="http://schemas.openxmlformats.org/officeDocument/2006/relationships/hyperlink" Target="https://www.teachingvisuallyimpaired.com/fve-lma.htm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s://www.amazon.com/dp/B002GOJZCC/ref=emc_b_5_i?th=1" TargetMode="Externa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hyperlink" Target="https://www.familyconnect.org/info/education/assessments/functional-vision-assessment-fva/135" TargetMode="External"/><Relationship Id="rId4" Type="http://schemas.openxmlformats.org/officeDocument/2006/relationships/hyperlink" Target="https://www.tsbvi.edu/technology/534-hatton-functional-vision/5594-session-4-handout-c-checklist-for-functional-vision-assessment-birth-to-3"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5.pn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s://www.precision-vision.com/products/vision-testing-aids/acuity-contrast-charts/snellen-eye-chart-for-visual-acuity-and-color-vision-test/" TargetMode="External"/><Relationship Id="rId4" Type="http://schemas.openxmlformats.org/officeDocument/2006/relationships/image" Target="../media/image4.jpg"/><Relationship Id="rId5" Type="http://schemas.openxmlformats.org/officeDocument/2006/relationships/hyperlink" Target="https://www.precision-vision.com/products/vision-testing-aids/acuity-contrast-charts/kindergarten-eye-test-chart/" TargetMode="External"/><Relationship Id="rId6" Type="http://schemas.openxmlformats.org/officeDocument/2006/relationships/image" Target="../media/image7.png"/><Relationship Id="rId7" Type="http://schemas.openxmlformats.org/officeDocument/2006/relationships/hyperlink" Target="https://www.precision-vision.com/products/low-vision/low-vision-tests/low-vision-visual-acuity-book/" TargetMode="External"/><Relationship Id="rId8"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25"/>
          <p:cNvSpPr txBox="1"/>
          <p:nvPr>
            <p:ph type="ctrTitle"/>
          </p:nvPr>
        </p:nvSpPr>
        <p:spPr>
          <a:xfrm>
            <a:off x="1095450" y="1367050"/>
            <a:ext cx="6583500" cy="1784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5600">
                <a:solidFill>
                  <a:srgbClr val="FFFF00"/>
                </a:solidFill>
              </a:rPr>
              <a:t>Functional Vision Assessment KIT</a:t>
            </a:r>
            <a:endParaRPr b="1" sz="5600">
              <a:solidFill>
                <a:srgbClr val="FFFF00"/>
              </a:solidFill>
            </a:endParaRPr>
          </a:p>
        </p:txBody>
      </p:sp>
      <p:sp>
        <p:nvSpPr>
          <p:cNvPr id="100" name="Google Shape;100;p25"/>
          <p:cNvSpPr txBox="1"/>
          <p:nvPr>
            <p:ph idx="1" type="subTitle"/>
          </p:nvPr>
        </p:nvSpPr>
        <p:spPr>
          <a:xfrm>
            <a:off x="1969800" y="3119025"/>
            <a:ext cx="5204400" cy="17844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400">
                <a:solidFill>
                  <a:schemeClr val="dk1"/>
                </a:solidFill>
              </a:rPr>
              <a:t>Name: </a:t>
            </a:r>
            <a:r>
              <a:rPr lang="en" sz="2400">
                <a:solidFill>
                  <a:schemeClr val="dk1"/>
                </a:solidFill>
              </a:rPr>
              <a:t>Danielle Aldrich</a:t>
            </a:r>
            <a:endParaRPr sz="2400">
              <a:solidFill>
                <a:schemeClr val="dk1"/>
              </a:solidFill>
            </a:endParaRPr>
          </a:p>
          <a:p>
            <a:pPr indent="0" lvl="0" marL="0" rtl="0" algn="ctr">
              <a:lnSpc>
                <a:spcPct val="115000"/>
              </a:lnSpc>
              <a:spcBef>
                <a:spcPts val="1200"/>
              </a:spcBef>
              <a:spcAft>
                <a:spcPts val="0"/>
              </a:spcAft>
              <a:buNone/>
            </a:pPr>
            <a:r>
              <a:rPr b="1" lang="en" sz="2400">
                <a:solidFill>
                  <a:schemeClr val="dk1"/>
                </a:solidFill>
              </a:rPr>
              <a:t>School: </a:t>
            </a:r>
            <a:r>
              <a:rPr lang="en" sz="2400">
                <a:solidFill>
                  <a:schemeClr val="dk1"/>
                </a:solidFill>
              </a:rPr>
              <a:t>District Wide- Itinerant TVI</a:t>
            </a:r>
            <a:endParaRPr sz="2400">
              <a:solidFill>
                <a:schemeClr val="dk1"/>
              </a:solidFill>
            </a:endParaRPr>
          </a:p>
          <a:p>
            <a:pPr indent="0" lvl="0" marL="0" rtl="0" algn="ctr">
              <a:lnSpc>
                <a:spcPct val="115000"/>
              </a:lnSpc>
              <a:spcBef>
                <a:spcPts val="1200"/>
              </a:spcBef>
              <a:spcAft>
                <a:spcPts val="1200"/>
              </a:spcAft>
              <a:buNone/>
            </a:pPr>
            <a:r>
              <a:rPr b="1" lang="en" sz="2400">
                <a:solidFill>
                  <a:schemeClr val="dk1"/>
                </a:solidFill>
              </a:rPr>
              <a:t>District: </a:t>
            </a:r>
            <a:r>
              <a:rPr lang="en" sz="2400">
                <a:solidFill>
                  <a:schemeClr val="dk1"/>
                </a:solidFill>
              </a:rPr>
              <a:t>Floyd County, Kentucky</a:t>
            </a:r>
            <a:r>
              <a:rPr b="1" lang="en" sz="3000">
                <a:solidFill>
                  <a:schemeClr val="dk1"/>
                </a:solidFill>
              </a:rPr>
              <a:t> </a:t>
            </a:r>
            <a:endParaRPr sz="4000">
              <a:solidFill>
                <a:srgbClr val="FFFFFF"/>
              </a:solidFill>
            </a:endParaRPr>
          </a:p>
        </p:txBody>
      </p:sp>
      <p:pic>
        <p:nvPicPr>
          <p:cNvPr id="101" name="Google Shape;101;p25"/>
          <p:cNvPicPr preferRelativeResize="0"/>
          <p:nvPr/>
        </p:nvPicPr>
        <p:blipFill>
          <a:blip r:embed="rId3">
            <a:alphaModFix/>
          </a:blip>
          <a:stretch>
            <a:fillRect/>
          </a:stretch>
        </p:blipFill>
        <p:spPr>
          <a:xfrm>
            <a:off x="7500650" y="188950"/>
            <a:ext cx="1490549" cy="1490549"/>
          </a:xfrm>
          <a:prstGeom prst="rect">
            <a:avLst/>
          </a:prstGeom>
          <a:noFill/>
          <a:ln>
            <a:noFill/>
          </a:ln>
        </p:spPr>
      </p:pic>
      <p:pic>
        <p:nvPicPr>
          <p:cNvPr id="102" name="Google Shape;102;p25"/>
          <p:cNvPicPr preferRelativeResize="0"/>
          <p:nvPr/>
        </p:nvPicPr>
        <p:blipFill>
          <a:blip r:embed="rId4">
            <a:alphaModFix/>
          </a:blip>
          <a:stretch>
            <a:fillRect/>
          </a:stretch>
        </p:blipFill>
        <p:spPr>
          <a:xfrm>
            <a:off x="187700" y="188950"/>
            <a:ext cx="1192125" cy="17844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t>ACUITY</a:t>
            </a:r>
            <a:endParaRPr b="1" sz="3600"/>
          </a:p>
        </p:txBody>
      </p:sp>
      <p:sp>
        <p:nvSpPr>
          <p:cNvPr id="162" name="Google Shape;162;p3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419100" lvl="0" marL="457200" rtl="0" algn="l">
              <a:spcBef>
                <a:spcPts val="0"/>
              </a:spcBef>
              <a:spcAft>
                <a:spcPts val="0"/>
              </a:spcAft>
              <a:buClr>
                <a:srgbClr val="FFFFFF"/>
              </a:buClr>
              <a:buSzPts val="3000"/>
              <a:buChar char="●"/>
            </a:pPr>
            <a:r>
              <a:rPr lang="en" sz="3000">
                <a:solidFill>
                  <a:srgbClr val="FFFFFF"/>
                </a:solidFill>
              </a:rPr>
              <a:t>Optotype: Near LEA Symbols Chart</a:t>
            </a:r>
            <a:endParaRPr sz="3000">
              <a:solidFill>
                <a:srgbClr val="FFFFFF"/>
              </a:solidFill>
            </a:endParaRPr>
          </a:p>
          <a:p>
            <a:pPr indent="0" lvl="0" marL="457200" rtl="0" algn="l">
              <a:spcBef>
                <a:spcPts val="1600"/>
              </a:spcBef>
              <a:spcAft>
                <a:spcPts val="1600"/>
              </a:spcAft>
              <a:buNone/>
            </a:pPr>
            <a:r>
              <a:t/>
            </a:r>
            <a:endParaRPr sz="3000">
              <a:solidFill>
                <a:srgbClr val="FFFFFF"/>
              </a:solidFill>
            </a:endParaRPr>
          </a:p>
        </p:txBody>
      </p:sp>
      <p:pic>
        <p:nvPicPr>
          <p:cNvPr descr="lea symbols chart to test for near acuity" id="163" name="Google Shape;163;p34" title="lea symbols chart">
            <a:hlinkClick r:id="rId3"/>
          </p:cNvPr>
          <p:cNvPicPr preferRelativeResize="0"/>
          <p:nvPr/>
        </p:nvPicPr>
        <p:blipFill rotWithShape="1">
          <a:blip r:embed="rId4">
            <a:alphaModFix/>
          </a:blip>
          <a:srcRect b="14520" l="0" r="4543" t="4039"/>
          <a:stretch/>
        </p:blipFill>
        <p:spPr>
          <a:xfrm rot="5400000">
            <a:off x="2999176" y="1148137"/>
            <a:ext cx="3145651" cy="459017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t>ACUITY</a:t>
            </a:r>
            <a:endParaRPr b="1" sz="3600"/>
          </a:p>
        </p:txBody>
      </p:sp>
      <p:sp>
        <p:nvSpPr>
          <p:cNvPr id="169" name="Google Shape;169;p3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FFFFFF"/>
              </a:buClr>
              <a:buSzPts val="2400"/>
              <a:buChar char="●"/>
            </a:pPr>
            <a:r>
              <a:rPr lang="en" sz="2400">
                <a:solidFill>
                  <a:srgbClr val="FFFFFF"/>
                </a:solidFill>
              </a:rPr>
              <a:t>Near and distance</a:t>
            </a:r>
            <a:r>
              <a:rPr lang="en" sz="2400" u="sng">
                <a:solidFill>
                  <a:srgbClr val="FFFFFF"/>
                </a:solidFill>
              </a:rPr>
              <a:t> </a:t>
            </a:r>
            <a:r>
              <a:rPr b="1" lang="en" sz="2400" u="sng">
                <a:solidFill>
                  <a:srgbClr val="FFFFFF"/>
                </a:solidFill>
              </a:rPr>
              <a:t>Informal</a:t>
            </a:r>
            <a:r>
              <a:rPr lang="en" sz="2400">
                <a:solidFill>
                  <a:srgbClr val="FFFFFF"/>
                </a:solidFill>
              </a:rPr>
              <a:t> Acuity Testing sheets from APH’s </a:t>
            </a:r>
            <a:r>
              <a:rPr b="1" i="1" lang="en" sz="2400">
                <a:solidFill>
                  <a:srgbClr val="FFFFFF"/>
                </a:solidFill>
              </a:rPr>
              <a:t>FVLMA Practitioner’s Guidebook</a:t>
            </a:r>
            <a:r>
              <a:rPr lang="en" sz="2400">
                <a:solidFill>
                  <a:srgbClr val="FFFFFF"/>
                </a:solidFill>
              </a:rPr>
              <a:t> used with familiar sized objects and money at designated distances.</a:t>
            </a:r>
            <a:endParaRPr sz="3000">
              <a:solidFill>
                <a:srgbClr val="FFFFFF"/>
              </a:solidFill>
            </a:endParaRPr>
          </a:p>
          <a:p>
            <a:pPr indent="0" lvl="0" marL="457200" rtl="0" algn="l">
              <a:spcBef>
                <a:spcPts val="1600"/>
              </a:spcBef>
              <a:spcAft>
                <a:spcPts val="1600"/>
              </a:spcAft>
              <a:buNone/>
            </a:pPr>
            <a:r>
              <a:t/>
            </a:r>
            <a:endParaRPr sz="3000">
              <a:solidFill>
                <a:srgbClr val="FFFFFF"/>
              </a:solidFill>
            </a:endParaRPr>
          </a:p>
        </p:txBody>
      </p:sp>
      <p:pic>
        <p:nvPicPr>
          <p:cNvPr descr="picture of the familiar classroom items like stapler, glue, scissors, etc used for the recording sheet from the aph fvlma kit." id="170" name="Google Shape;170;p35"/>
          <p:cNvPicPr preferRelativeResize="0"/>
          <p:nvPr/>
        </p:nvPicPr>
        <p:blipFill rotWithShape="1">
          <a:blip r:embed="rId3">
            <a:alphaModFix/>
          </a:blip>
          <a:srcRect b="0" l="0" r="0" t="12854"/>
          <a:stretch/>
        </p:blipFill>
        <p:spPr>
          <a:xfrm>
            <a:off x="5078075" y="2660775"/>
            <a:ext cx="2091702" cy="2430403"/>
          </a:xfrm>
          <a:prstGeom prst="rect">
            <a:avLst/>
          </a:prstGeom>
          <a:noFill/>
          <a:ln>
            <a:noFill/>
          </a:ln>
        </p:spPr>
      </p:pic>
      <p:pic>
        <p:nvPicPr>
          <p:cNvPr descr="Document from APHs FVLMA Kit to record the acuity of the student using familiar objects in the classroom and money." id="171" name="Google Shape;171;p35">
            <a:hlinkClick r:id="rId4"/>
          </p:cNvPr>
          <p:cNvPicPr preferRelativeResize="0"/>
          <p:nvPr/>
        </p:nvPicPr>
        <p:blipFill rotWithShape="1">
          <a:blip r:embed="rId5">
            <a:alphaModFix/>
          </a:blip>
          <a:srcRect b="6925" l="0" r="0" t="1833"/>
          <a:stretch/>
        </p:blipFill>
        <p:spPr>
          <a:xfrm>
            <a:off x="2353600" y="2660775"/>
            <a:ext cx="1997860" cy="243040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3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t>ACUITY</a:t>
            </a:r>
            <a:endParaRPr b="1" sz="3600"/>
          </a:p>
        </p:txBody>
      </p:sp>
      <p:sp>
        <p:nvSpPr>
          <p:cNvPr id="177" name="Google Shape;177;p3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FFFFFF"/>
              </a:buClr>
              <a:buSzPts val="2400"/>
              <a:buChar char="●"/>
            </a:pPr>
            <a:r>
              <a:rPr lang="en" sz="2400">
                <a:solidFill>
                  <a:srgbClr val="FFFFFF"/>
                </a:solidFill>
              </a:rPr>
              <a:t>Near </a:t>
            </a:r>
            <a:r>
              <a:rPr b="1" lang="en" sz="2400" u="sng">
                <a:solidFill>
                  <a:srgbClr val="FFFFFF"/>
                </a:solidFill>
              </a:rPr>
              <a:t>Informal</a:t>
            </a:r>
            <a:r>
              <a:rPr lang="en" sz="2400" u="sng">
                <a:solidFill>
                  <a:srgbClr val="FFFFFF"/>
                </a:solidFill>
              </a:rPr>
              <a:t> </a:t>
            </a:r>
            <a:r>
              <a:rPr lang="en" sz="2400">
                <a:solidFill>
                  <a:srgbClr val="FFFFFF"/>
                </a:solidFill>
              </a:rPr>
              <a:t>Acuity Testing with 1 inch, 2 inch, and 3 inch photos in both color and black &amp; white from APH’s</a:t>
            </a:r>
            <a:r>
              <a:rPr b="1" lang="en" sz="2400">
                <a:solidFill>
                  <a:srgbClr val="FFFFFF"/>
                </a:solidFill>
              </a:rPr>
              <a:t> </a:t>
            </a:r>
            <a:r>
              <a:rPr b="1" i="1" lang="en" sz="2400">
                <a:solidFill>
                  <a:srgbClr val="FFFFFF"/>
                </a:solidFill>
              </a:rPr>
              <a:t>NewT Kit. </a:t>
            </a:r>
            <a:r>
              <a:rPr lang="en" sz="2400">
                <a:solidFill>
                  <a:srgbClr val="FFFFFF"/>
                </a:solidFill>
              </a:rPr>
              <a:t>You can order just the NewT cards or order the whole Kit from APH.</a:t>
            </a:r>
            <a:endParaRPr sz="2400">
              <a:solidFill>
                <a:srgbClr val="FFFFFF"/>
              </a:solidFill>
            </a:endParaRPr>
          </a:p>
          <a:p>
            <a:pPr indent="-342900" lvl="1" marL="914400" rtl="0" algn="l">
              <a:spcBef>
                <a:spcPts val="0"/>
              </a:spcBef>
              <a:spcAft>
                <a:spcPts val="0"/>
              </a:spcAft>
              <a:buClr>
                <a:srgbClr val="FFFFFF"/>
              </a:buClr>
              <a:buSzPts val="1800"/>
              <a:buChar char="○"/>
            </a:pPr>
            <a:r>
              <a:rPr lang="en" sz="1800">
                <a:solidFill>
                  <a:srgbClr val="FFFFFF"/>
                </a:solidFill>
              </a:rPr>
              <a:t>Record how many pictures of each size and at what distance the student could see for both black and white and colored photos.  Note if the student had difficulties with more visually cluttered images.</a:t>
            </a:r>
            <a:endParaRPr sz="2400">
              <a:solidFill>
                <a:srgbClr val="FFFFFF"/>
              </a:solidFill>
            </a:endParaRPr>
          </a:p>
          <a:p>
            <a:pPr indent="0" lvl="0" marL="457200" rtl="0" algn="l">
              <a:spcBef>
                <a:spcPts val="1600"/>
              </a:spcBef>
              <a:spcAft>
                <a:spcPts val="1600"/>
              </a:spcAft>
              <a:buNone/>
            </a:pPr>
            <a:r>
              <a:t/>
            </a:r>
            <a:endParaRPr sz="3000">
              <a:solidFill>
                <a:srgbClr val="FFFFFF"/>
              </a:solidFill>
            </a:endParaRPr>
          </a:p>
        </p:txBody>
      </p:sp>
      <p:pic>
        <p:nvPicPr>
          <p:cNvPr descr="APH's NewT cards with color and black and white photos ranging in different sizes." id="178" name="Google Shape;178;p36">
            <a:hlinkClick r:id="rId3"/>
          </p:cNvPr>
          <p:cNvPicPr preferRelativeResize="0"/>
          <p:nvPr/>
        </p:nvPicPr>
        <p:blipFill rotWithShape="1">
          <a:blip r:embed="rId4">
            <a:alphaModFix/>
          </a:blip>
          <a:srcRect b="0" l="0" r="0" t="48178"/>
          <a:stretch/>
        </p:blipFill>
        <p:spPr>
          <a:xfrm>
            <a:off x="5102401" y="3971975"/>
            <a:ext cx="3021276" cy="1041351"/>
          </a:xfrm>
          <a:prstGeom prst="rect">
            <a:avLst/>
          </a:prstGeom>
          <a:noFill/>
          <a:ln>
            <a:noFill/>
          </a:ln>
        </p:spPr>
      </p:pic>
      <p:pic>
        <p:nvPicPr>
          <p:cNvPr descr="APH's NewT cards with color and black and white photos ranging in different sizes." id="179" name="Google Shape;179;p36">
            <a:hlinkClick r:id="rId5"/>
          </p:cNvPr>
          <p:cNvPicPr preferRelativeResize="0"/>
          <p:nvPr/>
        </p:nvPicPr>
        <p:blipFill rotWithShape="1">
          <a:blip r:embed="rId4">
            <a:alphaModFix/>
          </a:blip>
          <a:srcRect b="53848" l="0" r="0" t="0"/>
          <a:stretch/>
        </p:blipFill>
        <p:spPr>
          <a:xfrm>
            <a:off x="1828425" y="3971975"/>
            <a:ext cx="3049281" cy="10413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3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t>ACUITY</a:t>
            </a:r>
            <a:endParaRPr b="1" sz="3600"/>
          </a:p>
        </p:txBody>
      </p:sp>
      <p:sp>
        <p:nvSpPr>
          <p:cNvPr id="185" name="Google Shape;185;p37"/>
          <p:cNvSpPr txBox="1"/>
          <p:nvPr>
            <p:ph idx="1" type="body"/>
          </p:nvPr>
        </p:nvSpPr>
        <p:spPr>
          <a:xfrm>
            <a:off x="117350" y="1152475"/>
            <a:ext cx="8832600" cy="3882000"/>
          </a:xfrm>
          <a:prstGeom prst="rect">
            <a:avLst/>
          </a:prstGeom>
        </p:spPr>
        <p:txBody>
          <a:bodyPr anchorCtr="0" anchor="t" bIns="91425" lIns="91425" spcFirstLastPara="1" rIns="91425" wrap="square" tIns="91425">
            <a:noAutofit/>
          </a:bodyPr>
          <a:lstStyle/>
          <a:p>
            <a:pPr indent="-393700" lvl="0" marL="457200" rtl="0" algn="l">
              <a:spcBef>
                <a:spcPts val="0"/>
              </a:spcBef>
              <a:spcAft>
                <a:spcPts val="0"/>
              </a:spcAft>
              <a:buClr>
                <a:srgbClr val="FFFFFF"/>
              </a:buClr>
              <a:buSzPts val="2600"/>
              <a:buChar char="●"/>
            </a:pPr>
            <a:r>
              <a:rPr lang="en" sz="2600">
                <a:solidFill>
                  <a:srgbClr val="FFFFFF"/>
                </a:solidFill>
              </a:rPr>
              <a:t>Optotype: iPad Apps</a:t>
            </a:r>
            <a:endParaRPr sz="2600">
              <a:solidFill>
                <a:srgbClr val="FFFFFF"/>
              </a:solidFill>
            </a:endParaRPr>
          </a:p>
          <a:p>
            <a:pPr indent="-393700" lvl="1" marL="914400" rtl="0" algn="l">
              <a:spcBef>
                <a:spcPts val="0"/>
              </a:spcBef>
              <a:spcAft>
                <a:spcPts val="0"/>
              </a:spcAft>
              <a:buClr>
                <a:srgbClr val="FFFFFF"/>
              </a:buClr>
              <a:buSzPts val="2600"/>
              <a:buChar char="○"/>
            </a:pPr>
            <a:r>
              <a:rPr b="1" lang="en" sz="2600">
                <a:solidFill>
                  <a:srgbClr val="FFFFFF"/>
                </a:solidFill>
              </a:rPr>
              <a:t>eyeSnellen</a:t>
            </a:r>
            <a:endParaRPr b="1" sz="2600">
              <a:solidFill>
                <a:srgbClr val="FFFFFF"/>
              </a:solidFill>
            </a:endParaRPr>
          </a:p>
          <a:p>
            <a:pPr indent="-393700" lvl="2" marL="1371600" rtl="0" algn="l">
              <a:spcBef>
                <a:spcPts val="0"/>
              </a:spcBef>
              <a:spcAft>
                <a:spcPts val="0"/>
              </a:spcAft>
              <a:buClr>
                <a:srgbClr val="FFFFFF"/>
              </a:buClr>
              <a:buSzPts val="2600"/>
              <a:buChar char="■"/>
            </a:pPr>
            <a:r>
              <a:rPr lang="en" sz="2600">
                <a:solidFill>
                  <a:srgbClr val="FFFFFF"/>
                </a:solidFill>
              </a:rPr>
              <a:t>The most accurate visual acuity test for the ipad.  </a:t>
            </a:r>
            <a:endParaRPr sz="2600">
              <a:solidFill>
                <a:srgbClr val="FFFFFF"/>
              </a:solidFill>
            </a:endParaRPr>
          </a:p>
          <a:p>
            <a:pPr indent="-393700" lvl="2" marL="1371600" rtl="0" algn="l">
              <a:spcBef>
                <a:spcPts val="0"/>
              </a:spcBef>
              <a:spcAft>
                <a:spcPts val="0"/>
              </a:spcAft>
              <a:buClr>
                <a:srgbClr val="FFFFFF"/>
              </a:buClr>
              <a:buSzPts val="2600"/>
              <a:buChar char="■"/>
            </a:pPr>
            <a:r>
              <a:rPr lang="en" sz="2600">
                <a:solidFill>
                  <a:srgbClr val="FFFFFF"/>
                </a:solidFill>
              </a:rPr>
              <a:t>Test distance of 6 feet.  Can use with iPhone remote (have to purchase).</a:t>
            </a:r>
            <a:endParaRPr sz="2600">
              <a:solidFill>
                <a:srgbClr val="FFFFFF"/>
              </a:solidFill>
            </a:endParaRPr>
          </a:p>
          <a:p>
            <a:pPr indent="-393700" lvl="2" marL="1371600" rtl="0" algn="l">
              <a:lnSpc>
                <a:spcPct val="90000"/>
              </a:lnSpc>
              <a:spcBef>
                <a:spcPts val="0"/>
              </a:spcBef>
              <a:spcAft>
                <a:spcPts val="0"/>
              </a:spcAft>
              <a:buClr>
                <a:srgbClr val="FFFFFF"/>
              </a:buClr>
              <a:buSzPts val="2600"/>
              <a:buChar char="■"/>
            </a:pPr>
            <a:r>
              <a:rPr lang="en" sz="2600">
                <a:solidFill>
                  <a:srgbClr val="EDEDED"/>
                </a:solidFill>
              </a:rPr>
              <a:t>Choose from </a:t>
            </a:r>
            <a:r>
              <a:rPr b="1" lang="en" sz="2600">
                <a:solidFill>
                  <a:srgbClr val="EDEDED"/>
                </a:solidFill>
              </a:rPr>
              <a:t>letters, numbers, picture, &amp; logMAR.</a:t>
            </a:r>
            <a:endParaRPr b="1" sz="2600">
              <a:solidFill>
                <a:srgbClr val="EDEDED"/>
              </a:solidFill>
            </a:endParaRPr>
          </a:p>
          <a:p>
            <a:pPr indent="-393700" lvl="2" marL="1371600" rtl="0" algn="l">
              <a:lnSpc>
                <a:spcPct val="90000"/>
              </a:lnSpc>
              <a:spcBef>
                <a:spcPts val="0"/>
              </a:spcBef>
              <a:spcAft>
                <a:spcPts val="0"/>
              </a:spcAft>
              <a:buClr>
                <a:srgbClr val="EDEDED"/>
              </a:buClr>
              <a:buSzPts val="2600"/>
              <a:buChar char="■"/>
            </a:pPr>
            <a:r>
              <a:rPr lang="en" sz="2600">
                <a:solidFill>
                  <a:srgbClr val="EDEDED"/>
                </a:solidFill>
              </a:rPr>
              <a:t>User friendly with adjusting settings &amp; navigating.</a:t>
            </a:r>
            <a:endParaRPr sz="2800">
              <a:solidFill>
                <a:srgbClr val="FFFFFF"/>
              </a:solidFill>
            </a:endParaRPr>
          </a:p>
        </p:txBody>
      </p:sp>
      <p:pic>
        <p:nvPicPr>
          <p:cNvPr descr="eye snellen app photo" id="186" name="Google Shape;186;p37"/>
          <p:cNvPicPr preferRelativeResize="0"/>
          <p:nvPr/>
        </p:nvPicPr>
        <p:blipFill rotWithShape="1">
          <a:blip r:embed="rId3">
            <a:alphaModFix/>
          </a:blip>
          <a:srcRect b="32168" l="22576" r="27321" t="16055"/>
          <a:stretch/>
        </p:blipFill>
        <p:spPr>
          <a:xfrm>
            <a:off x="7188725" y="189825"/>
            <a:ext cx="1761350" cy="17639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3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t>ACUITY</a:t>
            </a:r>
            <a:endParaRPr b="1" sz="3600"/>
          </a:p>
        </p:txBody>
      </p:sp>
      <p:sp>
        <p:nvSpPr>
          <p:cNvPr id="192" name="Google Shape;192;p38"/>
          <p:cNvSpPr txBox="1"/>
          <p:nvPr>
            <p:ph idx="1" type="body"/>
          </p:nvPr>
        </p:nvSpPr>
        <p:spPr>
          <a:xfrm>
            <a:off x="311700" y="1152475"/>
            <a:ext cx="8520600" cy="46956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FFFFFF"/>
              </a:buClr>
              <a:buSzPts val="2400"/>
              <a:buChar char="●"/>
            </a:pPr>
            <a:r>
              <a:rPr lang="en" sz="2400">
                <a:solidFill>
                  <a:srgbClr val="FFFFFF"/>
                </a:solidFill>
              </a:rPr>
              <a:t>Optotype: iPad Apps</a:t>
            </a:r>
            <a:endParaRPr sz="2400">
              <a:solidFill>
                <a:srgbClr val="FFFFFF"/>
              </a:solidFill>
            </a:endParaRPr>
          </a:p>
          <a:p>
            <a:pPr indent="-381000" lvl="1" marL="914400" rtl="0" algn="l">
              <a:spcBef>
                <a:spcPts val="0"/>
              </a:spcBef>
              <a:spcAft>
                <a:spcPts val="0"/>
              </a:spcAft>
              <a:buClr>
                <a:srgbClr val="FFFFFF"/>
              </a:buClr>
              <a:buSzPts val="2400"/>
              <a:buChar char="○"/>
            </a:pPr>
            <a:r>
              <a:rPr b="1" lang="en" sz="2400">
                <a:solidFill>
                  <a:srgbClr val="FFFFFF"/>
                </a:solidFill>
              </a:rPr>
              <a:t>Eye Chart Pro</a:t>
            </a:r>
            <a:r>
              <a:rPr lang="en" sz="2400">
                <a:solidFill>
                  <a:srgbClr val="FFFFFF"/>
                </a:solidFill>
              </a:rPr>
              <a:t> </a:t>
            </a:r>
            <a:endParaRPr sz="2400">
              <a:solidFill>
                <a:srgbClr val="FFFFFF"/>
              </a:solidFill>
            </a:endParaRPr>
          </a:p>
          <a:p>
            <a:pPr indent="-381000" lvl="1" marL="914400" rtl="0" algn="l">
              <a:spcBef>
                <a:spcPts val="0"/>
              </a:spcBef>
              <a:spcAft>
                <a:spcPts val="0"/>
              </a:spcAft>
              <a:buClr>
                <a:srgbClr val="FFFFFF"/>
              </a:buClr>
              <a:buSzPts val="2400"/>
              <a:buChar char="○"/>
            </a:pPr>
            <a:r>
              <a:rPr lang="en" sz="2400">
                <a:solidFill>
                  <a:srgbClr val="FFFFFF"/>
                </a:solidFill>
              </a:rPr>
              <a:t>Tests acuity using the following chart options: Snellen, Tumbling E, Landolt C, Sloan, &amp; Near Vision.</a:t>
            </a:r>
            <a:endParaRPr sz="2400">
              <a:solidFill>
                <a:srgbClr val="FFFFFF"/>
              </a:solidFill>
            </a:endParaRPr>
          </a:p>
          <a:p>
            <a:pPr indent="-381000" lvl="1" marL="914400" rtl="0" algn="l">
              <a:spcBef>
                <a:spcPts val="0"/>
              </a:spcBef>
              <a:spcAft>
                <a:spcPts val="0"/>
              </a:spcAft>
              <a:buClr>
                <a:srgbClr val="FFFFFF"/>
              </a:buClr>
              <a:buSzPts val="2400"/>
              <a:buChar char="○"/>
            </a:pPr>
            <a:r>
              <a:rPr lang="en" sz="2400">
                <a:solidFill>
                  <a:srgbClr val="FFFFFF"/>
                </a:solidFill>
              </a:rPr>
              <a:t>Can use iPhone as the remote to isolate individual lines during testing. </a:t>
            </a:r>
            <a:endParaRPr sz="2400">
              <a:solidFill>
                <a:srgbClr val="FFFFFF"/>
              </a:solidFill>
            </a:endParaRPr>
          </a:p>
          <a:p>
            <a:pPr indent="-381000" lvl="1" marL="914400" rtl="0" algn="l">
              <a:spcBef>
                <a:spcPts val="0"/>
              </a:spcBef>
              <a:spcAft>
                <a:spcPts val="0"/>
              </a:spcAft>
              <a:buClr>
                <a:srgbClr val="FFFFFF"/>
              </a:buClr>
              <a:buSzPts val="2400"/>
              <a:buChar char="○"/>
            </a:pPr>
            <a:r>
              <a:rPr lang="en" sz="2400">
                <a:solidFill>
                  <a:srgbClr val="FFFFFF"/>
                </a:solidFill>
              </a:rPr>
              <a:t>Advanced features can be purchased to put colored backgrounds, change to landscape formatting, additional charts, and mirroring of charts.</a:t>
            </a:r>
            <a:endParaRPr sz="2400">
              <a:solidFill>
                <a:srgbClr val="FFFFFF"/>
              </a:solidFill>
            </a:endParaRPr>
          </a:p>
        </p:txBody>
      </p:sp>
      <p:pic>
        <p:nvPicPr>
          <p:cNvPr descr="Eye Chart Pro app photo" id="193" name="Google Shape;193;p38"/>
          <p:cNvPicPr preferRelativeResize="0"/>
          <p:nvPr/>
        </p:nvPicPr>
        <p:blipFill rotWithShape="1">
          <a:blip r:embed="rId3">
            <a:alphaModFix/>
          </a:blip>
          <a:srcRect b="30518" l="28359" r="24271" t="15598"/>
          <a:stretch/>
        </p:blipFill>
        <p:spPr>
          <a:xfrm>
            <a:off x="7216525" y="136875"/>
            <a:ext cx="1779700" cy="18774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3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t>ACUITY</a:t>
            </a:r>
            <a:endParaRPr b="1" sz="3600"/>
          </a:p>
        </p:txBody>
      </p:sp>
      <p:sp>
        <p:nvSpPr>
          <p:cNvPr id="199" name="Google Shape;199;p3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FFFFFF"/>
              </a:buClr>
              <a:buSzPts val="2400"/>
              <a:buChar char="●"/>
            </a:pPr>
            <a:r>
              <a:rPr lang="en" sz="2400">
                <a:solidFill>
                  <a:srgbClr val="FFFFFF"/>
                </a:solidFill>
              </a:rPr>
              <a:t>Optotype: iPad Apps</a:t>
            </a:r>
            <a:endParaRPr sz="2400">
              <a:solidFill>
                <a:srgbClr val="FFFFFF"/>
              </a:solidFill>
            </a:endParaRPr>
          </a:p>
          <a:p>
            <a:pPr indent="-381000" lvl="1" marL="914400" rtl="0" algn="l">
              <a:spcBef>
                <a:spcPts val="0"/>
              </a:spcBef>
              <a:spcAft>
                <a:spcPts val="0"/>
              </a:spcAft>
              <a:buClr>
                <a:srgbClr val="FFFFFF"/>
              </a:buClr>
              <a:buSzPts val="2400"/>
              <a:buChar char="○"/>
            </a:pPr>
            <a:r>
              <a:rPr b="1" lang="en" sz="2400">
                <a:solidFill>
                  <a:srgbClr val="FFFFFF"/>
                </a:solidFill>
              </a:rPr>
              <a:t>Kay iSight Test Professional </a:t>
            </a:r>
            <a:endParaRPr b="1" sz="2400">
              <a:solidFill>
                <a:srgbClr val="FFFFFF"/>
              </a:solidFill>
            </a:endParaRPr>
          </a:p>
          <a:p>
            <a:pPr indent="-381000" lvl="2" marL="1371600" rtl="0" algn="l">
              <a:spcBef>
                <a:spcPts val="0"/>
              </a:spcBef>
              <a:spcAft>
                <a:spcPts val="0"/>
              </a:spcAft>
              <a:buClr>
                <a:srgbClr val="FFFFFF"/>
              </a:buClr>
              <a:buSzPts val="2400"/>
              <a:buChar char="■"/>
            </a:pPr>
            <a:r>
              <a:rPr lang="en" sz="2400">
                <a:solidFill>
                  <a:srgbClr val="FFFFFF"/>
                </a:solidFill>
              </a:rPr>
              <a:t>Use to measure near and distance acuity from 33cm to 6 meters for each individual eye and both eyes.</a:t>
            </a:r>
            <a:endParaRPr sz="2400">
              <a:solidFill>
                <a:srgbClr val="FFFFFF"/>
              </a:solidFill>
            </a:endParaRPr>
          </a:p>
          <a:p>
            <a:pPr indent="-381000" lvl="2" marL="1371600" rtl="0" algn="l">
              <a:spcBef>
                <a:spcPts val="0"/>
              </a:spcBef>
              <a:spcAft>
                <a:spcPts val="0"/>
              </a:spcAft>
              <a:buClr>
                <a:srgbClr val="FFFFFF"/>
              </a:buClr>
              <a:buSzPts val="2400"/>
              <a:buChar char="■"/>
            </a:pPr>
            <a:r>
              <a:rPr lang="en" sz="2400">
                <a:solidFill>
                  <a:srgbClr val="FFFFFF"/>
                </a:solidFill>
              </a:rPr>
              <a:t>Choice of letters or Kay pictures with choice of different crowding options.</a:t>
            </a:r>
            <a:endParaRPr sz="2400">
              <a:solidFill>
                <a:srgbClr val="FFFFFF"/>
              </a:solidFill>
            </a:endParaRPr>
          </a:p>
          <a:p>
            <a:pPr indent="-381000" lvl="2" marL="1371600" rtl="0" algn="l">
              <a:spcBef>
                <a:spcPts val="0"/>
              </a:spcBef>
              <a:spcAft>
                <a:spcPts val="0"/>
              </a:spcAft>
              <a:buClr>
                <a:srgbClr val="FFFFFF"/>
              </a:buClr>
              <a:buSzPts val="2400"/>
              <a:buChar char="■"/>
            </a:pPr>
            <a:r>
              <a:rPr lang="en" sz="2400">
                <a:solidFill>
                  <a:srgbClr val="FFFFFF"/>
                </a:solidFill>
              </a:rPr>
              <a:t>Very user friendly with changing sizes and charts.</a:t>
            </a:r>
            <a:endParaRPr sz="2400">
              <a:solidFill>
                <a:srgbClr val="FFFFFF"/>
              </a:solidFill>
            </a:endParaRPr>
          </a:p>
          <a:p>
            <a:pPr indent="-381000" lvl="2" marL="1371600" rtl="0" algn="l">
              <a:spcBef>
                <a:spcPts val="0"/>
              </a:spcBef>
              <a:spcAft>
                <a:spcPts val="0"/>
              </a:spcAft>
              <a:buClr>
                <a:srgbClr val="FFFFFF"/>
              </a:buClr>
              <a:buSzPts val="2400"/>
              <a:buChar char="■"/>
            </a:pPr>
            <a:r>
              <a:rPr lang="en" sz="2400">
                <a:solidFill>
                  <a:srgbClr val="FFFFFF"/>
                </a:solidFill>
              </a:rPr>
              <a:t>Only free for a trial period then have to purchase.</a:t>
            </a:r>
            <a:endParaRPr sz="2400">
              <a:solidFill>
                <a:srgbClr val="FFFFFF"/>
              </a:solidFill>
            </a:endParaRPr>
          </a:p>
          <a:p>
            <a:pPr indent="0" lvl="0" marL="457200" rtl="0" algn="l">
              <a:spcBef>
                <a:spcPts val="1600"/>
              </a:spcBef>
              <a:spcAft>
                <a:spcPts val="1600"/>
              </a:spcAft>
              <a:buNone/>
            </a:pPr>
            <a:r>
              <a:t/>
            </a:r>
            <a:endParaRPr sz="2400">
              <a:solidFill>
                <a:srgbClr val="FFFFFF"/>
              </a:solidFill>
            </a:endParaRPr>
          </a:p>
        </p:txBody>
      </p:sp>
      <p:pic>
        <p:nvPicPr>
          <p:cNvPr descr="Kay iSight Test Professional app photo." id="200" name="Google Shape;200;p39"/>
          <p:cNvPicPr preferRelativeResize="0"/>
          <p:nvPr/>
        </p:nvPicPr>
        <p:blipFill>
          <a:blip r:embed="rId3">
            <a:alphaModFix/>
          </a:blip>
          <a:stretch>
            <a:fillRect/>
          </a:stretch>
        </p:blipFill>
        <p:spPr>
          <a:xfrm>
            <a:off x="7029050" y="161300"/>
            <a:ext cx="1965350" cy="18726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4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t>ACUITY</a:t>
            </a:r>
            <a:endParaRPr b="1" sz="3600"/>
          </a:p>
        </p:txBody>
      </p:sp>
      <p:sp>
        <p:nvSpPr>
          <p:cNvPr id="206" name="Google Shape;206;p40"/>
          <p:cNvSpPr txBox="1"/>
          <p:nvPr>
            <p:ph idx="1" type="body"/>
          </p:nvPr>
        </p:nvSpPr>
        <p:spPr>
          <a:xfrm>
            <a:off x="311700" y="1152475"/>
            <a:ext cx="8520600" cy="38661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FFFFFF"/>
              </a:buClr>
              <a:buSzPts val="2400"/>
              <a:buChar char="●"/>
            </a:pPr>
            <a:r>
              <a:rPr lang="en" sz="2400">
                <a:solidFill>
                  <a:srgbClr val="FFFFFF"/>
                </a:solidFill>
              </a:rPr>
              <a:t>Grating</a:t>
            </a:r>
            <a:r>
              <a:rPr lang="en" sz="2400">
                <a:solidFill>
                  <a:schemeClr val="dk1"/>
                </a:solidFill>
              </a:rPr>
              <a:t>- </a:t>
            </a:r>
            <a:r>
              <a:rPr b="1" lang="en" sz="2400">
                <a:solidFill>
                  <a:schemeClr val="dk1"/>
                </a:solidFill>
              </a:rPr>
              <a:t>Patti Stripes Square Wave 4 Grating Paddles</a:t>
            </a:r>
            <a:endParaRPr sz="2400">
              <a:solidFill>
                <a:schemeClr val="dk1"/>
              </a:solidFill>
            </a:endParaRPr>
          </a:p>
          <a:p>
            <a:pPr indent="-381000" lvl="0" marL="457200" rtl="0" algn="l">
              <a:spcBef>
                <a:spcPts val="0"/>
              </a:spcBef>
              <a:spcAft>
                <a:spcPts val="0"/>
              </a:spcAft>
              <a:buClr>
                <a:srgbClr val="FFFFFF"/>
              </a:buClr>
              <a:buSzPts val="2400"/>
              <a:buChar char="●"/>
            </a:pPr>
            <a:r>
              <a:rPr lang="en" sz="2400">
                <a:solidFill>
                  <a:schemeClr val="dk1"/>
                </a:solidFill>
              </a:rPr>
              <a:t>Used to test </a:t>
            </a:r>
            <a:r>
              <a:rPr lang="en" sz="2400">
                <a:solidFill>
                  <a:schemeClr val="dk1"/>
                </a:solidFill>
              </a:rPr>
              <a:t>infants, children, and those with cognitive disabilities by measuring the </a:t>
            </a:r>
            <a:r>
              <a:rPr lang="en" sz="2400">
                <a:solidFill>
                  <a:schemeClr val="dk1"/>
                </a:solidFill>
              </a:rPr>
              <a:t>grating acuity using paddles with different grating levels. </a:t>
            </a:r>
            <a:endParaRPr sz="1600">
              <a:solidFill>
                <a:schemeClr val="dk1"/>
              </a:solidFill>
            </a:endParaRPr>
          </a:p>
        </p:txBody>
      </p:sp>
      <p:pic>
        <p:nvPicPr>
          <p:cNvPr descr="Patti Stripes Square Wave 4 Grating Paddles" id="207" name="Google Shape;207;p40">
            <a:hlinkClick r:id="rId3"/>
          </p:cNvPr>
          <p:cNvPicPr preferRelativeResize="0"/>
          <p:nvPr/>
        </p:nvPicPr>
        <p:blipFill rotWithShape="1">
          <a:blip r:embed="rId4">
            <a:alphaModFix/>
          </a:blip>
          <a:srcRect b="48754" l="0" r="0" t="0"/>
          <a:stretch/>
        </p:blipFill>
        <p:spPr>
          <a:xfrm>
            <a:off x="1650575" y="2943425"/>
            <a:ext cx="2921426" cy="1874140"/>
          </a:xfrm>
          <a:prstGeom prst="rect">
            <a:avLst/>
          </a:prstGeom>
          <a:noFill/>
          <a:ln>
            <a:noFill/>
          </a:ln>
        </p:spPr>
      </p:pic>
      <p:pic>
        <p:nvPicPr>
          <p:cNvPr descr="Patti Stripes Square Wave 4 Grating Paddles" id="208" name="Google Shape;208;p40">
            <a:hlinkClick r:id="rId5"/>
          </p:cNvPr>
          <p:cNvPicPr preferRelativeResize="0"/>
          <p:nvPr/>
        </p:nvPicPr>
        <p:blipFill rotWithShape="1">
          <a:blip r:embed="rId6">
            <a:alphaModFix/>
          </a:blip>
          <a:srcRect b="0" l="0" r="0" t="51097"/>
          <a:stretch/>
        </p:blipFill>
        <p:spPr>
          <a:xfrm>
            <a:off x="5053750" y="3089850"/>
            <a:ext cx="3061484" cy="18741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4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t>ACUITY</a:t>
            </a:r>
            <a:endParaRPr b="1" sz="3600"/>
          </a:p>
        </p:txBody>
      </p:sp>
      <p:sp>
        <p:nvSpPr>
          <p:cNvPr id="214" name="Google Shape;214;p41"/>
          <p:cNvSpPr txBox="1"/>
          <p:nvPr>
            <p:ph idx="1" type="body"/>
          </p:nvPr>
        </p:nvSpPr>
        <p:spPr>
          <a:xfrm>
            <a:off x="311700" y="1152475"/>
            <a:ext cx="8520600" cy="38661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FFFFFF"/>
              </a:buClr>
              <a:buSzPts val="2400"/>
              <a:buChar char="●"/>
            </a:pPr>
            <a:r>
              <a:rPr lang="en" sz="2400">
                <a:solidFill>
                  <a:srgbClr val="FFFFFF"/>
                </a:solidFill>
              </a:rPr>
              <a:t>Grating</a:t>
            </a:r>
            <a:r>
              <a:rPr lang="en" sz="2400">
                <a:solidFill>
                  <a:schemeClr val="dk1"/>
                </a:solidFill>
              </a:rPr>
              <a:t>- </a:t>
            </a:r>
            <a:r>
              <a:rPr b="1" lang="en" sz="2400">
                <a:solidFill>
                  <a:schemeClr val="dk1"/>
                </a:solidFill>
              </a:rPr>
              <a:t>Patti Stripes Square Wave 4 Grating Paddles</a:t>
            </a:r>
            <a:endParaRPr sz="2400">
              <a:solidFill>
                <a:schemeClr val="dk1"/>
              </a:solidFill>
            </a:endParaRPr>
          </a:p>
          <a:p>
            <a:pPr indent="-355600" lvl="1" marL="914400" rtl="0" algn="l">
              <a:spcBef>
                <a:spcPts val="0"/>
              </a:spcBef>
              <a:spcAft>
                <a:spcPts val="0"/>
              </a:spcAft>
              <a:buClr>
                <a:schemeClr val="dk1"/>
              </a:buClr>
              <a:buSzPts val="2000"/>
              <a:buFont typeface="Corbel"/>
              <a:buChar char="○"/>
            </a:pPr>
            <a:r>
              <a:rPr lang="en" sz="2000">
                <a:solidFill>
                  <a:schemeClr val="dk1"/>
                </a:solidFill>
              </a:rPr>
              <a:t> When the student sees the grating paddle they will visually respond by looking and following the paddle. Always start with the larger stripe sizes and move down.</a:t>
            </a:r>
            <a:endParaRPr sz="2000">
              <a:solidFill>
                <a:schemeClr val="dk1"/>
              </a:solidFill>
            </a:endParaRPr>
          </a:p>
          <a:p>
            <a:pPr indent="-355600" lvl="1" marL="914400" rtl="0" algn="l">
              <a:spcBef>
                <a:spcPts val="0"/>
              </a:spcBef>
              <a:spcAft>
                <a:spcPts val="0"/>
              </a:spcAft>
              <a:buClr>
                <a:schemeClr val="dk1"/>
              </a:buClr>
              <a:buSzPts val="2000"/>
              <a:buFont typeface="Corbel"/>
              <a:buChar char="○"/>
            </a:pPr>
            <a:r>
              <a:rPr lang="en" sz="2000">
                <a:solidFill>
                  <a:schemeClr val="dk1"/>
                </a:solidFill>
              </a:rPr>
              <a:t>When the student stops selecting the striped paddle over the gray paddle, this acuity is noted with the distance.</a:t>
            </a:r>
            <a:endParaRPr sz="2000">
              <a:solidFill>
                <a:schemeClr val="dk1"/>
              </a:solidFill>
            </a:endParaRPr>
          </a:p>
          <a:p>
            <a:pPr indent="0" lvl="0" marL="914400" rtl="0" algn="l">
              <a:spcBef>
                <a:spcPts val="1600"/>
              </a:spcBef>
              <a:spcAft>
                <a:spcPts val="0"/>
              </a:spcAft>
              <a:buNone/>
            </a:pPr>
            <a:r>
              <a:t/>
            </a:r>
            <a:endParaRPr sz="1800">
              <a:solidFill>
                <a:srgbClr val="FFFF00"/>
              </a:solidFill>
            </a:endParaRPr>
          </a:p>
          <a:p>
            <a:pPr indent="-342900" lvl="1" marL="914400" rtl="0" algn="l">
              <a:spcBef>
                <a:spcPts val="1600"/>
              </a:spcBef>
              <a:spcAft>
                <a:spcPts val="0"/>
              </a:spcAft>
              <a:buClr>
                <a:srgbClr val="FFFF00"/>
              </a:buClr>
              <a:buSzPts val="1800"/>
              <a:buChar char="○"/>
            </a:pPr>
            <a:r>
              <a:rPr lang="en" sz="1800">
                <a:solidFill>
                  <a:srgbClr val="FFFF00"/>
                </a:solidFill>
              </a:rPr>
              <a:t>Demonstration Video of Patti Stripe Paddles </a:t>
            </a:r>
            <a:endParaRPr sz="1800">
              <a:solidFill>
                <a:srgbClr val="FFFF00"/>
              </a:solidFill>
            </a:endParaRPr>
          </a:p>
        </p:txBody>
      </p:sp>
      <p:pic>
        <p:nvPicPr>
          <p:cNvPr id="215" name="Google Shape;215;p41" title="Patti Stripe Paddles.MOV">
            <a:hlinkClick r:id="rId3"/>
          </p:cNvPr>
          <p:cNvPicPr preferRelativeResize="0"/>
          <p:nvPr/>
        </p:nvPicPr>
        <p:blipFill>
          <a:blip r:embed="rId4">
            <a:alphaModFix/>
          </a:blip>
          <a:stretch>
            <a:fillRect/>
          </a:stretch>
        </p:blipFill>
        <p:spPr>
          <a:xfrm>
            <a:off x="6449400" y="3304075"/>
            <a:ext cx="2286000" cy="1714500"/>
          </a:xfrm>
          <a:prstGeom prst="rect">
            <a:avLst/>
          </a:prstGeom>
          <a:noFill/>
          <a:ln>
            <a:noFill/>
          </a:ln>
          <a:effectLst>
            <a:outerShdw blurRad="57150" rotWithShape="0" algn="bl" dir="5400000" dist="1905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gtEl>
                                        <p:attrNameLst>
                                          <p:attrName>style.visibility</p:attrName>
                                        </p:attrNameLst>
                                      </p:cBhvr>
                                      <p:to>
                                        <p:strVal val="visible"/>
                                      </p:to>
                                    </p:set>
                                    <p:animEffect filter="fade" transition="in">
                                      <p:cBhvr>
                                        <p:cTn dur="1000"/>
                                        <p:tgtEl>
                                          <p:spTgt spid="2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4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t>ACUITY</a:t>
            </a:r>
            <a:endParaRPr b="1" sz="3600"/>
          </a:p>
        </p:txBody>
      </p:sp>
      <p:sp>
        <p:nvSpPr>
          <p:cNvPr id="221" name="Google Shape;221;p4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chemeClr val="dk1"/>
              </a:buClr>
              <a:buSzPts val="2400"/>
              <a:buChar char="●"/>
            </a:pPr>
            <a:r>
              <a:rPr i="1" lang="en" sz="2400">
                <a:solidFill>
                  <a:schemeClr val="dk1"/>
                </a:solidFill>
              </a:rPr>
              <a:t>Vision Assessment of Infants &amp; Children with &amp; without Special Needs</a:t>
            </a:r>
            <a:r>
              <a:rPr lang="en" sz="2400">
                <a:solidFill>
                  <a:schemeClr val="dk1"/>
                </a:solidFill>
              </a:rPr>
              <a:t> by Kathleen Appleby is a great resource for testing &amp; reporting grating acuity on pages 53-58. </a:t>
            </a:r>
            <a:endParaRPr sz="2400">
              <a:solidFill>
                <a:schemeClr val="dk1"/>
              </a:solidFill>
            </a:endParaRPr>
          </a:p>
        </p:txBody>
      </p:sp>
      <p:pic>
        <p:nvPicPr>
          <p:cNvPr descr="Book cover for Vision Assessment of Infants and Children with and without special needs by Kathleen Appleby." id="222" name="Google Shape;222;p42">
            <a:hlinkClick r:id="rId3"/>
          </p:cNvPr>
          <p:cNvPicPr preferRelativeResize="0"/>
          <p:nvPr/>
        </p:nvPicPr>
        <p:blipFill rotWithShape="1">
          <a:blip r:embed="rId4">
            <a:alphaModFix/>
          </a:blip>
          <a:srcRect b="7704" l="0" r="0" t="6118"/>
          <a:stretch/>
        </p:blipFill>
        <p:spPr>
          <a:xfrm>
            <a:off x="3541413" y="2571750"/>
            <a:ext cx="2061184" cy="2465250"/>
          </a:xfrm>
          <a:prstGeom prst="rect">
            <a:avLst/>
          </a:prstGeom>
          <a:noFill/>
          <a:ln>
            <a:noFill/>
          </a:ln>
        </p:spPr>
      </p:pic>
      <p:pic>
        <p:nvPicPr>
          <p:cNvPr id="223" name="Google Shape;223;p42"/>
          <p:cNvPicPr preferRelativeResize="0"/>
          <p:nvPr/>
        </p:nvPicPr>
        <p:blipFill>
          <a:blip r:embed="rId5">
            <a:alphaModFix/>
          </a:blip>
          <a:stretch>
            <a:fillRect/>
          </a:stretch>
        </p:blipFill>
        <p:spPr>
          <a:xfrm>
            <a:off x="152400" y="4721275"/>
            <a:ext cx="269825" cy="2698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4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t>ACUITY</a:t>
            </a:r>
            <a:endParaRPr b="1" sz="3600"/>
          </a:p>
        </p:txBody>
      </p:sp>
      <p:sp>
        <p:nvSpPr>
          <p:cNvPr id="229" name="Google Shape;229;p4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FFFFFF"/>
              </a:buClr>
              <a:buSzPts val="2400"/>
              <a:buChar char="●"/>
            </a:pPr>
            <a:r>
              <a:rPr lang="en" sz="2400">
                <a:solidFill>
                  <a:srgbClr val="FFFFFF"/>
                </a:solidFill>
              </a:rPr>
              <a:t>Functional (detection) acuity- measures the ability to look towards a functional object (ex: toy).</a:t>
            </a:r>
            <a:endParaRPr sz="2400">
              <a:solidFill>
                <a:srgbClr val="FFFFFF"/>
              </a:solidFill>
            </a:endParaRPr>
          </a:p>
          <a:p>
            <a:pPr indent="-381000" lvl="1" marL="914400" rtl="0" algn="l">
              <a:spcBef>
                <a:spcPts val="0"/>
              </a:spcBef>
              <a:spcAft>
                <a:spcPts val="0"/>
              </a:spcAft>
              <a:buClr>
                <a:srgbClr val="FFFFFF"/>
              </a:buClr>
              <a:buSzPts val="2400"/>
              <a:buChar char="○"/>
            </a:pPr>
            <a:r>
              <a:rPr lang="en" sz="2400">
                <a:solidFill>
                  <a:srgbClr val="FFFFFF"/>
                </a:solidFill>
              </a:rPr>
              <a:t>Obtain functional acuity by determining the smallest object at the greatest distance the child maintains visual contact with object. </a:t>
            </a:r>
            <a:endParaRPr sz="2400">
              <a:solidFill>
                <a:srgbClr val="FFFFFF"/>
              </a:solidFill>
            </a:endParaRPr>
          </a:p>
          <a:p>
            <a:pPr indent="-368300" lvl="1" marL="914400" rtl="0" algn="l">
              <a:spcBef>
                <a:spcPts val="0"/>
              </a:spcBef>
              <a:spcAft>
                <a:spcPts val="0"/>
              </a:spcAft>
              <a:buClr>
                <a:schemeClr val="dk1"/>
              </a:buClr>
              <a:buSzPts val="2200"/>
              <a:buChar char="○"/>
            </a:pPr>
            <a:r>
              <a:rPr lang="en" sz="2200" u="sng">
                <a:solidFill>
                  <a:schemeClr val="hlink"/>
                </a:solidFill>
                <a:hlinkClick r:id="rId3"/>
              </a:rPr>
              <a:t>Functional Acuity for objects </a:t>
            </a:r>
            <a:r>
              <a:rPr b="1" lang="en" sz="2200" u="sng">
                <a:solidFill>
                  <a:schemeClr val="hlink"/>
                </a:solidFill>
                <a:hlinkClick r:id="rId4"/>
              </a:rPr>
              <a:t>chart</a:t>
            </a:r>
            <a:r>
              <a:rPr lang="en" sz="2200" u="sng">
                <a:solidFill>
                  <a:schemeClr val="hlink"/>
                </a:solidFill>
                <a:hlinkClick r:id="rId5"/>
              </a:rPr>
              <a:t> from TSBVI</a:t>
            </a:r>
            <a:endParaRPr sz="2400">
              <a:solidFill>
                <a:srgbClr val="FFFF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26"/>
          <p:cNvSpPr txBox="1"/>
          <p:nvPr>
            <p:ph type="title"/>
          </p:nvPr>
        </p:nvSpPr>
        <p:spPr>
          <a:xfrm>
            <a:off x="311700" y="323525"/>
            <a:ext cx="8520600" cy="1138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3000">
                <a:solidFill>
                  <a:schemeClr val="lt1"/>
                </a:solidFill>
              </a:rPr>
              <a:t>What are the current problems of practice that caused you to choose this topic?</a:t>
            </a:r>
            <a:endParaRPr b="1" sz="3000">
              <a:solidFill>
                <a:schemeClr val="lt1"/>
              </a:solidFill>
            </a:endParaRPr>
          </a:p>
        </p:txBody>
      </p:sp>
      <p:sp>
        <p:nvSpPr>
          <p:cNvPr id="108" name="Google Shape;108;p26"/>
          <p:cNvSpPr txBox="1"/>
          <p:nvPr>
            <p:ph idx="1" type="body"/>
          </p:nvPr>
        </p:nvSpPr>
        <p:spPr>
          <a:xfrm>
            <a:off x="311700" y="1766325"/>
            <a:ext cx="8520600" cy="3110400"/>
          </a:xfrm>
          <a:prstGeom prst="rect">
            <a:avLst/>
          </a:prstGeom>
        </p:spPr>
        <p:txBody>
          <a:bodyPr anchorCtr="0" anchor="t" bIns="91425" lIns="91425" spcFirstLastPara="1" rIns="91425" wrap="square" tIns="91425">
            <a:normAutofit fontScale="47500" lnSpcReduction="20000"/>
          </a:bodyPr>
          <a:lstStyle/>
          <a:p>
            <a:pPr indent="0" lvl="0" marL="0" rtl="0" algn="l">
              <a:spcBef>
                <a:spcPts val="0"/>
              </a:spcBef>
              <a:spcAft>
                <a:spcPts val="0"/>
              </a:spcAft>
              <a:buNone/>
            </a:pPr>
            <a:r>
              <a:rPr b="1" lang="en" sz="5050">
                <a:solidFill>
                  <a:schemeClr val="lt1"/>
                </a:solidFill>
              </a:rPr>
              <a:t>There are multiple areas that we evaluate and assess as Teachers of the Blind and Visually Impaired (TVIs), that it can be overwhelming to make sure that we cover everything and </a:t>
            </a:r>
            <a:r>
              <a:rPr b="1" lang="en" sz="5050">
                <a:solidFill>
                  <a:srgbClr val="FFFF00"/>
                </a:solidFill>
              </a:rPr>
              <a:t>know how to accurately assess each vision skill for different visual impairments. Currently there isn’t a concrete testing KIT that you can just buy for evaluating every area our student’s functional vision.  </a:t>
            </a:r>
            <a:endParaRPr b="1" sz="5050">
              <a:solidFill>
                <a:schemeClr val="lt1"/>
              </a:solidFill>
            </a:endParaRPr>
          </a:p>
          <a:p>
            <a:pPr indent="0" lvl="0" marL="0" rtl="0" algn="l">
              <a:spcBef>
                <a:spcPts val="1200"/>
              </a:spcBef>
              <a:spcAft>
                <a:spcPts val="1200"/>
              </a:spcAft>
              <a:buNone/>
            </a:pPr>
            <a:r>
              <a:t/>
            </a:r>
            <a:endParaRPr b="1" sz="2400">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4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t>ACUITY</a:t>
            </a:r>
            <a:endParaRPr b="1" sz="3600"/>
          </a:p>
        </p:txBody>
      </p:sp>
      <p:sp>
        <p:nvSpPr>
          <p:cNvPr id="235" name="Google Shape;235;p44"/>
          <p:cNvSpPr txBox="1"/>
          <p:nvPr>
            <p:ph idx="1" type="body"/>
          </p:nvPr>
        </p:nvSpPr>
        <p:spPr>
          <a:xfrm>
            <a:off x="311700" y="1273975"/>
            <a:ext cx="5576100" cy="18531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Clr>
                <a:srgbClr val="FFFFFF"/>
              </a:buClr>
              <a:buSzPts val="2200"/>
              <a:buChar char="●"/>
            </a:pPr>
            <a:r>
              <a:rPr lang="en" sz="2200">
                <a:solidFill>
                  <a:srgbClr val="FFFFFF"/>
                </a:solidFill>
              </a:rPr>
              <a:t>Functional (detection) Acuity Chart-</a:t>
            </a:r>
            <a:endParaRPr sz="2200">
              <a:solidFill>
                <a:srgbClr val="FFFFFF"/>
              </a:solidFill>
            </a:endParaRPr>
          </a:p>
          <a:p>
            <a:pPr indent="-355600" lvl="1" marL="914400" rtl="0" algn="l">
              <a:spcBef>
                <a:spcPts val="0"/>
              </a:spcBef>
              <a:spcAft>
                <a:spcPts val="0"/>
              </a:spcAft>
              <a:buClr>
                <a:srgbClr val="FFFFFF"/>
              </a:buClr>
              <a:buSzPts val="2000"/>
              <a:buChar char="○"/>
            </a:pPr>
            <a:r>
              <a:rPr lang="en" sz="2000">
                <a:solidFill>
                  <a:srgbClr val="FFFFFF"/>
                </a:solidFill>
              </a:rPr>
              <a:t>Objects of different beads and foam pieces match this template. </a:t>
            </a:r>
            <a:endParaRPr sz="2000">
              <a:solidFill>
                <a:srgbClr val="FFFFFF"/>
              </a:solidFill>
            </a:endParaRPr>
          </a:p>
          <a:p>
            <a:pPr indent="0" lvl="0" marL="914400" rtl="0" algn="l">
              <a:spcBef>
                <a:spcPts val="1600"/>
              </a:spcBef>
              <a:spcAft>
                <a:spcPts val="0"/>
              </a:spcAft>
              <a:buNone/>
            </a:pPr>
            <a:r>
              <a:t/>
            </a:r>
            <a:endParaRPr sz="2000">
              <a:solidFill>
                <a:srgbClr val="FFFFFF"/>
              </a:solidFill>
            </a:endParaRPr>
          </a:p>
          <a:p>
            <a:pPr indent="0" lvl="0" marL="0" rtl="0" algn="l">
              <a:spcBef>
                <a:spcPts val="1600"/>
              </a:spcBef>
              <a:spcAft>
                <a:spcPts val="1600"/>
              </a:spcAft>
              <a:buNone/>
            </a:pPr>
            <a:r>
              <a:t/>
            </a:r>
            <a:endParaRPr>
              <a:solidFill>
                <a:srgbClr val="FFFFFF"/>
              </a:solidFill>
            </a:endParaRPr>
          </a:p>
        </p:txBody>
      </p:sp>
      <p:pic>
        <p:nvPicPr>
          <p:cNvPr descr="Dr. Lee's template for sizing functional near objects acuity document." id="236" name="Google Shape;236;p44"/>
          <p:cNvPicPr preferRelativeResize="0"/>
          <p:nvPr/>
        </p:nvPicPr>
        <p:blipFill rotWithShape="1">
          <a:blip r:embed="rId3">
            <a:alphaModFix/>
          </a:blip>
          <a:srcRect b="25856" l="9049" r="12874" t="12166"/>
          <a:stretch/>
        </p:blipFill>
        <p:spPr>
          <a:xfrm>
            <a:off x="5887650" y="1017725"/>
            <a:ext cx="3005426" cy="3638999"/>
          </a:xfrm>
          <a:prstGeom prst="rect">
            <a:avLst/>
          </a:prstGeom>
          <a:noFill/>
          <a:ln>
            <a:noFill/>
          </a:ln>
        </p:spPr>
      </p:pic>
      <p:sp>
        <p:nvSpPr>
          <p:cNvPr id="237" name="Google Shape;237;p44"/>
          <p:cNvSpPr txBox="1"/>
          <p:nvPr/>
        </p:nvSpPr>
        <p:spPr>
          <a:xfrm>
            <a:off x="788550" y="4656725"/>
            <a:ext cx="7566900" cy="43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600"/>
              </a:spcAft>
              <a:buNone/>
            </a:pPr>
            <a:r>
              <a:rPr i="1" lang="en" sz="1600">
                <a:solidFill>
                  <a:schemeClr val="dk1"/>
                </a:solidFill>
              </a:rPr>
              <a:t>Created by Dr. Donna Lee at University of Kentucky to reference object sizes.</a:t>
            </a:r>
            <a:endParaRPr i="1" sz="10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4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t>ACUITY</a:t>
            </a:r>
            <a:endParaRPr b="1" sz="3600"/>
          </a:p>
        </p:txBody>
      </p:sp>
      <p:sp>
        <p:nvSpPr>
          <p:cNvPr id="243" name="Google Shape;243;p45"/>
          <p:cNvSpPr txBox="1"/>
          <p:nvPr>
            <p:ph idx="1" type="body"/>
          </p:nvPr>
        </p:nvSpPr>
        <p:spPr>
          <a:xfrm>
            <a:off x="452950" y="1375425"/>
            <a:ext cx="8276400" cy="36591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rgbClr val="FFFFFF"/>
              </a:buClr>
              <a:buSzPts val="2000"/>
              <a:buChar char="●"/>
            </a:pPr>
            <a:r>
              <a:rPr lang="en" sz="2000">
                <a:solidFill>
                  <a:srgbClr val="FFFFFF"/>
                </a:solidFill>
              </a:rPr>
              <a:t>Functional (detection) Acuity Chart-</a:t>
            </a:r>
            <a:endParaRPr sz="2000">
              <a:solidFill>
                <a:srgbClr val="FFFFFF"/>
              </a:solidFill>
            </a:endParaRPr>
          </a:p>
          <a:p>
            <a:pPr indent="-355600" lvl="1" marL="914400" rtl="0" algn="l">
              <a:spcBef>
                <a:spcPts val="0"/>
              </a:spcBef>
              <a:spcAft>
                <a:spcPts val="0"/>
              </a:spcAft>
              <a:buClr>
                <a:srgbClr val="FFFFFF"/>
              </a:buClr>
              <a:buSzPts val="2000"/>
              <a:buChar char="○"/>
            </a:pPr>
            <a:r>
              <a:rPr lang="en" sz="2000">
                <a:solidFill>
                  <a:srgbClr val="FFFFFF"/>
                </a:solidFill>
              </a:rPr>
              <a:t>Sheridan’s ball test: Can use when student has </a:t>
            </a:r>
            <a:r>
              <a:rPr lang="en" sz="2000">
                <a:solidFill>
                  <a:srgbClr val="FFFFFF"/>
                </a:solidFill>
              </a:rPr>
              <a:t>complex</a:t>
            </a:r>
            <a:r>
              <a:rPr lang="en" sz="2000">
                <a:solidFill>
                  <a:srgbClr val="FFFFFF"/>
                </a:solidFill>
              </a:rPr>
              <a:t> needs and struggles to communicate what they are seeing. Examiner will observe the student’s shift of gaze, tracking, or change in visual behavior. A series of different sized styrofoam balls are rolled in front of a black background at a distance of 10 feet.  Examiner will note the smallest size of ball the child visually responds to.</a:t>
            </a:r>
            <a:endParaRPr>
              <a:solidFill>
                <a:srgbClr val="FFFFFF"/>
              </a:solidFill>
            </a:endParaRPr>
          </a:p>
        </p:txBody>
      </p:sp>
      <p:grpSp>
        <p:nvGrpSpPr>
          <p:cNvPr id="244" name="Google Shape;244;p45"/>
          <p:cNvGrpSpPr/>
          <p:nvPr/>
        </p:nvGrpSpPr>
        <p:grpSpPr>
          <a:xfrm>
            <a:off x="586850" y="4015575"/>
            <a:ext cx="8142501" cy="1018951"/>
            <a:chOff x="311700" y="3154975"/>
            <a:chExt cx="8142501" cy="1018951"/>
          </a:xfrm>
        </p:grpSpPr>
        <p:pic>
          <p:nvPicPr>
            <p:cNvPr id="245" name="Google Shape;245;p45"/>
            <p:cNvPicPr preferRelativeResize="0"/>
            <p:nvPr/>
          </p:nvPicPr>
          <p:blipFill rotWithShape="1">
            <a:blip r:embed="rId3">
              <a:alphaModFix/>
            </a:blip>
            <a:srcRect b="37604" l="5819" r="60602" t="46200"/>
            <a:stretch/>
          </p:blipFill>
          <p:spPr>
            <a:xfrm>
              <a:off x="3290450" y="3368575"/>
              <a:ext cx="2735299" cy="805350"/>
            </a:xfrm>
            <a:prstGeom prst="rect">
              <a:avLst/>
            </a:prstGeom>
            <a:noFill/>
            <a:ln>
              <a:noFill/>
            </a:ln>
          </p:spPr>
        </p:pic>
        <p:pic>
          <p:nvPicPr>
            <p:cNvPr id="246" name="Google Shape;246;p45"/>
            <p:cNvPicPr preferRelativeResize="0"/>
            <p:nvPr/>
          </p:nvPicPr>
          <p:blipFill rotWithShape="1">
            <a:blip r:embed="rId3">
              <a:alphaModFix/>
            </a:blip>
            <a:srcRect b="53458" l="5819" r="60602" t="23462"/>
            <a:stretch/>
          </p:blipFill>
          <p:spPr>
            <a:xfrm>
              <a:off x="6025750" y="3154975"/>
              <a:ext cx="2428451" cy="1018950"/>
            </a:xfrm>
            <a:prstGeom prst="rect">
              <a:avLst/>
            </a:prstGeom>
            <a:noFill/>
            <a:ln>
              <a:noFill/>
            </a:ln>
          </p:spPr>
        </p:pic>
        <p:pic>
          <p:nvPicPr>
            <p:cNvPr id="247" name="Google Shape;247;p45"/>
            <p:cNvPicPr preferRelativeResize="0"/>
            <p:nvPr/>
          </p:nvPicPr>
          <p:blipFill rotWithShape="1">
            <a:blip r:embed="rId3">
              <a:alphaModFix/>
            </a:blip>
            <a:srcRect b="25502" l="5819" r="60602" t="62232"/>
            <a:stretch/>
          </p:blipFill>
          <p:spPr>
            <a:xfrm>
              <a:off x="311700" y="3509700"/>
              <a:ext cx="2978751" cy="664226"/>
            </a:xfrm>
            <a:prstGeom prst="rect">
              <a:avLst/>
            </a:prstGeom>
            <a:noFill/>
            <a:ln>
              <a:noFill/>
            </a:ln>
          </p:spPr>
        </p:pic>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4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t>COLOR VISION</a:t>
            </a:r>
            <a:endParaRPr b="1" sz="3600"/>
          </a:p>
        </p:txBody>
      </p:sp>
      <p:sp>
        <p:nvSpPr>
          <p:cNvPr id="253" name="Google Shape;253;p46"/>
          <p:cNvSpPr txBox="1"/>
          <p:nvPr>
            <p:ph idx="1" type="body"/>
          </p:nvPr>
        </p:nvSpPr>
        <p:spPr>
          <a:xfrm>
            <a:off x="311700" y="1152475"/>
            <a:ext cx="8606400" cy="3416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FFFFFF"/>
              </a:buClr>
              <a:buSzPts val="2400"/>
              <a:buChar char="●"/>
            </a:pPr>
            <a:r>
              <a:rPr lang="en" sz="2400">
                <a:solidFill>
                  <a:srgbClr val="FFFFFF"/>
                </a:solidFill>
              </a:rPr>
              <a:t>Student will match 2 paint chips of each color </a:t>
            </a:r>
            <a:r>
              <a:rPr i="1" lang="en" sz="2400">
                <a:solidFill>
                  <a:srgbClr val="FFFFFF"/>
                </a:solidFill>
              </a:rPr>
              <a:t>(from hardware store)</a:t>
            </a:r>
            <a:endParaRPr i="1" sz="2400">
              <a:solidFill>
                <a:srgbClr val="FFFFFF"/>
              </a:solidFill>
            </a:endParaRPr>
          </a:p>
          <a:p>
            <a:pPr indent="-381000" lvl="0" marL="457200" rtl="0" algn="l">
              <a:spcBef>
                <a:spcPts val="0"/>
              </a:spcBef>
              <a:spcAft>
                <a:spcPts val="0"/>
              </a:spcAft>
              <a:buClr>
                <a:srgbClr val="FFFFFF"/>
              </a:buClr>
              <a:buSzPts val="2400"/>
              <a:buChar char="●"/>
            </a:pPr>
            <a:r>
              <a:rPr lang="en" sz="2400">
                <a:solidFill>
                  <a:srgbClr val="FFFFFF"/>
                </a:solidFill>
              </a:rPr>
              <a:t>Student will match 3 paint chips of different hues (light, medium, and dark shade) </a:t>
            </a:r>
            <a:r>
              <a:rPr lang="en" sz="2400">
                <a:solidFill>
                  <a:srgbClr val="FFFFFF"/>
                </a:solidFill>
              </a:rPr>
              <a:t>of each color. </a:t>
            </a:r>
            <a:r>
              <a:rPr i="1" lang="en" sz="2400">
                <a:solidFill>
                  <a:srgbClr val="FFFFFF"/>
                </a:solidFill>
              </a:rPr>
              <a:t>(included in the </a:t>
            </a:r>
            <a:r>
              <a:rPr b="1" i="1" lang="en" sz="2400">
                <a:solidFill>
                  <a:srgbClr val="FFFFFF"/>
                </a:solidFill>
              </a:rPr>
              <a:t>Newt Kit </a:t>
            </a:r>
            <a:r>
              <a:rPr i="1" lang="en" sz="2400">
                <a:solidFill>
                  <a:srgbClr val="FFFFFF"/>
                </a:solidFill>
              </a:rPr>
              <a:t>from APH)</a:t>
            </a:r>
            <a:endParaRPr i="1" sz="2400">
              <a:solidFill>
                <a:srgbClr val="FFFFFF"/>
              </a:solidFill>
            </a:endParaRPr>
          </a:p>
        </p:txBody>
      </p:sp>
      <p:pic>
        <p:nvPicPr>
          <p:cNvPr descr="NewT Kit from APH paint chips in light, medium, and dark hues for each color." id="254" name="Google Shape;254;p46">
            <a:hlinkClick r:id="rId3"/>
          </p:cNvPr>
          <p:cNvPicPr preferRelativeResize="0"/>
          <p:nvPr/>
        </p:nvPicPr>
        <p:blipFill rotWithShape="1">
          <a:blip r:embed="rId4">
            <a:alphaModFix/>
          </a:blip>
          <a:srcRect b="11126" l="0" r="3577" t="9797"/>
          <a:stretch/>
        </p:blipFill>
        <p:spPr>
          <a:xfrm rot="-5400000">
            <a:off x="5671501" y="2202575"/>
            <a:ext cx="2103199" cy="3612600"/>
          </a:xfrm>
          <a:prstGeom prst="rect">
            <a:avLst/>
          </a:prstGeom>
          <a:noFill/>
          <a:ln>
            <a:noFill/>
          </a:ln>
        </p:spPr>
      </p:pic>
      <p:pic>
        <p:nvPicPr>
          <p:cNvPr descr="pairs of matching paint chips&#10;" id="255" name="Google Shape;255;p46"/>
          <p:cNvPicPr preferRelativeResize="0"/>
          <p:nvPr/>
        </p:nvPicPr>
        <p:blipFill rotWithShape="1">
          <a:blip r:embed="rId5">
            <a:alphaModFix/>
          </a:blip>
          <a:srcRect b="0" l="0" r="1458" t="566"/>
          <a:stretch/>
        </p:blipFill>
        <p:spPr>
          <a:xfrm rot="5400000">
            <a:off x="1661838" y="2890914"/>
            <a:ext cx="1707126" cy="263199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4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t>COLOR VISION</a:t>
            </a:r>
            <a:endParaRPr b="1" sz="3600"/>
          </a:p>
        </p:txBody>
      </p:sp>
      <p:sp>
        <p:nvSpPr>
          <p:cNvPr id="261" name="Google Shape;261;p47"/>
          <p:cNvSpPr txBox="1"/>
          <p:nvPr>
            <p:ph idx="1" type="body"/>
          </p:nvPr>
        </p:nvSpPr>
        <p:spPr>
          <a:xfrm>
            <a:off x="311700" y="1152475"/>
            <a:ext cx="8606400" cy="34164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Clr>
                <a:srgbClr val="FFFFFF"/>
              </a:buClr>
              <a:buSzPts val="2200"/>
              <a:buChar char="●"/>
            </a:pPr>
            <a:r>
              <a:rPr lang="en" sz="2200">
                <a:solidFill>
                  <a:srgbClr val="FFFFFF"/>
                </a:solidFill>
              </a:rPr>
              <a:t>Color Vision Tests:</a:t>
            </a:r>
            <a:endParaRPr sz="2200">
              <a:solidFill>
                <a:srgbClr val="FFFFFF"/>
              </a:solidFill>
            </a:endParaRPr>
          </a:p>
          <a:p>
            <a:pPr indent="-368300" lvl="1" marL="914400" rtl="0" algn="l">
              <a:spcBef>
                <a:spcPts val="0"/>
              </a:spcBef>
              <a:spcAft>
                <a:spcPts val="0"/>
              </a:spcAft>
              <a:buClr>
                <a:srgbClr val="FFFFFF"/>
              </a:buClr>
              <a:buSzPts val="2200"/>
              <a:buChar char="○"/>
            </a:pPr>
            <a:r>
              <a:rPr b="1" lang="en" sz="2200">
                <a:solidFill>
                  <a:srgbClr val="FFFFFF"/>
                </a:solidFill>
              </a:rPr>
              <a:t>Quick Six Color Vision Test Pseudo-Isochromatic Plates</a:t>
            </a:r>
            <a:endParaRPr b="1" sz="2200">
              <a:solidFill>
                <a:srgbClr val="FFFFFF"/>
              </a:solidFill>
            </a:endParaRPr>
          </a:p>
          <a:p>
            <a:pPr indent="-368300" lvl="1" marL="914400" rtl="0" algn="l">
              <a:spcBef>
                <a:spcPts val="0"/>
              </a:spcBef>
              <a:spcAft>
                <a:spcPts val="0"/>
              </a:spcAft>
              <a:buClr>
                <a:srgbClr val="FFFFFF"/>
              </a:buClr>
              <a:buSzPts val="2200"/>
              <a:buChar char="○"/>
            </a:pPr>
            <a:r>
              <a:rPr lang="en" sz="2200">
                <a:solidFill>
                  <a:srgbClr val="FFFFFF"/>
                </a:solidFill>
              </a:rPr>
              <a:t>User friendly and includes score sheet</a:t>
            </a:r>
            <a:endParaRPr sz="2200">
              <a:solidFill>
                <a:srgbClr val="FFFFFF"/>
              </a:solidFill>
            </a:endParaRPr>
          </a:p>
          <a:p>
            <a:pPr indent="-368300" lvl="1" marL="914400" rtl="0" algn="l">
              <a:spcBef>
                <a:spcPts val="0"/>
              </a:spcBef>
              <a:spcAft>
                <a:spcPts val="0"/>
              </a:spcAft>
              <a:buClr>
                <a:srgbClr val="FFFFFF"/>
              </a:buClr>
              <a:buSzPts val="2200"/>
              <a:buChar char="○"/>
            </a:pPr>
            <a:r>
              <a:rPr lang="en" sz="2200">
                <a:solidFill>
                  <a:srgbClr val="FFFFFF"/>
                </a:solidFill>
              </a:rPr>
              <a:t>Student must know their numbers or be able to trace them with their finger</a:t>
            </a:r>
            <a:endParaRPr sz="2200">
              <a:solidFill>
                <a:srgbClr val="FFFFFF"/>
              </a:solidFill>
            </a:endParaRPr>
          </a:p>
        </p:txBody>
      </p:sp>
      <p:pic>
        <p:nvPicPr>
          <p:cNvPr id="262" name="Google Shape;262;p47">
            <a:hlinkClick r:id="rId3"/>
          </p:cNvPr>
          <p:cNvPicPr preferRelativeResize="0"/>
          <p:nvPr/>
        </p:nvPicPr>
        <p:blipFill rotWithShape="1">
          <a:blip r:embed="rId4">
            <a:alphaModFix/>
          </a:blip>
          <a:srcRect b="12901" l="0" r="0" t="8140"/>
          <a:stretch/>
        </p:blipFill>
        <p:spPr>
          <a:xfrm>
            <a:off x="3616850" y="2777100"/>
            <a:ext cx="2172833" cy="2287473"/>
          </a:xfrm>
          <a:prstGeom prst="rect">
            <a:avLst/>
          </a:prstGeom>
          <a:noFill/>
          <a:ln>
            <a:noFill/>
          </a:ln>
        </p:spPr>
      </p:pic>
      <p:pic>
        <p:nvPicPr>
          <p:cNvPr id="263" name="Google Shape;263;p47"/>
          <p:cNvPicPr preferRelativeResize="0"/>
          <p:nvPr/>
        </p:nvPicPr>
        <p:blipFill rotWithShape="1">
          <a:blip r:embed="rId5">
            <a:alphaModFix/>
          </a:blip>
          <a:srcRect b="0" l="6199" r="43888" t="55337"/>
          <a:stretch/>
        </p:blipFill>
        <p:spPr>
          <a:xfrm rot="5400000">
            <a:off x="6535186" y="2681663"/>
            <a:ext cx="2287476" cy="247835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4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t>COLOR VISION</a:t>
            </a:r>
            <a:endParaRPr b="1" sz="3600"/>
          </a:p>
        </p:txBody>
      </p:sp>
      <p:sp>
        <p:nvSpPr>
          <p:cNvPr id="269" name="Google Shape;269;p4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FFFFFF"/>
              </a:buClr>
              <a:buSzPts val="2400"/>
              <a:buChar char="●"/>
            </a:pPr>
            <a:r>
              <a:rPr b="1" i="1" lang="en" sz="2400">
                <a:solidFill>
                  <a:srgbClr val="FFFFFF"/>
                </a:solidFill>
              </a:rPr>
              <a:t>Color Vision Testing Made Easy</a:t>
            </a:r>
            <a:r>
              <a:rPr lang="en" sz="2400">
                <a:solidFill>
                  <a:srgbClr val="FFFFFF"/>
                </a:solidFill>
              </a:rPr>
              <a:t> by Dr. Waggoner</a:t>
            </a:r>
            <a:endParaRPr sz="2400">
              <a:solidFill>
                <a:srgbClr val="FFFFFF"/>
              </a:solidFill>
            </a:endParaRPr>
          </a:p>
          <a:p>
            <a:pPr indent="-381000" lvl="1" marL="914400" rtl="0" algn="l">
              <a:spcBef>
                <a:spcPts val="0"/>
              </a:spcBef>
              <a:spcAft>
                <a:spcPts val="0"/>
              </a:spcAft>
              <a:buClr>
                <a:srgbClr val="FFFFFF"/>
              </a:buClr>
              <a:buSzPts val="2400"/>
              <a:buChar char="○"/>
            </a:pPr>
            <a:r>
              <a:rPr lang="en" sz="2400">
                <a:solidFill>
                  <a:srgbClr val="FFFFFF"/>
                </a:solidFill>
              </a:rPr>
              <a:t>Instead of numbers it uses simple shapes and pictures.  Includes score sheet.</a:t>
            </a:r>
            <a:endParaRPr sz="2400">
              <a:solidFill>
                <a:srgbClr val="FFFFFF"/>
              </a:solidFill>
            </a:endParaRPr>
          </a:p>
        </p:txBody>
      </p:sp>
      <p:pic>
        <p:nvPicPr>
          <p:cNvPr id="270" name="Google Shape;270;p48">
            <a:hlinkClick r:id="rId3"/>
          </p:cNvPr>
          <p:cNvPicPr preferRelativeResize="0"/>
          <p:nvPr/>
        </p:nvPicPr>
        <p:blipFill rotWithShape="1">
          <a:blip r:embed="rId4">
            <a:alphaModFix/>
          </a:blip>
          <a:srcRect b="15756" l="0" r="0" t="8525"/>
          <a:stretch/>
        </p:blipFill>
        <p:spPr>
          <a:xfrm>
            <a:off x="1711225" y="2571757"/>
            <a:ext cx="2337074" cy="2359567"/>
          </a:xfrm>
          <a:prstGeom prst="rect">
            <a:avLst/>
          </a:prstGeom>
          <a:noFill/>
          <a:ln>
            <a:noFill/>
          </a:ln>
        </p:spPr>
      </p:pic>
      <p:pic>
        <p:nvPicPr>
          <p:cNvPr id="271" name="Google Shape;271;p48"/>
          <p:cNvPicPr preferRelativeResize="0"/>
          <p:nvPr/>
        </p:nvPicPr>
        <p:blipFill rotWithShape="1">
          <a:blip r:embed="rId5">
            <a:alphaModFix/>
          </a:blip>
          <a:srcRect b="50000" l="6519" r="8813" t="4561"/>
          <a:stretch/>
        </p:blipFill>
        <p:spPr>
          <a:xfrm rot="5400000">
            <a:off x="5654975" y="2411474"/>
            <a:ext cx="2838724" cy="22009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4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t>COLOR VISION</a:t>
            </a:r>
            <a:endParaRPr b="1" sz="3600"/>
          </a:p>
        </p:txBody>
      </p:sp>
      <p:sp>
        <p:nvSpPr>
          <p:cNvPr id="277" name="Google Shape;277;p4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406400" lvl="0" marL="457200" rtl="0" algn="l">
              <a:spcBef>
                <a:spcPts val="0"/>
              </a:spcBef>
              <a:spcAft>
                <a:spcPts val="0"/>
              </a:spcAft>
              <a:buClr>
                <a:srgbClr val="FFFFFF"/>
              </a:buClr>
              <a:buSzPts val="2800"/>
              <a:buChar char="●"/>
            </a:pPr>
            <a:r>
              <a:rPr lang="en" sz="2800">
                <a:solidFill>
                  <a:srgbClr val="FFFFFF"/>
                </a:solidFill>
              </a:rPr>
              <a:t>Color Vision Apps:</a:t>
            </a:r>
            <a:endParaRPr sz="2800">
              <a:solidFill>
                <a:srgbClr val="FFFFFF"/>
              </a:solidFill>
            </a:endParaRPr>
          </a:p>
          <a:p>
            <a:pPr indent="-406400" lvl="1" marL="914400" rtl="0" algn="l">
              <a:spcBef>
                <a:spcPts val="0"/>
              </a:spcBef>
              <a:spcAft>
                <a:spcPts val="0"/>
              </a:spcAft>
              <a:buClr>
                <a:srgbClr val="FFFFFF"/>
              </a:buClr>
              <a:buSzPts val="2800"/>
              <a:buChar char="○"/>
            </a:pPr>
            <a:r>
              <a:rPr lang="en" sz="2800">
                <a:solidFill>
                  <a:srgbClr val="FFFFFF"/>
                </a:solidFill>
              </a:rPr>
              <a:t>PseudoChromatic Color Test</a:t>
            </a:r>
            <a:endParaRPr sz="2800">
              <a:solidFill>
                <a:srgbClr val="FFFFFF"/>
              </a:solidFill>
            </a:endParaRPr>
          </a:p>
          <a:p>
            <a:pPr indent="-406400" lvl="2" marL="1371600" rtl="0" algn="l">
              <a:spcBef>
                <a:spcPts val="0"/>
              </a:spcBef>
              <a:spcAft>
                <a:spcPts val="0"/>
              </a:spcAft>
              <a:buClr>
                <a:srgbClr val="FFFFFF"/>
              </a:buClr>
              <a:buSzPts val="2800"/>
              <a:buChar char="■"/>
            </a:pPr>
            <a:r>
              <a:rPr lang="en" sz="2800">
                <a:solidFill>
                  <a:srgbClr val="FFFFFF"/>
                </a:solidFill>
              </a:rPr>
              <a:t>Series of circles with numbers to trace over with your finger (Ishihara).</a:t>
            </a:r>
            <a:endParaRPr sz="2800">
              <a:solidFill>
                <a:srgbClr val="FFFFFF"/>
              </a:solidFill>
            </a:endParaRPr>
          </a:p>
          <a:p>
            <a:pPr indent="-406400" lvl="1" marL="914400" rtl="0" algn="l">
              <a:spcBef>
                <a:spcPts val="0"/>
              </a:spcBef>
              <a:spcAft>
                <a:spcPts val="0"/>
              </a:spcAft>
              <a:buClr>
                <a:srgbClr val="FFFFFF"/>
              </a:buClr>
              <a:buSzPts val="2800"/>
              <a:buChar char="○"/>
            </a:pPr>
            <a:r>
              <a:rPr lang="en" sz="2800">
                <a:solidFill>
                  <a:srgbClr val="FFFFFF"/>
                </a:solidFill>
              </a:rPr>
              <a:t>Color Vision Test Lite</a:t>
            </a:r>
            <a:endParaRPr sz="2800">
              <a:solidFill>
                <a:srgbClr val="FFFFFF"/>
              </a:solidFill>
            </a:endParaRPr>
          </a:p>
          <a:p>
            <a:pPr indent="-406400" lvl="2" marL="1371600" rtl="0" algn="l">
              <a:spcBef>
                <a:spcPts val="0"/>
              </a:spcBef>
              <a:spcAft>
                <a:spcPts val="0"/>
              </a:spcAft>
              <a:buClr>
                <a:srgbClr val="FFFFFF"/>
              </a:buClr>
              <a:buSzPts val="2800"/>
              <a:buChar char="■"/>
            </a:pPr>
            <a:r>
              <a:rPr lang="en" sz="2800">
                <a:solidFill>
                  <a:srgbClr val="FFFFFF"/>
                </a:solidFill>
              </a:rPr>
              <a:t>Tests 3 types of deficiencies </a:t>
            </a:r>
            <a:endParaRPr sz="2800">
              <a:solidFill>
                <a:srgbClr val="FFFFFF"/>
              </a:solidFill>
            </a:endParaRPr>
          </a:p>
          <a:p>
            <a:pPr indent="-406400" lvl="3" marL="1828800" rtl="0" algn="l">
              <a:spcBef>
                <a:spcPts val="0"/>
              </a:spcBef>
              <a:spcAft>
                <a:spcPts val="0"/>
              </a:spcAft>
              <a:buClr>
                <a:srgbClr val="FFFFFF"/>
              </a:buClr>
              <a:buSzPts val="2800"/>
              <a:buChar char="●"/>
            </a:pPr>
            <a:r>
              <a:rPr lang="en" sz="2800">
                <a:solidFill>
                  <a:srgbClr val="FFFFFF"/>
                </a:solidFill>
              </a:rPr>
              <a:t>(general, protanomaly, &amp; protanopia)</a:t>
            </a:r>
            <a:endParaRPr sz="2800">
              <a:solidFill>
                <a:srgbClr val="FFFFFF"/>
              </a:solidFill>
            </a:endParaRPr>
          </a:p>
        </p:txBody>
      </p:sp>
      <p:pic>
        <p:nvPicPr>
          <p:cNvPr id="278" name="Google Shape;278;p49"/>
          <p:cNvPicPr preferRelativeResize="0"/>
          <p:nvPr/>
        </p:nvPicPr>
        <p:blipFill rotWithShape="1">
          <a:blip r:embed="rId3">
            <a:alphaModFix/>
          </a:blip>
          <a:srcRect b="74524" l="0" r="63368" t="7838"/>
          <a:stretch/>
        </p:blipFill>
        <p:spPr>
          <a:xfrm>
            <a:off x="6743450" y="894352"/>
            <a:ext cx="1582600" cy="1354721"/>
          </a:xfrm>
          <a:prstGeom prst="rect">
            <a:avLst/>
          </a:prstGeom>
          <a:noFill/>
          <a:ln>
            <a:noFill/>
          </a:ln>
        </p:spPr>
      </p:pic>
      <p:pic>
        <p:nvPicPr>
          <p:cNvPr id="279" name="Google Shape;279;p49"/>
          <p:cNvPicPr preferRelativeResize="0"/>
          <p:nvPr/>
        </p:nvPicPr>
        <p:blipFill rotWithShape="1">
          <a:blip r:embed="rId4">
            <a:alphaModFix/>
          </a:blip>
          <a:srcRect b="74520" l="3033" r="63367" t="6848"/>
          <a:stretch/>
        </p:blipFill>
        <p:spPr>
          <a:xfrm>
            <a:off x="6475900" y="2900325"/>
            <a:ext cx="1312675" cy="12940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50"/>
          <p:cNvSpPr txBox="1"/>
          <p:nvPr>
            <p:ph type="title"/>
          </p:nvPr>
        </p:nvSpPr>
        <p:spPr>
          <a:xfrm>
            <a:off x="311700" y="445025"/>
            <a:ext cx="8520600" cy="1178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t>VISUAL SKILL: CONTRAST SENSITIVITY</a:t>
            </a:r>
            <a:endParaRPr b="1" sz="3600"/>
          </a:p>
        </p:txBody>
      </p:sp>
      <p:sp>
        <p:nvSpPr>
          <p:cNvPr id="285" name="Google Shape;285;p50"/>
          <p:cNvSpPr txBox="1"/>
          <p:nvPr>
            <p:ph idx="1" type="body"/>
          </p:nvPr>
        </p:nvSpPr>
        <p:spPr>
          <a:xfrm>
            <a:off x="311700" y="1721025"/>
            <a:ext cx="8520600" cy="28479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FFFFFF"/>
              </a:buClr>
              <a:buSzPts val="2400"/>
              <a:buChar char="●"/>
            </a:pPr>
            <a:r>
              <a:rPr lang="en" sz="2400">
                <a:solidFill>
                  <a:srgbClr val="FFFFFF"/>
                </a:solidFill>
              </a:rPr>
              <a:t>LEA Numbers Low Contrast Flip Chart</a:t>
            </a:r>
            <a:endParaRPr sz="2400">
              <a:solidFill>
                <a:srgbClr val="FFFFFF"/>
              </a:solidFill>
            </a:endParaRPr>
          </a:p>
          <a:p>
            <a:pPr indent="0" lvl="0" marL="457200" rtl="0" algn="l">
              <a:spcBef>
                <a:spcPts val="1600"/>
              </a:spcBef>
              <a:spcAft>
                <a:spcPts val="0"/>
              </a:spcAft>
              <a:buNone/>
            </a:pPr>
            <a:r>
              <a:t/>
            </a:r>
            <a:endParaRPr>
              <a:solidFill>
                <a:srgbClr val="FFFFFF"/>
              </a:solidFill>
            </a:endParaRPr>
          </a:p>
          <a:p>
            <a:pPr indent="-381000" lvl="0" marL="457200" rtl="0" algn="l">
              <a:spcBef>
                <a:spcPts val="1600"/>
              </a:spcBef>
              <a:spcAft>
                <a:spcPts val="0"/>
              </a:spcAft>
              <a:buClr>
                <a:srgbClr val="FFFFFF"/>
              </a:buClr>
              <a:buSzPts val="2400"/>
              <a:buChar char="●"/>
            </a:pPr>
            <a:r>
              <a:rPr lang="en" sz="2400">
                <a:solidFill>
                  <a:srgbClr val="FFFFFF"/>
                </a:solidFill>
              </a:rPr>
              <a:t>Hiding Heidi Low Contrast Face Test</a:t>
            </a:r>
            <a:endParaRPr sz="2400">
              <a:solidFill>
                <a:srgbClr val="FFFFFF"/>
              </a:solidFill>
            </a:endParaRPr>
          </a:p>
          <a:p>
            <a:pPr indent="0" lvl="0" marL="457200" rtl="0" algn="l">
              <a:spcBef>
                <a:spcPts val="1600"/>
              </a:spcBef>
              <a:spcAft>
                <a:spcPts val="1600"/>
              </a:spcAft>
              <a:buNone/>
            </a:pPr>
            <a:r>
              <a:t/>
            </a:r>
            <a:endParaRPr sz="3000">
              <a:solidFill>
                <a:srgbClr val="FFFFFF"/>
              </a:solidFill>
            </a:endParaRPr>
          </a:p>
        </p:txBody>
      </p:sp>
      <p:pic>
        <p:nvPicPr>
          <p:cNvPr descr="Low Contrast Facial Expression Test" id="286" name="Google Shape;286;p50" title="Hiding Heidi Pediatric Charts">
            <a:hlinkClick r:id="rId3"/>
          </p:cNvPr>
          <p:cNvPicPr preferRelativeResize="0"/>
          <p:nvPr/>
        </p:nvPicPr>
        <p:blipFill rotWithShape="1">
          <a:blip r:embed="rId4">
            <a:alphaModFix/>
          </a:blip>
          <a:srcRect b="0" l="45106" r="0" t="46291"/>
          <a:stretch/>
        </p:blipFill>
        <p:spPr>
          <a:xfrm>
            <a:off x="1783850" y="3408375"/>
            <a:ext cx="2555375" cy="1324050"/>
          </a:xfrm>
          <a:prstGeom prst="rect">
            <a:avLst/>
          </a:prstGeom>
          <a:noFill/>
          <a:ln>
            <a:noFill/>
          </a:ln>
        </p:spPr>
      </p:pic>
      <p:pic>
        <p:nvPicPr>
          <p:cNvPr descr="LEA Numbers Low Contrast Flip Chart-61" id="287" name="Google Shape;287;p50" title="LEA Numbers Low Contrast Flip Chart-61">
            <a:hlinkClick r:id="rId5"/>
          </p:cNvPr>
          <p:cNvPicPr preferRelativeResize="0"/>
          <p:nvPr/>
        </p:nvPicPr>
        <p:blipFill>
          <a:blip r:embed="rId6">
            <a:alphaModFix/>
          </a:blip>
          <a:stretch>
            <a:fillRect/>
          </a:stretch>
        </p:blipFill>
        <p:spPr>
          <a:xfrm>
            <a:off x="6196600" y="1877175"/>
            <a:ext cx="2777300" cy="9720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51"/>
          <p:cNvSpPr txBox="1"/>
          <p:nvPr>
            <p:ph type="title"/>
          </p:nvPr>
        </p:nvSpPr>
        <p:spPr>
          <a:xfrm>
            <a:off x="311700" y="445025"/>
            <a:ext cx="8520600" cy="1178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t>VISUAL SKILL: CONTRAST SENSITIVITY</a:t>
            </a:r>
            <a:endParaRPr b="1" sz="3600"/>
          </a:p>
        </p:txBody>
      </p:sp>
      <p:sp>
        <p:nvSpPr>
          <p:cNvPr id="293" name="Google Shape;293;p51"/>
          <p:cNvSpPr txBox="1"/>
          <p:nvPr>
            <p:ph idx="1" type="body"/>
          </p:nvPr>
        </p:nvSpPr>
        <p:spPr>
          <a:xfrm>
            <a:off x="311700" y="1721025"/>
            <a:ext cx="7213200" cy="30909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FFFFFF"/>
              </a:buClr>
              <a:buSzPts val="2400"/>
              <a:buChar char="●"/>
            </a:pPr>
            <a:r>
              <a:rPr lang="en" sz="2400">
                <a:solidFill>
                  <a:srgbClr val="FFFFFF"/>
                </a:solidFill>
              </a:rPr>
              <a:t>SLOAN Letter Set Low Contrast Book</a:t>
            </a:r>
            <a:endParaRPr sz="2400">
              <a:solidFill>
                <a:srgbClr val="FFFFFF"/>
              </a:solidFill>
            </a:endParaRPr>
          </a:p>
          <a:p>
            <a:pPr indent="-361950" lvl="1" marL="914400" rtl="0" algn="l">
              <a:spcBef>
                <a:spcPts val="0"/>
              </a:spcBef>
              <a:spcAft>
                <a:spcPts val="0"/>
              </a:spcAft>
              <a:buClr>
                <a:srgbClr val="FFFFFF"/>
              </a:buClr>
              <a:buSzPts val="2100"/>
              <a:buChar char="○"/>
            </a:pPr>
            <a:r>
              <a:rPr lang="en" sz="2100">
                <a:solidFill>
                  <a:srgbClr val="FFFFFF"/>
                </a:solidFill>
              </a:rPr>
              <a:t>Seven contrast levels from 25% to .6% by page</a:t>
            </a:r>
            <a:endParaRPr sz="2100">
              <a:solidFill>
                <a:srgbClr val="FFFFFF"/>
              </a:solidFill>
            </a:endParaRPr>
          </a:p>
          <a:p>
            <a:pPr indent="-361950" lvl="1" marL="914400" rtl="0" algn="l">
              <a:spcBef>
                <a:spcPts val="0"/>
              </a:spcBef>
              <a:spcAft>
                <a:spcPts val="0"/>
              </a:spcAft>
              <a:buClr>
                <a:srgbClr val="FFFFFF"/>
              </a:buClr>
              <a:buSzPts val="2100"/>
              <a:buChar char="○"/>
            </a:pPr>
            <a:r>
              <a:rPr lang="en" sz="2100">
                <a:solidFill>
                  <a:srgbClr val="FFFFFF"/>
                </a:solidFill>
              </a:rPr>
              <a:t>Includes easy to read reporting forms</a:t>
            </a:r>
            <a:endParaRPr sz="2100">
              <a:solidFill>
                <a:srgbClr val="FFFFFF"/>
              </a:solidFill>
            </a:endParaRPr>
          </a:p>
          <a:p>
            <a:pPr indent="0" lvl="0" marL="0" rtl="0" algn="l">
              <a:spcBef>
                <a:spcPts val="1600"/>
              </a:spcBef>
              <a:spcAft>
                <a:spcPts val="0"/>
              </a:spcAft>
              <a:buNone/>
            </a:pPr>
            <a:r>
              <a:t/>
            </a:r>
            <a:endParaRPr sz="100">
              <a:solidFill>
                <a:srgbClr val="FFFFFF"/>
              </a:solidFill>
            </a:endParaRPr>
          </a:p>
          <a:p>
            <a:pPr indent="-381000" lvl="0" marL="457200" rtl="0" algn="l">
              <a:spcBef>
                <a:spcPts val="1600"/>
              </a:spcBef>
              <a:spcAft>
                <a:spcPts val="0"/>
              </a:spcAft>
              <a:buClr>
                <a:srgbClr val="FFFFFF"/>
              </a:buClr>
              <a:buSzPts val="2400"/>
              <a:buChar char="●"/>
            </a:pPr>
            <a:r>
              <a:rPr lang="en" sz="2400">
                <a:solidFill>
                  <a:srgbClr val="FFFFFF"/>
                </a:solidFill>
              </a:rPr>
              <a:t>Contrast Sensitivity Pelli-Robson Chart</a:t>
            </a:r>
            <a:endParaRPr sz="2400">
              <a:solidFill>
                <a:srgbClr val="FFFFFF"/>
              </a:solidFill>
            </a:endParaRPr>
          </a:p>
          <a:p>
            <a:pPr indent="-361950" lvl="1" marL="914400" rtl="0" algn="l">
              <a:spcBef>
                <a:spcPts val="0"/>
              </a:spcBef>
              <a:spcAft>
                <a:spcPts val="0"/>
              </a:spcAft>
              <a:buClr>
                <a:srgbClr val="FFFFFF"/>
              </a:buClr>
              <a:buSzPts val="2100"/>
              <a:buChar char="○"/>
            </a:pPr>
            <a:r>
              <a:rPr lang="en" sz="2100">
                <a:solidFill>
                  <a:srgbClr val="FFFFFF"/>
                </a:solidFill>
              </a:rPr>
              <a:t>The letter sequences are grouped into three and the contrast decreases from each group to the next.</a:t>
            </a:r>
            <a:endParaRPr sz="2100">
              <a:solidFill>
                <a:srgbClr val="FFFFFF"/>
              </a:solidFill>
            </a:endParaRPr>
          </a:p>
          <a:p>
            <a:pPr indent="-361950" lvl="1" marL="914400" rtl="0" algn="l">
              <a:spcBef>
                <a:spcPts val="0"/>
              </a:spcBef>
              <a:spcAft>
                <a:spcPts val="0"/>
              </a:spcAft>
              <a:buClr>
                <a:srgbClr val="FFFFFF"/>
              </a:buClr>
              <a:buSzPts val="2100"/>
              <a:buChar char="○"/>
            </a:pPr>
            <a:r>
              <a:rPr lang="en" sz="2100">
                <a:solidFill>
                  <a:schemeClr val="dk1"/>
                </a:solidFill>
              </a:rPr>
              <a:t>Includes easy to read reporting forms</a:t>
            </a:r>
            <a:endParaRPr sz="3000">
              <a:solidFill>
                <a:srgbClr val="FFFFFF"/>
              </a:solidFill>
            </a:endParaRPr>
          </a:p>
        </p:txBody>
      </p:sp>
      <p:pic>
        <p:nvPicPr>
          <p:cNvPr id="294" name="Google Shape;294;p51">
            <a:hlinkClick r:id="rId3"/>
          </p:cNvPr>
          <p:cNvPicPr preferRelativeResize="0"/>
          <p:nvPr/>
        </p:nvPicPr>
        <p:blipFill>
          <a:blip r:embed="rId4">
            <a:alphaModFix/>
          </a:blip>
          <a:stretch>
            <a:fillRect/>
          </a:stretch>
        </p:blipFill>
        <p:spPr>
          <a:xfrm>
            <a:off x="7145325" y="1558321"/>
            <a:ext cx="1646474" cy="1585350"/>
          </a:xfrm>
          <a:prstGeom prst="rect">
            <a:avLst/>
          </a:prstGeom>
          <a:noFill/>
          <a:ln>
            <a:noFill/>
          </a:ln>
        </p:spPr>
      </p:pic>
      <p:pic>
        <p:nvPicPr>
          <p:cNvPr id="295" name="Google Shape;295;p51">
            <a:hlinkClick r:id="rId5"/>
          </p:cNvPr>
          <p:cNvPicPr preferRelativeResize="0"/>
          <p:nvPr/>
        </p:nvPicPr>
        <p:blipFill>
          <a:blip r:embed="rId6">
            <a:alphaModFix/>
          </a:blip>
          <a:stretch>
            <a:fillRect/>
          </a:stretch>
        </p:blipFill>
        <p:spPr>
          <a:xfrm>
            <a:off x="7639251" y="3362025"/>
            <a:ext cx="1193050" cy="16827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5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t>VISUAL SKILL: BLINK REFLEX</a:t>
            </a:r>
            <a:endParaRPr sz="3600"/>
          </a:p>
        </p:txBody>
      </p:sp>
      <p:sp>
        <p:nvSpPr>
          <p:cNvPr id="301" name="Google Shape;301;p52"/>
          <p:cNvSpPr txBox="1"/>
          <p:nvPr>
            <p:ph idx="1" type="body"/>
          </p:nvPr>
        </p:nvSpPr>
        <p:spPr>
          <a:xfrm>
            <a:off x="311700" y="1152475"/>
            <a:ext cx="8520600" cy="3737400"/>
          </a:xfrm>
          <a:prstGeom prst="rect">
            <a:avLst/>
          </a:prstGeom>
        </p:spPr>
        <p:txBody>
          <a:bodyPr anchorCtr="0" anchor="t" bIns="91425" lIns="91425" spcFirstLastPara="1" rIns="91425" wrap="square" tIns="91425">
            <a:noAutofit/>
          </a:bodyPr>
          <a:lstStyle/>
          <a:p>
            <a:pPr indent="-419100" lvl="0" marL="457200" rtl="0" algn="l">
              <a:lnSpc>
                <a:spcPct val="90000"/>
              </a:lnSpc>
              <a:spcBef>
                <a:spcPts val="0"/>
              </a:spcBef>
              <a:spcAft>
                <a:spcPts val="0"/>
              </a:spcAft>
              <a:buClr>
                <a:srgbClr val="FFFFFF"/>
              </a:buClr>
              <a:buSzPts val="3000"/>
              <a:buChar char="●"/>
            </a:pPr>
            <a:r>
              <a:rPr lang="en" sz="3000">
                <a:solidFill>
                  <a:srgbClr val="FFFFFF"/>
                </a:solidFill>
              </a:rPr>
              <a:t>Test</a:t>
            </a:r>
            <a:r>
              <a:rPr lang="en" sz="3600">
                <a:solidFill>
                  <a:srgbClr val="EDEDED"/>
                </a:solidFill>
                <a:latin typeface="Corbel"/>
                <a:ea typeface="Corbel"/>
                <a:cs typeface="Corbel"/>
                <a:sym typeface="Corbel"/>
              </a:rPr>
              <a:t> blink reflex by quickly moving hand in the direction of the student’s face to check the blink to threat response.  </a:t>
            </a:r>
            <a:endParaRPr sz="3600">
              <a:solidFill>
                <a:srgbClr val="EDEDED"/>
              </a:solidFill>
              <a:latin typeface="Corbel"/>
              <a:ea typeface="Corbel"/>
              <a:cs typeface="Corbel"/>
              <a:sym typeface="Corbel"/>
            </a:endParaRPr>
          </a:p>
          <a:p>
            <a:pPr indent="0" lvl="0" marL="457200" rtl="0" algn="l">
              <a:lnSpc>
                <a:spcPct val="90000"/>
              </a:lnSpc>
              <a:spcBef>
                <a:spcPts val="0"/>
              </a:spcBef>
              <a:spcAft>
                <a:spcPts val="0"/>
              </a:spcAft>
              <a:buNone/>
            </a:pPr>
            <a:r>
              <a:t/>
            </a:r>
            <a:endParaRPr sz="3600">
              <a:solidFill>
                <a:srgbClr val="EDEDED"/>
              </a:solidFill>
              <a:latin typeface="Corbel"/>
              <a:ea typeface="Corbel"/>
              <a:cs typeface="Corbel"/>
              <a:sym typeface="Corbel"/>
            </a:endParaRPr>
          </a:p>
          <a:p>
            <a:pPr indent="-419100" lvl="0" marL="457200" rtl="0" algn="l">
              <a:lnSpc>
                <a:spcPct val="90000"/>
              </a:lnSpc>
              <a:spcBef>
                <a:spcPts val="0"/>
              </a:spcBef>
              <a:spcAft>
                <a:spcPts val="0"/>
              </a:spcAft>
              <a:buClr>
                <a:srgbClr val="FFFFFF"/>
              </a:buClr>
              <a:buSzPts val="3000"/>
              <a:buChar char="●"/>
            </a:pPr>
            <a:r>
              <a:rPr lang="en" sz="3600">
                <a:solidFill>
                  <a:srgbClr val="EDEDED"/>
                </a:solidFill>
                <a:latin typeface="Corbel"/>
                <a:ea typeface="Corbel"/>
                <a:cs typeface="Corbel"/>
                <a:sym typeface="Corbel"/>
              </a:rPr>
              <a:t>To test </a:t>
            </a:r>
            <a:r>
              <a:rPr lang="en" sz="3600">
                <a:solidFill>
                  <a:srgbClr val="EDEDED"/>
                </a:solidFill>
                <a:latin typeface="Corbel"/>
                <a:ea typeface="Corbel"/>
                <a:cs typeface="Corbel"/>
                <a:sym typeface="Corbel"/>
              </a:rPr>
              <a:t>blink to touch response</a:t>
            </a:r>
            <a:r>
              <a:rPr lang="en" sz="3600">
                <a:solidFill>
                  <a:srgbClr val="EDEDED"/>
                </a:solidFill>
                <a:latin typeface="Corbel"/>
                <a:ea typeface="Corbel"/>
                <a:cs typeface="Corbel"/>
                <a:sym typeface="Corbel"/>
              </a:rPr>
              <a:t> touch either the student’s forehead just between  the eyebrows or on their nose.</a:t>
            </a:r>
            <a:endParaRPr sz="3000">
              <a:solidFill>
                <a:srgbClr val="FFFFFF"/>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53"/>
          <p:cNvSpPr txBox="1"/>
          <p:nvPr>
            <p:ph type="title"/>
          </p:nvPr>
        </p:nvSpPr>
        <p:spPr>
          <a:xfrm>
            <a:off x="311700" y="445025"/>
            <a:ext cx="8520600" cy="1290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t>VISUAL SKILL: PUPILLARY RESPONSE</a:t>
            </a:r>
            <a:endParaRPr b="1" sz="3600"/>
          </a:p>
        </p:txBody>
      </p:sp>
      <p:sp>
        <p:nvSpPr>
          <p:cNvPr id="307" name="Google Shape;307;p53"/>
          <p:cNvSpPr txBox="1"/>
          <p:nvPr>
            <p:ph idx="1" type="body"/>
          </p:nvPr>
        </p:nvSpPr>
        <p:spPr>
          <a:xfrm>
            <a:off x="311700" y="1735925"/>
            <a:ext cx="5712000" cy="32196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FFFFFF"/>
              </a:buClr>
              <a:buSzPts val="2400"/>
              <a:buChar char="●"/>
            </a:pPr>
            <a:r>
              <a:rPr lang="en" sz="2400">
                <a:solidFill>
                  <a:srgbClr val="FFFFFF"/>
                </a:solidFill>
              </a:rPr>
              <a:t>Darken room for 30-60 seconds (pupil will dilate), turn light on or illuminate the face from below towards center of forehead using light pen and note student’s pupil response (should constrict).</a:t>
            </a:r>
            <a:endParaRPr sz="2400">
              <a:solidFill>
                <a:srgbClr val="FFFFFF"/>
              </a:solidFill>
            </a:endParaRPr>
          </a:p>
        </p:txBody>
      </p:sp>
      <p:pic>
        <p:nvPicPr>
          <p:cNvPr id="308" name="Google Shape;308;p53">
            <a:hlinkClick r:id="rId3"/>
          </p:cNvPr>
          <p:cNvPicPr preferRelativeResize="0"/>
          <p:nvPr/>
        </p:nvPicPr>
        <p:blipFill>
          <a:blip r:embed="rId4">
            <a:alphaModFix/>
          </a:blip>
          <a:stretch>
            <a:fillRect/>
          </a:stretch>
        </p:blipFill>
        <p:spPr>
          <a:xfrm>
            <a:off x="6176100" y="1888325"/>
            <a:ext cx="2466700" cy="2524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27"/>
          <p:cNvSpPr txBox="1"/>
          <p:nvPr>
            <p:ph type="title"/>
          </p:nvPr>
        </p:nvSpPr>
        <p:spPr>
          <a:xfrm>
            <a:off x="311700" y="3154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chemeClr val="lt1"/>
                </a:solidFill>
              </a:rPr>
              <a:t>Explain your project….. </a:t>
            </a:r>
            <a:endParaRPr b="1" sz="3000">
              <a:solidFill>
                <a:schemeClr val="lt1"/>
              </a:solidFill>
            </a:endParaRPr>
          </a:p>
        </p:txBody>
      </p:sp>
      <p:sp>
        <p:nvSpPr>
          <p:cNvPr id="114" name="Google Shape;114;p27"/>
          <p:cNvSpPr txBox="1"/>
          <p:nvPr>
            <p:ph idx="1" type="body"/>
          </p:nvPr>
        </p:nvSpPr>
        <p:spPr>
          <a:xfrm>
            <a:off x="311700" y="1152475"/>
            <a:ext cx="8520600" cy="37578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sz="2300">
                <a:solidFill>
                  <a:schemeClr val="lt1"/>
                </a:solidFill>
              </a:rPr>
              <a:t>When a student is referred for a suspected visual impairment, part of the evaluation includes a Functional Vision Assessment (FVA).  This evaluation is conducted over numerous days using various materials and methods to test each area of their functional vision. I have created </a:t>
            </a:r>
            <a:r>
              <a:rPr b="1" lang="en" sz="2300">
                <a:solidFill>
                  <a:srgbClr val="FFFF00"/>
                </a:solidFill>
              </a:rPr>
              <a:t>a FVA Kit with video models and resource links that TVIs can use to see the materials and methods needed to complete each section. </a:t>
            </a:r>
            <a:endParaRPr b="1" sz="2300">
              <a:solidFill>
                <a:srgbClr val="FFFF0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54"/>
          <p:cNvSpPr txBox="1"/>
          <p:nvPr>
            <p:ph type="title"/>
          </p:nvPr>
        </p:nvSpPr>
        <p:spPr>
          <a:xfrm>
            <a:off x="311700" y="445025"/>
            <a:ext cx="8520600" cy="1271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t>VISUAL SKILL: AWARENESS &amp; LOCALIZATION</a:t>
            </a:r>
            <a:endParaRPr b="1" sz="3600"/>
          </a:p>
        </p:txBody>
      </p:sp>
      <p:sp>
        <p:nvSpPr>
          <p:cNvPr id="314" name="Google Shape;314;p54"/>
          <p:cNvSpPr txBox="1"/>
          <p:nvPr>
            <p:ph idx="1" type="body"/>
          </p:nvPr>
        </p:nvSpPr>
        <p:spPr>
          <a:xfrm>
            <a:off x="311700" y="1716425"/>
            <a:ext cx="6552900" cy="3245100"/>
          </a:xfrm>
          <a:prstGeom prst="rect">
            <a:avLst/>
          </a:prstGeom>
        </p:spPr>
        <p:txBody>
          <a:bodyPr anchorCtr="0" anchor="t" bIns="91425" lIns="91425" spcFirstLastPara="1" rIns="91425" wrap="square" tIns="91425">
            <a:noAutofit/>
          </a:bodyPr>
          <a:lstStyle/>
          <a:p>
            <a:pPr indent="-368300" lvl="0" marL="457200" rtl="0" algn="l">
              <a:lnSpc>
                <a:spcPct val="90000"/>
              </a:lnSpc>
              <a:spcBef>
                <a:spcPts val="0"/>
              </a:spcBef>
              <a:spcAft>
                <a:spcPts val="0"/>
              </a:spcAft>
              <a:buClr>
                <a:srgbClr val="FFFFFF"/>
              </a:buClr>
              <a:buSzPts val="2200"/>
              <a:buChar char="●"/>
            </a:pPr>
            <a:r>
              <a:rPr lang="en" sz="2200">
                <a:solidFill>
                  <a:srgbClr val="EDEDED"/>
                </a:solidFill>
              </a:rPr>
              <a:t>I would use the bright pencil topper, a pom pom on a stick, a slinky, or a flashing toy to determine if the student had awareness (appear  aware of a object) and localization (being able to pinpoint the location of the object).  </a:t>
            </a:r>
            <a:endParaRPr sz="2200">
              <a:solidFill>
                <a:srgbClr val="EDEDED"/>
              </a:solidFill>
            </a:endParaRPr>
          </a:p>
          <a:p>
            <a:pPr indent="0" lvl="0" marL="457200" rtl="0" algn="l">
              <a:lnSpc>
                <a:spcPct val="90000"/>
              </a:lnSpc>
              <a:spcBef>
                <a:spcPts val="0"/>
              </a:spcBef>
              <a:spcAft>
                <a:spcPts val="0"/>
              </a:spcAft>
              <a:buNone/>
            </a:pPr>
            <a:r>
              <a:t/>
            </a:r>
            <a:endParaRPr sz="2200">
              <a:solidFill>
                <a:srgbClr val="EDEDED"/>
              </a:solidFill>
            </a:endParaRPr>
          </a:p>
          <a:p>
            <a:pPr indent="-368300" lvl="0" marL="457200" rtl="0" algn="l">
              <a:lnSpc>
                <a:spcPct val="90000"/>
              </a:lnSpc>
              <a:spcBef>
                <a:spcPts val="0"/>
              </a:spcBef>
              <a:spcAft>
                <a:spcPts val="0"/>
              </a:spcAft>
              <a:buClr>
                <a:srgbClr val="FFFFFF"/>
              </a:buClr>
              <a:buSzPts val="2200"/>
              <a:buChar char="●"/>
            </a:pPr>
            <a:r>
              <a:rPr lang="en" sz="2200">
                <a:solidFill>
                  <a:srgbClr val="EDEDED"/>
                </a:solidFill>
              </a:rPr>
              <a:t>Present the objects against a black background.  Note if required lighted toy or movement to obtain either skill. Make sure they are silent toys so student isn’t attending to the sound of toy.</a:t>
            </a:r>
            <a:endParaRPr sz="2200">
              <a:solidFill>
                <a:srgbClr val="FFFFFF"/>
              </a:solidFill>
            </a:endParaRPr>
          </a:p>
        </p:txBody>
      </p:sp>
      <p:pic>
        <p:nvPicPr>
          <p:cNvPr descr="Image result for metallic pom pom" id="315" name="Google Shape;315;p54"/>
          <p:cNvPicPr preferRelativeResize="0"/>
          <p:nvPr/>
        </p:nvPicPr>
        <p:blipFill>
          <a:blip r:embed="rId3">
            <a:alphaModFix/>
          </a:blip>
          <a:stretch>
            <a:fillRect/>
          </a:stretch>
        </p:blipFill>
        <p:spPr>
          <a:xfrm>
            <a:off x="6989900" y="2312238"/>
            <a:ext cx="2053475" cy="20534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5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t>VISUAL SKILL: FIXATION</a:t>
            </a:r>
            <a:endParaRPr b="1" sz="3600"/>
          </a:p>
        </p:txBody>
      </p:sp>
      <p:sp>
        <p:nvSpPr>
          <p:cNvPr id="321" name="Google Shape;321;p5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FFFFFF"/>
              </a:buClr>
              <a:buSzPts val="2400"/>
              <a:buChar char="●"/>
            </a:pPr>
            <a:r>
              <a:rPr lang="en" sz="2400">
                <a:solidFill>
                  <a:srgbClr val="FFFFFF"/>
                </a:solidFill>
              </a:rPr>
              <a:t>Observe the student and look for indication that the student is actually fixating on the desired object, such as maintaining gaze or reaching for it. Suggest using a high interest toy (lighted or bright toy) presented against a plain black background.</a:t>
            </a:r>
            <a:endParaRPr sz="2400">
              <a:solidFill>
                <a:srgbClr val="FFFFFF"/>
              </a:solidFill>
            </a:endParaRPr>
          </a:p>
        </p:txBody>
      </p:sp>
      <p:pic>
        <p:nvPicPr>
          <p:cNvPr descr="Image result for light up toy" id="322" name="Google Shape;322;p55"/>
          <p:cNvPicPr preferRelativeResize="0"/>
          <p:nvPr/>
        </p:nvPicPr>
        <p:blipFill>
          <a:blip r:embed="rId3">
            <a:alphaModFix/>
          </a:blip>
          <a:stretch>
            <a:fillRect/>
          </a:stretch>
        </p:blipFill>
        <p:spPr>
          <a:xfrm>
            <a:off x="778225" y="3398850"/>
            <a:ext cx="1646850" cy="1646850"/>
          </a:xfrm>
          <a:prstGeom prst="rect">
            <a:avLst/>
          </a:prstGeom>
          <a:noFill/>
          <a:ln>
            <a:noFill/>
          </a:ln>
        </p:spPr>
      </p:pic>
      <p:pic>
        <p:nvPicPr>
          <p:cNvPr descr="Image result for light up toy" id="323" name="Google Shape;323;p55"/>
          <p:cNvPicPr preferRelativeResize="0"/>
          <p:nvPr/>
        </p:nvPicPr>
        <p:blipFill rotWithShape="1">
          <a:blip r:embed="rId4">
            <a:alphaModFix/>
          </a:blip>
          <a:srcRect b="20624" l="0" r="0" t="28389"/>
          <a:stretch/>
        </p:blipFill>
        <p:spPr>
          <a:xfrm>
            <a:off x="4243875" y="3106900"/>
            <a:ext cx="4679425" cy="17921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5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t>VISUAL SKILL: SHIFT GAZE</a:t>
            </a:r>
            <a:endParaRPr b="1" sz="3600"/>
          </a:p>
        </p:txBody>
      </p:sp>
      <p:sp>
        <p:nvSpPr>
          <p:cNvPr id="329" name="Google Shape;329;p5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419100" lvl="0" marL="457200" rtl="0" algn="l">
              <a:spcBef>
                <a:spcPts val="0"/>
              </a:spcBef>
              <a:spcAft>
                <a:spcPts val="0"/>
              </a:spcAft>
              <a:buClr>
                <a:srgbClr val="FFFFFF"/>
              </a:buClr>
              <a:buSzPts val="3000"/>
              <a:buChar char="●"/>
            </a:pPr>
            <a:r>
              <a:rPr lang="en" sz="3000">
                <a:solidFill>
                  <a:srgbClr val="FFFFFF"/>
                </a:solidFill>
              </a:rPr>
              <a:t>Test by moving fixation between two objects.  Note if the student can look smoothly from one object to another.</a:t>
            </a:r>
            <a:endParaRPr sz="3000">
              <a:solidFill>
                <a:srgbClr val="FFFFFF"/>
              </a:solidFill>
            </a:endParaRPr>
          </a:p>
          <a:p>
            <a:pPr indent="-419100" lvl="0" marL="457200" rtl="0" algn="l">
              <a:spcBef>
                <a:spcPts val="0"/>
              </a:spcBef>
              <a:spcAft>
                <a:spcPts val="0"/>
              </a:spcAft>
              <a:buClr>
                <a:srgbClr val="FFFFFF"/>
              </a:buClr>
              <a:buSzPts val="3000"/>
              <a:buChar char="●"/>
            </a:pPr>
            <a:r>
              <a:rPr lang="en" sz="3000">
                <a:solidFill>
                  <a:srgbClr val="FFFFFF"/>
                </a:solidFill>
              </a:rPr>
              <a:t>Note if the student can copy from the board (fixate at the board then shift gaze and fixate on the paper.</a:t>
            </a:r>
            <a:endParaRPr sz="3000">
              <a:solidFill>
                <a:srgbClr val="FFFFFF"/>
              </a:solidFill>
            </a:endParaRPr>
          </a:p>
          <a:p>
            <a:pPr indent="-419100" lvl="0" marL="457200" rtl="0" algn="l">
              <a:spcBef>
                <a:spcPts val="0"/>
              </a:spcBef>
              <a:spcAft>
                <a:spcPts val="0"/>
              </a:spcAft>
              <a:buClr>
                <a:srgbClr val="FFFF00"/>
              </a:buClr>
              <a:buSzPts val="3000"/>
              <a:buChar char="●"/>
            </a:pPr>
            <a:r>
              <a:rPr lang="en" sz="3000" u="sng">
                <a:solidFill>
                  <a:srgbClr val="FFFF00"/>
                </a:solidFill>
                <a:hlinkClick r:id="rId3">
                  <a:extLst>
                    <a:ext uri="{A12FA001-AC4F-418D-AE19-62706E023703}">
                      <ahyp:hlinkClr val="tx"/>
                    </a:ext>
                  </a:extLst>
                </a:hlinkClick>
              </a:rPr>
              <a:t>Shifting Gaze from Near to Far Video</a:t>
            </a:r>
            <a:endParaRPr sz="3000">
              <a:solidFill>
                <a:srgbClr val="FFFF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5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t>VISUAL SKILL: SCANNING</a:t>
            </a:r>
            <a:endParaRPr b="1" sz="3600"/>
          </a:p>
        </p:txBody>
      </p:sp>
      <p:sp>
        <p:nvSpPr>
          <p:cNvPr id="335" name="Google Shape;335;p57"/>
          <p:cNvSpPr txBox="1"/>
          <p:nvPr>
            <p:ph idx="1" type="body"/>
          </p:nvPr>
        </p:nvSpPr>
        <p:spPr>
          <a:xfrm>
            <a:off x="311700" y="1152475"/>
            <a:ext cx="8520600" cy="37953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FFFFFF"/>
              </a:buClr>
              <a:buSzPts val="2400"/>
              <a:buChar char="●"/>
            </a:pPr>
            <a:r>
              <a:rPr lang="en" sz="2400">
                <a:solidFill>
                  <a:srgbClr val="FFFFFF"/>
                </a:solidFill>
              </a:rPr>
              <a:t>Test the ability to shift gaze from one stationary object to another using both head and eye movements and being able to identify the object.  </a:t>
            </a:r>
            <a:endParaRPr sz="2400">
              <a:solidFill>
                <a:srgbClr val="FFFFFF"/>
              </a:solidFill>
            </a:endParaRPr>
          </a:p>
          <a:p>
            <a:pPr indent="-381000" lvl="0" marL="457200" rtl="0" algn="l">
              <a:spcBef>
                <a:spcPts val="0"/>
              </a:spcBef>
              <a:spcAft>
                <a:spcPts val="0"/>
              </a:spcAft>
              <a:buClr>
                <a:srgbClr val="FFFFFF"/>
              </a:buClr>
              <a:buSzPts val="2400"/>
              <a:buChar char="●"/>
            </a:pPr>
            <a:r>
              <a:rPr lang="en" sz="2400">
                <a:solidFill>
                  <a:srgbClr val="FFFFFF"/>
                </a:solidFill>
              </a:rPr>
              <a:t>Activity: Put index cards of pictures, letters, numbers, or words on a wall.  Have student scan wall naming what they see in a row.</a:t>
            </a:r>
            <a:endParaRPr sz="2400">
              <a:solidFill>
                <a:srgbClr val="FFFFFF"/>
              </a:solidFill>
            </a:endParaRPr>
          </a:p>
          <a:p>
            <a:pPr indent="-381000" lvl="0" marL="457200" rtl="0" algn="l">
              <a:spcBef>
                <a:spcPts val="0"/>
              </a:spcBef>
              <a:spcAft>
                <a:spcPts val="0"/>
              </a:spcAft>
              <a:buClr>
                <a:srgbClr val="FFFFFF"/>
              </a:buClr>
              <a:buSzPts val="2400"/>
              <a:buChar char="●"/>
            </a:pPr>
            <a:r>
              <a:rPr lang="en" sz="2400">
                <a:solidFill>
                  <a:srgbClr val="FFFFFF"/>
                </a:solidFill>
              </a:rPr>
              <a:t>Use this site to print high contrast bubble words: </a:t>
            </a:r>
            <a:r>
              <a:rPr lang="en" sz="2400" u="sng">
                <a:solidFill>
                  <a:srgbClr val="FFFF00"/>
                </a:solidFill>
                <a:hlinkClick r:id="rId3">
                  <a:extLst>
                    <a:ext uri="{A12FA001-AC4F-418D-AE19-62706E023703}">
                      <ahyp:hlinkClr val="tx"/>
                    </a:ext>
                  </a:extLst>
                </a:hlinkClick>
              </a:rPr>
              <a:t>https://roman-word-bubbling.appspot.com/</a:t>
            </a:r>
            <a:endParaRPr sz="2400">
              <a:solidFill>
                <a:srgbClr val="FFFF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5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t>VISUAL SKILL: TRACKING</a:t>
            </a:r>
            <a:endParaRPr b="1" sz="3600"/>
          </a:p>
        </p:txBody>
      </p:sp>
      <p:sp>
        <p:nvSpPr>
          <p:cNvPr id="341" name="Google Shape;341;p5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FFFFFF"/>
              </a:buClr>
              <a:buSzPts val="2400"/>
              <a:buChar char="●"/>
            </a:pPr>
            <a:r>
              <a:rPr lang="en" sz="2400">
                <a:solidFill>
                  <a:srgbClr val="FFFFFF"/>
                </a:solidFill>
              </a:rPr>
              <a:t>Stand within 2 feet facing the student.  With your hand or bright object like pencil topper below, trace capital letters H, O, and / noting eye movements in all directions of horizontal, vertical, circular, and diagonal.</a:t>
            </a:r>
            <a:endParaRPr sz="2400">
              <a:solidFill>
                <a:srgbClr val="FFFFFF"/>
              </a:solidFill>
            </a:endParaRPr>
          </a:p>
          <a:p>
            <a:pPr indent="-381000" lvl="0" marL="457200" rtl="0" algn="l">
              <a:spcBef>
                <a:spcPts val="0"/>
              </a:spcBef>
              <a:spcAft>
                <a:spcPts val="0"/>
              </a:spcAft>
              <a:buClr>
                <a:srgbClr val="FFFFFF"/>
              </a:buClr>
              <a:buSzPts val="2400"/>
              <a:buChar char="●"/>
            </a:pPr>
            <a:r>
              <a:rPr lang="en" sz="2400">
                <a:solidFill>
                  <a:srgbClr val="FFFFFF"/>
                </a:solidFill>
              </a:rPr>
              <a:t>Can use wind up toys to track horizontal movements.</a:t>
            </a:r>
            <a:endParaRPr sz="2400">
              <a:solidFill>
                <a:srgbClr val="FFFFFF"/>
              </a:solidFill>
            </a:endParaRPr>
          </a:p>
        </p:txBody>
      </p:sp>
      <p:pic>
        <p:nvPicPr>
          <p:cNvPr id="342" name="Google Shape;342;p58"/>
          <p:cNvPicPr preferRelativeResize="0"/>
          <p:nvPr/>
        </p:nvPicPr>
        <p:blipFill rotWithShape="1">
          <a:blip r:embed="rId3">
            <a:alphaModFix/>
          </a:blip>
          <a:srcRect b="0" l="14971" r="24141" t="0"/>
          <a:stretch/>
        </p:blipFill>
        <p:spPr>
          <a:xfrm rot="-5400000">
            <a:off x="5758451" y="2412049"/>
            <a:ext cx="1175124" cy="3548027"/>
          </a:xfrm>
          <a:prstGeom prst="rect">
            <a:avLst/>
          </a:prstGeom>
          <a:noFill/>
          <a:ln>
            <a:noFill/>
          </a:ln>
        </p:spPr>
      </p:pic>
      <p:pic>
        <p:nvPicPr>
          <p:cNvPr id="343" name="Google Shape;343;p58"/>
          <p:cNvPicPr preferRelativeResize="0"/>
          <p:nvPr/>
        </p:nvPicPr>
        <p:blipFill rotWithShape="1">
          <a:blip r:embed="rId4">
            <a:alphaModFix/>
          </a:blip>
          <a:srcRect b="36498" l="18679" r="27583" t="24788"/>
          <a:stretch/>
        </p:blipFill>
        <p:spPr>
          <a:xfrm>
            <a:off x="1779700" y="3409300"/>
            <a:ext cx="1603649" cy="154035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5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t>VISUAL SKILL: TRACKING</a:t>
            </a:r>
            <a:endParaRPr b="1" sz="3600"/>
          </a:p>
        </p:txBody>
      </p:sp>
      <p:sp>
        <p:nvSpPr>
          <p:cNvPr id="349" name="Google Shape;349;p5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419100" lvl="0" marL="457200" rtl="0" algn="l">
              <a:spcBef>
                <a:spcPts val="0"/>
              </a:spcBef>
              <a:spcAft>
                <a:spcPts val="0"/>
              </a:spcAft>
              <a:buClr>
                <a:srgbClr val="FFFFFF"/>
              </a:buClr>
              <a:buSzPts val="3000"/>
              <a:buChar char="●"/>
            </a:pPr>
            <a:r>
              <a:rPr lang="en" sz="3000">
                <a:solidFill>
                  <a:srgbClr val="FFFFFF"/>
                </a:solidFill>
              </a:rPr>
              <a:t>NYSOA K-D Test: </a:t>
            </a:r>
            <a:r>
              <a:rPr lang="en" sz="2400">
                <a:solidFill>
                  <a:srgbClr val="FFFFFF"/>
                </a:solidFill>
              </a:rPr>
              <a:t>Method of evaluating saccadic performance.</a:t>
            </a:r>
            <a:endParaRPr sz="2400">
              <a:solidFill>
                <a:srgbClr val="FFFFFF"/>
              </a:solidFill>
            </a:endParaRPr>
          </a:p>
        </p:txBody>
      </p:sp>
      <p:pic>
        <p:nvPicPr>
          <p:cNvPr id="350" name="Google Shape;350;p59"/>
          <p:cNvPicPr preferRelativeResize="0"/>
          <p:nvPr/>
        </p:nvPicPr>
        <p:blipFill rotWithShape="1">
          <a:blip r:embed="rId3">
            <a:alphaModFix/>
          </a:blip>
          <a:srcRect b="49398" l="15967" r="10922" t="6404"/>
          <a:stretch/>
        </p:blipFill>
        <p:spPr>
          <a:xfrm rot="10800000">
            <a:off x="4830573" y="2570611"/>
            <a:ext cx="2146852" cy="2385976"/>
          </a:xfrm>
          <a:prstGeom prst="rect">
            <a:avLst/>
          </a:prstGeom>
          <a:noFill/>
          <a:ln>
            <a:noFill/>
          </a:ln>
        </p:spPr>
      </p:pic>
      <p:pic>
        <p:nvPicPr>
          <p:cNvPr id="351" name="Google Shape;351;p59">
            <a:hlinkClick r:id="rId4"/>
          </p:cNvPr>
          <p:cNvPicPr preferRelativeResize="0"/>
          <p:nvPr/>
        </p:nvPicPr>
        <p:blipFill rotWithShape="1">
          <a:blip r:embed="rId3">
            <a:alphaModFix/>
          </a:blip>
          <a:srcRect b="0" l="15967" r="10922" t="53392"/>
          <a:stretch/>
        </p:blipFill>
        <p:spPr>
          <a:xfrm rot="10800000">
            <a:off x="2225175" y="2571750"/>
            <a:ext cx="2033925" cy="238369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6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t>VISUAL SKILL: TRACKING</a:t>
            </a:r>
            <a:endParaRPr b="1" sz="3600"/>
          </a:p>
        </p:txBody>
      </p:sp>
      <p:sp>
        <p:nvSpPr>
          <p:cNvPr id="357" name="Google Shape;357;p6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110000"/>
              </a:lnSpc>
              <a:spcBef>
                <a:spcPts val="0"/>
              </a:spcBef>
              <a:spcAft>
                <a:spcPts val="0"/>
              </a:spcAft>
              <a:buNone/>
            </a:pPr>
            <a:r>
              <a:t/>
            </a:r>
            <a:endParaRPr b="1">
              <a:solidFill>
                <a:srgbClr val="000000"/>
              </a:solidFill>
              <a:highlight>
                <a:srgbClr val="FFFFFF"/>
              </a:highlight>
            </a:endParaRPr>
          </a:p>
          <a:p>
            <a:pPr indent="-419100" lvl="0" marL="457200" rtl="0" algn="l">
              <a:spcBef>
                <a:spcPts val="400"/>
              </a:spcBef>
              <a:spcAft>
                <a:spcPts val="0"/>
              </a:spcAft>
              <a:buClr>
                <a:srgbClr val="FFFFFF"/>
              </a:buClr>
              <a:buSzPts val="3000"/>
              <a:buChar char="●"/>
            </a:pPr>
            <a:r>
              <a:rPr lang="en" sz="3000">
                <a:solidFill>
                  <a:srgbClr val="FFFFFF"/>
                </a:solidFill>
              </a:rPr>
              <a:t>Developmental Eye Movement Test</a:t>
            </a:r>
            <a:endParaRPr sz="3000">
              <a:solidFill>
                <a:srgbClr val="FFFFFF"/>
              </a:solidFill>
            </a:endParaRPr>
          </a:p>
          <a:p>
            <a:pPr indent="-361950" lvl="1" marL="914400" rtl="0" algn="l">
              <a:spcBef>
                <a:spcPts val="0"/>
              </a:spcBef>
              <a:spcAft>
                <a:spcPts val="0"/>
              </a:spcAft>
              <a:buClr>
                <a:srgbClr val="FFFFFF"/>
              </a:buClr>
              <a:buSzPts val="2100"/>
              <a:buChar char="○"/>
            </a:pPr>
            <a:r>
              <a:rPr lang="en" sz="2100">
                <a:solidFill>
                  <a:srgbClr val="FFFFFF"/>
                </a:solidFill>
              </a:rPr>
              <a:t>Assesses fixational and saccadic activity during reading and non reading tasks. </a:t>
            </a:r>
            <a:endParaRPr sz="2100">
              <a:solidFill>
                <a:srgbClr val="FFFFFF"/>
              </a:solidFill>
            </a:endParaRPr>
          </a:p>
          <a:p>
            <a:pPr indent="-361950" lvl="1" marL="914400" rtl="0" algn="l">
              <a:spcBef>
                <a:spcPts val="0"/>
              </a:spcBef>
              <a:spcAft>
                <a:spcPts val="0"/>
              </a:spcAft>
              <a:buClr>
                <a:srgbClr val="FFFFFF"/>
              </a:buClr>
              <a:buSzPts val="2100"/>
              <a:buChar char="○"/>
            </a:pPr>
            <a:r>
              <a:rPr lang="en" sz="2100">
                <a:solidFill>
                  <a:srgbClr val="FFFFFF"/>
                </a:solidFill>
              </a:rPr>
              <a:t>Easy to read reporting forms.</a:t>
            </a:r>
            <a:endParaRPr b="1" sz="2100">
              <a:solidFill>
                <a:srgbClr val="FFFFFF"/>
              </a:solidFill>
            </a:endParaRPr>
          </a:p>
        </p:txBody>
      </p:sp>
      <p:pic>
        <p:nvPicPr>
          <p:cNvPr id="358" name="Google Shape;358;p60">
            <a:hlinkClick r:id="rId3"/>
          </p:cNvPr>
          <p:cNvPicPr preferRelativeResize="0"/>
          <p:nvPr/>
        </p:nvPicPr>
        <p:blipFill>
          <a:blip r:embed="rId4">
            <a:alphaModFix/>
          </a:blip>
          <a:stretch>
            <a:fillRect/>
          </a:stretch>
        </p:blipFill>
        <p:spPr>
          <a:xfrm>
            <a:off x="4814826" y="2705925"/>
            <a:ext cx="4212325" cy="23743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6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t>VISUAL SKILL: MUSCLE BALANCE</a:t>
            </a:r>
            <a:endParaRPr b="1" sz="3600"/>
          </a:p>
        </p:txBody>
      </p:sp>
      <p:sp>
        <p:nvSpPr>
          <p:cNvPr id="364" name="Google Shape;364;p6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FFFFFF"/>
              </a:buClr>
              <a:buSzPts val="2400"/>
              <a:buChar char="●"/>
            </a:pPr>
            <a:r>
              <a:rPr lang="en" sz="2400">
                <a:solidFill>
                  <a:srgbClr val="FFFFFF"/>
                </a:solidFill>
              </a:rPr>
              <a:t>Hirschberg Test- hold penlight 3 feet away from student’s eyes pointed at bridge of nose.  Reflection should be symmetrical in both eyes.</a:t>
            </a:r>
            <a:endParaRPr sz="2400">
              <a:solidFill>
                <a:srgbClr val="FFFFFF"/>
              </a:solidFill>
            </a:endParaRPr>
          </a:p>
          <a:p>
            <a:pPr indent="-419100" lvl="0" marL="457200" rtl="0" algn="l">
              <a:spcBef>
                <a:spcPts val="0"/>
              </a:spcBef>
              <a:spcAft>
                <a:spcPts val="0"/>
              </a:spcAft>
              <a:buClr>
                <a:srgbClr val="FFFFFF"/>
              </a:buClr>
              <a:buSzPts val="3000"/>
              <a:buChar char="●"/>
            </a:pPr>
            <a:r>
              <a:rPr lang="en" sz="2400">
                <a:solidFill>
                  <a:srgbClr val="FFFFFF"/>
                </a:solidFill>
              </a:rPr>
              <a:t>Cover-Uncover Test- Have student fixate on visual target in central position.  Cover one eye and note if there is movement in uncovered eye. </a:t>
            </a:r>
            <a:r>
              <a:rPr lang="en" sz="3000">
                <a:solidFill>
                  <a:srgbClr val="FFFFFF"/>
                </a:solidFill>
              </a:rPr>
              <a:t> </a:t>
            </a:r>
            <a:endParaRPr sz="3000">
              <a:solidFill>
                <a:srgbClr val="FFFFFF"/>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6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t>VISUAL SKILL: EYE PREFERENCE</a:t>
            </a:r>
            <a:endParaRPr b="1" sz="3600"/>
          </a:p>
        </p:txBody>
      </p:sp>
      <p:sp>
        <p:nvSpPr>
          <p:cNvPr id="370" name="Google Shape;370;p6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FFFFFF"/>
              </a:buClr>
              <a:buSzPts val="2400"/>
              <a:buChar char="●"/>
            </a:pPr>
            <a:r>
              <a:rPr lang="en" sz="2400">
                <a:solidFill>
                  <a:srgbClr val="FFFFFF"/>
                </a:solidFill>
              </a:rPr>
              <a:t>Present student with a paper towel or toilet paper roll and ask them to look through it at an object across the room. The student will naturally hold the roll up to their dominant eye as a reflex. Can also present student with a kaleidoscope.  </a:t>
            </a:r>
            <a:endParaRPr sz="2400">
              <a:solidFill>
                <a:srgbClr val="FFFFFF"/>
              </a:solidFill>
            </a:endParaRPr>
          </a:p>
        </p:txBody>
      </p:sp>
      <p:pic>
        <p:nvPicPr>
          <p:cNvPr id="371" name="Google Shape;371;p62"/>
          <p:cNvPicPr preferRelativeResize="0"/>
          <p:nvPr/>
        </p:nvPicPr>
        <p:blipFill rotWithShape="1">
          <a:blip r:embed="rId3">
            <a:alphaModFix/>
          </a:blip>
          <a:srcRect b="7097" l="11709" r="16497" t="0"/>
          <a:stretch/>
        </p:blipFill>
        <p:spPr>
          <a:xfrm rot="-5400000">
            <a:off x="6234349" y="2426476"/>
            <a:ext cx="1821750" cy="3142948"/>
          </a:xfrm>
          <a:prstGeom prst="rect">
            <a:avLst/>
          </a:prstGeom>
          <a:noFill/>
          <a:ln>
            <a:noFill/>
          </a:ln>
        </p:spPr>
      </p:pic>
      <p:pic>
        <p:nvPicPr>
          <p:cNvPr descr="Image result for kaleidoscope" id="372" name="Google Shape;372;p62"/>
          <p:cNvPicPr preferRelativeResize="0"/>
          <p:nvPr/>
        </p:nvPicPr>
        <p:blipFill>
          <a:blip r:embed="rId4">
            <a:alphaModFix/>
          </a:blip>
          <a:stretch>
            <a:fillRect/>
          </a:stretch>
        </p:blipFill>
        <p:spPr>
          <a:xfrm>
            <a:off x="836900" y="3403875"/>
            <a:ext cx="3048000" cy="15049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6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t>VISUAL SKILL: CONVERGENCE</a:t>
            </a:r>
            <a:endParaRPr b="1" sz="3600"/>
          </a:p>
        </p:txBody>
      </p:sp>
      <p:sp>
        <p:nvSpPr>
          <p:cNvPr id="378" name="Google Shape;378;p6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FFFFFF"/>
              </a:buClr>
              <a:buSzPts val="2400"/>
              <a:buChar char="●"/>
            </a:pPr>
            <a:r>
              <a:rPr lang="en" sz="2400">
                <a:solidFill>
                  <a:srgbClr val="FFFFFF"/>
                </a:solidFill>
              </a:rPr>
              <a:t>Test the ability to maintain binocular vision as objects approach or retreat from the bridge of the nose.  </a:t>
            </a:r>
            <a:endParaRPr sz="2400">
              <a:solidFill>
                <a:srgbClr val="FFFFFF"/>
              </a:solidFill>
            </a:endParaRPr>
          </a:p>
          <a:p>
            <a:pPr indent="-381000" lvl="0" marL="457200" rtl="0" algn="l">
              <a:spcBef>
                <a:spcPts val="0"/>
              </a:spcBef>
              <a:spcAft>
                <a:spcPts val="0"/>
              </a:spcAft>
              <a:buClr>
                <a:srgbClr val="FFFFFF"/>
              </a:buClr>
              <a:buSzPts val="2400"/>
              <a:buChar char="●"/>
            </a:pPr>
            <a:r>
              <a:rPr lang="en" sz="2400">
                <a:solidFill>
                  <a:srgbClr val="FFFFFF"/>
                </a:solidFill>
              </a:rPr>
              <a:t>Hold a bright visual target, like pencil topper below, 10 inches from student’s nose.  Have student fixate and slowly move towards bridge of nose.  Note if eyes move symmetrically inward as it approaches and back as it retreats.</a:t>
            </a:r>
            <a:endParaRPr sz="2400">
              <a:solidFill>
                <a:srgbClr val="FFFFFF"/>
              </a:solidFill>
            </a:endParaRPr>
          </a:p>
        </p:txBody>
      </p:sp>
      <p:pic>
        <p:nvPicPr>
          <p:cNvPr id="379" name="Google Shape;379;p63"/>
          <p:cNvPicPr preferRelativeResize="0"/>
          <p:nvPr/>
        </p:nvPicPr>
        <p:blipFill rotWithShape="1">
          <a:blip r:embed="rId3">
            <a:alphaModFix/>
          </a:blip>
          <a:srcRect b="0" l="25270" r="39748" t="0"/>
          <a:stretch/>
        </p:blipFill>
        <p:spPr>
          <a:xfrm rot="-5400000">
            <a:off x="3606949" y="2526250"/>
            <a:ext cx="953948" cy="3636096"/>
          </a:xfrm>
          <a:prstGeom prst="rect">
            <a:avLst/>
          </a:prstGeom>
          <a:noFill/>
          <a:ln>
            <a:noFill/>
          </a:ln>
        </p:spPr>
      </p:pic>
      <p:sp>
        <p:nvSpPr>
          <p:cNvPr id="380" name="Google Shape;380;p63"/>
          <p:cNvSpPr txBox="1"/>
          <p:nvPr/>
        </p:nvSpPr>
        <p:spPr>
          <a:xfrm>
            <a:off x="6095675" y="4144200"/>
            <a:ext cx="3000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u="sng">
                <a:solidFill>
                  <a:srgbClr val="FFFF00"/>
                </a:solidFill>
                <a:hlinkClick r:id="rId4">
                  <a:extLst>
                    <a:ext uri="{A12FA001-AC4F-418D-AE19-62706E023703}">
                      <ahyp:hlinkClr val="tx"/>
                    </a:ext>
                  </a:extLst>
                </a:hlinkClick>
              </a:rPr>
              <a:t>Convergence Video</a:t>
            </a:r>
            <a:endParaRPr sz="2400">
              <a:solidFill>
                <a:srgbClr val="FFFF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3020">
                <a:solidFill>
                  <a:schemeClr val="lt1"/>
                </a:solidFill>
              </a:rPr>
              <a:t>Resources and Images…</a:t>
            </a:r>
            <a:endParaRPr b="1" sz="3020">
              <a:solidFill>
                <a:schemeClr val="lt1"/>
              </a:solidFill>
            </a:endParaRPr>
          </a:p>
        </p:txBody>
      </p:sp>
      <p:sp>
        <p:nvSpPr>
          <p:cNvPr id="120" name="Google Shape;120;p2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b="1" sz="2400">
              <a:solidFill>
                <a:schemeClr val="lt1"/>
              </a:solidFill>
            </a:endParaRPr>
          </a:p>
          <a:p>
            <a:pPr indent="-381000" lvl="0" marL="457200" rtl="0" algn="l">
              <a:spcBef>
                <a:spcPts val="1200"/>
              </a:spcBef>
              <a:spcAft>
                <a:spcPts val="0"/>
              </a:spcAft>
              <a:buClr>
                <a:schemeClr val="lt1"/>
              </a:buClr>
              <a:buSzPts val="2400"/>
              <a:buChar char="●"/>
            </a:pPr>
            <a:r>
              <a:rPr b="1" lang="en" sz="2400">
                <a:solidFill>
                  <a:schemeClr val="lt1"/>
                </a:solidFill>
              </a:rPr>
              <a:t>Pictures and materials referenced in this presentation include embedded links to the websites where they can be purchased from by clicking on the image.</a:t>
            </a:r>
            <a:endParaRPr b="1" sz="2400">
              <a:solidFill>
                <a:schemeClr val="lt1"/>
              </a:solidFill>
            </a:endParaRPr>
          </a:p>
          <a:p>
            <a:pPr indent="-381000" lvl="0" marL="457200" rtl="0" algn="l">
              <a:spcBef>
                <a:spcPts val="0"/>
              </a:spcBef>
              <a:spcAft>
                <a:spcPts val="0"/>
              </a:spcAft>
              <a:buClr>
                <a:schemeClr val="lt1"/>
              </a:buClr>
              <a:buSzPts val="2400"/>
              <a:buChar char="●"/>
            </a:pPr>
            <a:r>
              <a:rPr b="1" lang="en" sz="2400">
                <a:solidFill>
                  <a:schemeClr val="lt1"/>
                </a:solidFill>
              </a:rPr>
              <a:t>For a compiled list of all links click</a:t>
            </a:r>
            <a:r>
              <a:rPr b="1" lang="en" sz="2400" u="sng">
                <a:solidFill>
                  <a:schemeClr val="hlink"/>
                </a:solidFill>
                <a:hlinkClick r:id="rId3"/>
              </a:rPr>
              <a:t> here.</a:t>
            </a:r>
            <a:endParaRPr b="1" sz="2400">
              <a:solidFill>
                <a:schemeClr val="lt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6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t>VISUAL SKILL: CONVERGENCE</a:t>
            </a:r>
            <a:endParaRPr b="1" sz="3600"/>
          </a:p>
          <a:p>
            <a:pPr indent="0" lvl="0" marL="0" rtl="0" algn="l">
              <a:spcBef>
                <a:spcPts val="0"/>
              </a:spcBef>
              <a:spcAft>
                <a:spcPts val="0"/>
              </a:spcAft>
              <a:buNone/>
            </a:pPr>
            <a:r>
              <a:t/>
            </a:r>
            <a:endParaRPr/>
          </a:p>
        </p:txBody>
      </p:sp>
      <p:sp>
        <p:nvSpPr>
          <p:cNvPr id="386" name="Google Shape;386;p6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sz="1100">
              <a:solidFill>
                <a:srgbClr val="000000"/>
              </a:solidFill>
            </a:endParaRPr>
          </a:p>
          <a:p>
            <a:pPr indent="-381000" lvl="0" marL="457200" rtl="0" algn="l">
              <a:spcBef>
                <a:spcPts val="0"/>
              </a:spcBef>
              <a:spcAft>
                <a:spcPts val="0"/>
              </a:spcAft>
              <a:buClr>
                <a:schemeClr val="dk1"/>
              </a:buClr>
              <a:buSzPts val="2400"/>
              <a:buChar char="●"/>
            </a:pPr>
            <a:r>
              <a:rPr lang="en" sz="2400">
                <a:solidFill>
                  <a:schemeClr val="dk1"/>
                </a:solidFill>
              </a:rPr>
              <a:t> 3-Figure Test Flashlight with Reversible Glasses</a:t>
            </a:r>
            <a:endParaRPr sz="2400">
              <a:solidFill>
                <a:schemeClr val="dk1"/>
              </a:solidFill>
            </a:endParaRPr>
          </a:p>
          <a:p>
            <a:pPr indent="-381000" lvl="1" marL="914400" rtl="0" algn="l">
              <a:spcBef>
                <a:spcPts val="0"/>
              </a:spcBef>
              <a:spcAft>
                <a:spcPts val="0"/>
              </a:spcAft>
              <a:buClr>
                <a:schemeClr val="dk1"/>
              </a:buClr>
              <a:buSzPts val="2400"/>
              <a:buChar char="○"/>
            </a:pPr>
            <a:r>
              <a:rPr lang="en" sz="2400">
                <a:solidFill>
                  <a:schemeClr val="dk1"/>
                </a:solidFill>
              </a:rPr>
              <a:t>Quick Test for Diplopia, Suppression, or Fusion in children.</a:t>
            </a:r>
            <a:endParaRPr sz="2400">
              <a:solidFill>
                <a:schemeClr val="dk1"/>
              </a:solidFill>
            </a:endParaRPr>
          </a:p>
          <a:p>
            <a:pPr indent="-381000" lvl="2" marL="1371600" rtl="0" algn="l">
              <a:spcBef>
                <a:spcPts val="0"/>
              </a:spcBef>
              <a:spcAft>
                <a:spcPts val="0"/>
              </a:spcAft>
              <a:buClr>
                <a:schemeClr val="dk1"/>
              </a:buClr>
              <a:buSzPts val="2400"/>
              <a:buChar char="■"/>
            </a:pPr>
            <a:r>
              <a:rPr lang="en" sz="2400">
                <a:solidFill>
                  <a:schemeClr val="dk1"/>
                </a:solidFill>
              </a:rPr>
              <a:t>More evidence for double vision, convergence insufficiency, or students with strabismus issues.</a:t>
            </a:r>
            <a:endParaRPr sz="2400">
              <a:solidFill>
                <a:schemeClr val="dk1"/>
              </a:solidFill>
            </a:endParaRPr>
          </a:p>
        </p:txBody>
      </p:sp>
      <p:pic>
        <p:nvPicPr>
          <p:cNvPr id="387" name="Google Shape;387;p64">
            <a:hlinkClick r:id="rId3"/>
          </p:cNvPr>
          <p:cNvPicPr preferRelativeResize="0"/>
          <p:nvPr/>
        </p:nvPicPr>
        <p:blipFill>
          <a:blip r:embed="rId4">
            <a:alphaModFix/>
          </a:blip>
          <a:stretch>
            <a:fillRect/>
          </a:stretch>
        </p:blipFill>
        <p:spPr>
          <a:xfrm>
            <a:off x="3346275" y="3507823"/>
            <a:ext cx="2451449" cy="15780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6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t>VISUAL SKILL: DEPTH PERCEPTION</a:t>
            </a:r>
            <a:endParaRPr b="1" sz="3600"/>
          </a:p>
        </p:txBody>
      </p:sp>
      <p:sp>
        <p:nvSpPr>
          <p:cNvPr id="393" name="Google Shape;393;p65"/>
          <p:cNvSpPr txBox="1"/>
          <p:nvPr>
            <p:ph idx="1" type="body"/>
          </p:nvPr>
        </p:nvSpPr>
        <p:spPr>
          <a:xfrm>
            <a:off x="311700" y="1152475"/>
            <a:ext cx="5763300" cy="35946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FFFFFF"/>
              </a:buClr>
              <a:buSzPts val="2400"/>
              <a:buChar char="●"/>
            </a:pPr>
            <a:r>
              <a:rPr lang="en" sz="2400">
                <a:solidFill>
                  <a:srgbClr val="FFFFFF"/>
                </a:solidFill>
              </a:rPr>
              <a:t>The Random Dot Stereo Butterfly test includes glasses, instructions, and score sheet to test for depth perception.</a:t>
            </a:r>
            <a:endParaRPr sz="2400">
              <a:solidFill>
                <a:srgbClr val="FFFFFF"/>
              </a:solidFill>
            </a:endParaRPr>
          </a:p>
          <a:p>
            <a:pPr indent="-381000" lvl="0" marL="457200" rtl="0" algn="l">
              <a:spcBef>
                <a:spcPts val="0"/>
              </a:spcBef>
              <a:spcAft>
                <a:spcPts val="0"/>
              </a:spcAft>
              <a:buClr>
                <a:srgbClr val="FFFFFF"/>
              </a:buClr>
              <a:buSzPts val="2400"/>
              <a:buChar char="●"/>
            </a:pPr>
            <a:r>
              <a:rPr lang="en" sz="2400">
                <a:solidFill>
                  <a:srgbClr val="FFFFFF"/>
                </a:solidFill>
              </a:rPr>
              <a:t>Informal observations- note student’s ability to reach for objects, response to changes in ground surfaces, and response to drop offs or stairs.</a:t>
            </a:r>
            <a:endParaRPr sz="2400">
              <a:solidFill>
                <a:srgbClr val="FFFFFF"/>
              </a:solidFill>
            </a:endParaRPr>
          </a:p>
        </p:txBody>
      </p:sp>
      <p:pic>
        <p:nvPicPr>
          <p:cNvPr descr="Image result for stereo glasses depth perception" id="394" name="Google Shape;394;p65">
            <a:hlinkClick r:id="rId3"/>
          </p:cNvPr>
          <p:cNvPicPr preferRelativeResize="0"/>
          <p:nvPr/>
        </p:nvPicPr>
        <p:blipFill rotWithShape="1">
          <a:blip r:embed="rId4">
            <a:alphaModFix/>
          </a:blip>
          <a:srcRect b="0" l="0" r="0" t="5392"/>
          <a:stretch/>
        </p:blipFill>
        <p:spPr>
          <a:xfrm>
            <a:off x="6008600" y="2010438"/>
            <a:ext cx="3022001" cy="18786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6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t>VISUAL SKILL: DEPTH PERCEPTION</a:t>
            </a:r>
            <a:endParaRPr/>
          </a:p>
        </p:txBody>
      </p:sp>
      <p:sp>
        <p:nvSpPr>
          <p:cNvPr id="400" name="Google Shape;400;p66"/>
          <p:cNvSpPr txBox="1"/>
          <p:nvPr>
            <p:ph idx="1" type="body"/>
          </p:nvPr>
        </p:nvSpPr>
        <p:spPr>
          <a:xfrm>
            <a:off x="311700" y="1160575"/>
            <a:ext cx="5998200" cy="3416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chemeClr val="dk1"/>
              </a:buClr>
              <a:buSzPts val="2400"/>
              <a:buChar char="●"/>
            </a:pPr>
            <a:r>
              <a:rPr lang="en" sz="2400">
                <a:solidFill>
                  <a:schemeClr val="dk1"/>
                </a:solidFill>
              </a:rPr>
              <a:t>The Lang-Stereo test can be administered quick and without glasses.</a:t>
            </a:r>
            <a:endParaRPr sz="2400">
              <a:solidFill>
                <a:schemeClr val="dk1"/>
              </a:solidFill>
            </a:endParaRPr>
          </a:p>
          <a:p>
            <a:pPr indent="-368300" lvl="1" marL="914400" rtl="0" algn="l">
              <a:spcBef>
                <a:spcPts val="0"/>
              </a:spcBef>
              <a:spcAft>
                <a:spcPts val="0"/>
              </a:spcAft>
              <a:buClr>
                <a:schemeClr val="dk1"/>
              </a:buClr>
              <a:buSzPts val="2200"/>
              <a:buChar char="○"/>
            </a:pPr>
            <a:r>
              <a:rPr lang="en" sz="2200">
                <a:solidFill>
                  <a:schemeClr val="dk1"/>
                </a:solidFill>
              </a:rPr>
              <a:t>Includes simple instructions and easy scoring with either negative or positive results for depth perception concerns.</a:t>
            </a:r>
            <a:endParaRPr sz="1000">
              <a:solidFill>
                <a:srgbClr val="231F20"/>
              </a:solidFill>
              <a:highlight>
                <a:srgbClr val="FFFFFF"/>
              </a:highlight>
            </a:endParaRPr>
          </a:p>
        </p:txBody>
      </p:sp>
      <p:pic>
        <p:nvPicPr>
          <p:cNvPr id="401" name="Google Shape;401;p66">
            <a:hlinkClick r:id="rId3"/>
          </p:cNvPr>
          <p:cNvPicPr preferRelativeResize="0"/>
          <p:nvPr/>
        </p:nvPicPr>
        <p:blipFill>
          <a:blip r:embed="rId4">
            <a:alphaModFix/>
          </a:blip>
          <a:stretch>
            <a:fillRect/>
          </a:stretch>
        </p:blipFill>
        <p:spPr>
          <a:xfrm>
            <a:off x="6480900" y="1502225"/>
            <a:ext cx="2307700" cy="27331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6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t>VISUAL SKILL: DEPTH PERCEPTION</a:t>
            </a:r>
            <a:endParaRPr b="1" sz="3600"/>
          </a:p>
          <a:p>
            <a:pPr indent="0" lvl="0" marL="0" rtl="0" algn="l">
              <a:spcBef>
                <a:spcPts val="0"/>
              </a:spcBef>
              <a:spcAft>
                <a:spcPts val="0"/>
              </a:spcAft>
              <a:buNone/>
            </a:pPr>
            <a:r>
              <a:t/>
            </a:r>
            <a:endParaRPr/>
          </a:p>
        </p:txBody>
      </p:sp>
      <p:sp>
        <p:nvSpPr>
          <p:cNvPr id="407" name="Google Shape;407;p67"/>
          <p:cNvSpPr txBox="1"/>
          <p:nvPr>
            <p:ph idx="1" type="body"/>
          </p:nvPr>
        </p:nvSpPr>
        <p:spPr>
          <a:xfrm>
            <a:off x="311700" y="1152475"/>
            <a:ext cx="6338400" cy="37086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chemeClr val="dk1"/>
              </a:buClr>
              <a:buSzPts val="2400"/>
              <a:buChar char="●"/>
            </a:pPr>
            <a:r>
              <a:rPr lang="en" sz="2400">
                <a:solidFill>
                  <a:schemeClr val="dk1"/>
                </a:solidFill>
              </a:rPr>
              <a:t>The Bernell Stereo Test Book is for near and far test for screening stereoscopic vision deficits in all ages.</a:t>
            </a:r>
            <a:endParaRPr sz="2400">
              <a:solidFill>
                <a:schemeClr val="dk1"/>
              </a:solidFill>
            </a:endParaRPr>
          </a:p>
          <a:p>
            <a:pPr indent="-361950" lvl="1" marL="914400" rtl="0" algn="l">
              <a:spcBef>
                <a:spcPts val="0"/>
              </a:spcBef>
              <a:spcAft>
                <a:spcPts val="0"/>
              </a:spcAft>
              <a:buClr>
                <a:schemeClr val="dk1"/>
              </a:buClr>
              <a:buSzPts val="2100"/>
              <a:buChar char="○"/>
            </a:pPr>
            <a:r>
              <a:rPr lang="en" sz="2100">
                <a:solidFill>
                  <a:schemeClr val="dk1"/>
                </a:solidFill>
              </a:rPr>
              <a:t>Helps to detect binocular vision issues such as poor stereopsis, amblyopia, suppression, and strabismus.</a:t>
            </a:r>
            <a:endParaRPr sz="2100">
              <a:solidFill>
                <a:schemeClr val="dk1"/>
              </a:solidFill>
            </a:endParaRPr>
          </a:p>
          <a:p>
            <a:pPr indent="-361950" lvl="1" marL="914400" rtl="0" algn="l">
              <a:spcBef>
                <a:spcPts val="0"/>
              </a:spcBef>
              <a:spcAft>
                <a:spcPts val="0"/>
              </a:spcAft>
              <a:buClr>
                <a:schemeClr val="dk1"/>
              </a:buClr>
              <a:buSzPts val="2100"/>
              <a:buChar char="○"/>
            </a:pPr>
            <a:r>
              <a:rPr lang="en" sz="2100">
                <a:solidFill>
                  <a:schemeClr val="dk1"/>
                </a:solidFill>
              </a:rPr>
              <a:t>Easy to administer and includes reporting answer key.</a:t>
            </a:r>
            <a:endParaRPr sz="1100"/>
          </a:p>
        </p:txBody>
      </p:sp>
      <p:pic>
        <p:nvPicPr>
          <p:cNvPr descr="Bernell Stereo Test Book with red and green glasses" id="408" name="Google Shape;408;p67">
            <a:hlinkClick r:id="rId3"/>
          </p:cNvPr>
          <p:cNvPicPr preferRelativeResize="0"/>
          <p:nvPr/>
        </p:nvPicPr>
        <p:blipFill>
          <a:blip r:embed="rId4">
            <a:alphaModFix/>
          </a:blip>
          <a:stretch>
            <a:fillRect/>
          </a:stretch>
        </p:blipFill>
        <p:spPr>
          <a:xfrm>
            <a:off x="6650099" y="1849212"/>
            <a:ext cx="2315126" cy="231512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6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t>VISUAL SKILL: VISUAL FIELDS</a:t>
            </a:r>
            <a:endParaRPr b="1" sz="3600"/>
          </a:p>
        </p:txBody>
      </p:sp>
      <p:sp>
        <p:nvSpPr>
          <p:cNvPr id="414" name="Google Shape;414;p68"/>
          <p:cNvSpPr txBox="1"/>
          <p:nvPr>
            <p:ph idx="1" type="body"/>
          </p:nvPr>
        </p:nvSpPr>
        <p:spPr>
          <a:xfrm>
            <a:off x="311700" y="1152475"/>
            <a:ext cx="8520600" cy="38670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Clr>
                <a:srgbClr val="FFFFFF"/>
              </a:buClr>
              <a:buSzPts val="2200"/>
              <a:buChar char="●"/>
            </a:pPr>
            <a:r>
              <a:rPr lang="en" sz="2200">
                <a:solidFill>
                  <a:srgbClr val="FFFFFF"/>
                </a:solidFill>
              </a:rPr>
              <a:t>Confrontation field test- Performance notes reduction of field in an area, not in terms of degrees.  </a:t>
            </a:r>
            <a:endParaRPr sz="2200">
              <a:solidFill>
                <a:srgbClr val="FFFFFF"/>
              </a:solidFill>
            </a:endParaRPr>
          </a:p>
          <a:p>
            <a:pPr indent="-368300" lvl="0" marL="457200" rtl="0" algn="l">
              <a:spcBef>
                <a:spcPts val="0"/>
              </a:spcBef>
              <a:spcAft>
                <a:spcPts val="0"/>
              </a:spcAft>
              <a:buClr>
                <a:srgbClr val="FFFFFF"/>
              </a:buClr>
              <a:buSzPts val="2200"/>
              <a:buChar char="●"/>
            </a:pPr>
            <a:r>
              <a:rPr lang="en" sz="2200">
                <a:solidFill>
                  <a:srgbClr val="FFFFFF"/>
                </a:solidFill>
              </a:rPr>
              <a:t>Sit facing student with same eye closed.  With equal distance in between you, present the visual target (stick below with a black dot on one end, to make sure the student is seeing the dot can hide easily by turning around stick for confirmation) and note if the student detects the target in the field.  Can also hold 1 or 2 fingers in the field instead of object.</a:t>
            </a:r>
            <a:endParaRPr sz="2200">
              <a:solidFill>
                <a:srgbClr val="FFFFFF"/>
              </a:solidFill>
            </a:endParaRPr>
          </a:p>
          <a:p>
            <a:pPr indent="0" lvl="0" marL="457200" rtl="0" algn="l">
              <a:spcBef>
                <a:spcPts val="1600"/>
              </a:spcBef>
              <a:spcAft>
                <a:spcPts val="1600"/>
              </a:spcAft>
              <a:buNone/>
            </a:pPr>
            <a:r>
              <a:rPr lang="en" sz="2200" u="sng">
                <a:solidFill>
                  <a:srgbClr val="FFFF00"/>
                </a:solidFill>
                <a:hlinkClick r:id="rId3">
                  <a:extLst>
                    <a:ext uri="{A12FA001-AC4F-418D-AE19-62706E023703}">
                      <ahyp:hlinkClr val="tx"/>
                    </a:ext>
                  </a:extLst>
                </a:hlinkClick>
              </a:rPr>
              <a:t>Visual Field Video</a:t>
            </a:r>
            <a:r>
              <a:rPr lang="en" sz="2200">
                <a:solidFill>
                  <a:srgbClr val="FFFF00"/>
                </a:solidFill>
              </a:rPr>
              <a:t>  </a:t>
            </a:r>
            <a:endParaRPr sz="2200">
              <a:solidFill>
                <a:srgbClr val="FFFF00"/>
              </a:solidFill>
            </a:endParaRPr>
          </a:p>
        </p:txBody>
      </p:sp>
      <p:grpSp>
        <p:nvGrpSpPr>
          <p:cNvPr id="415" name="Google Shape;415;p68"/>
          <p:cNvGrpSpPr/>
          <p:nvPr/>
        </p:nvGrpSpPr>
        <p:grpSpPr>
          <a:xfrm>
            <a:off x="5262500" y="4369877"/>
            <a:ext cx="3747799" cy="626323"/>
            <a:chOff x="5262500" y="4369877"/>
            <a:chExt cx="3747799" cy="626323"/>
          </a:xfrm>
        </p:grpSpPr>
        <p:pic>
          <p:nvPicPr>
            <p:cNvPr id="416" name="Google Shape;416;p68"/>
            <p:cNvPicPr preferRelativeResize="0"/>
            <p:nvPr/>
          </p:nvPicPr>
          <p:blipFill rotWithShape="1">
            <a:blip r:embed="rId4">
              <a:alphaModFix/>
            </a:blip>
            <a:srcRect b="0" l="32638" r="48879" t="0"/>
            <a:stretch/>
          </p:blipFill>
          <p:spPr>
            <a:xfrm rot="-5400000">
              <a:off x="6823238" y="2809139"/>
              <a:ext cx="626323" cy="3747799"/>
            </a:xfrm>
            <a:prstGeom prst="rect">
              <a:avLst/>
            </a:prstGeom>
            <a:noFill/>
            <a:ln>
              <a:noFill/>
            </a:ln>
          </p:spPr>
        </p:pic>
        <p:sp>
          <p:nvSpPr>
            <p:cNvPr id="417" name="Google Shape;417;p68"/>
            <p:cNvSpPr/>
            <p:nvPr/>
          </p:nvSpPr>
          <p:spPr>
            <a:xfrm>
              <a:off x="8427300" y="4535063"/>
              <a:ext cx="115800" cy="183600"/>
            </a:xfrm>
            <a:prstGeom prst="ellipse">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6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t>VISUAL SKILL: VISUAL FIELDS</a:t>
            </a:r>
            <a:endParaRPr b="1" sz="3600"/>
          </a:p>
        </p:txBody>
      </p:sp>
      <p:sp>
        <p:nvSpPr>
          <p:cNvPr id="423" name="Google Shape;423;p6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FFFFFF"/>
              </a:buClr>
              <a:buSzPts val="2400"/>
              <a:buChar char="●"/>
            </a:pPr>
            <a:r>
              <a:rPr lang="en" sz="2400">
                <a:solidFill>
                  <a:srgbClr val="FFFFFF"/>
                </a:solidFill>
              </a:rPr>
              <a:t>Confrontation field test (with 2 people)- Sit facing the student.  Have them look at your visual target (suggest using a clown nose).  A second person will stand behind the student and slowly present a target into each area of the visual field. Suggest using a long stick like a selfie stick or extending squirt gun stick. </a:t>
            </a:r>
            <a:endParaRPr sz="2400">
              <a:solidFill>
                <a:srgbClr val="FFFFFF"/>
              </a:solidFill>
            </a:endParaRPr>
          </a:p>
        </p:txBody>
      </p:sp>
      <p:pic>
        <p:nvPicPr>
          <p:cNvPr id="424" name="Google Shape;424;p69"/>
          <p:cNvPicPr preferRelativeResize="0"/>
          <p:nvPr/>
        </p:nvPicPr>
        <p:blipFill rotWithShape="1">
          <a:blip r:embed="rId3">
            <a:alphaModFix/>
          </a:blip>
          <a:srcRect b="0" l="26481" r="34773" t="2581"/>
          <a:stretch/>
        </p:blipFill>
        <p:spPr>
          <a:xfrm rot="5400000">
            <a:off x="3942064" y="2284450"/>
            <a:ext cx="1259873" cy="422352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7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t>MISCELLANEOUS MATERIALS</a:t>
            </a:r>
            <a:endParaRPr b="1" sz="3600"/>
          </a:p>
        </p:txBody>
      </p:sp>
      <p:sp>
        <p:nvSpPr>
          <p:cNvPr id="430" name="Google Shape;430;p70"/>
          <p:cNvSpPr txBox="1"/>
          <p:nvPr>
            <p:ph idx="1" type="body"/>
          </p:nvPr>
        </p:nvSpPr>
        <p:spPr>
          <a:xfrm>
            <a:off x="311700" y="1310800"/>
            <a:ext cx="7917900" cy="3258000"/>
          </a:xfrm>
          <a:prstGeom prst="rect">
            <a:avLst/>
          </a:prstGeom>
        </p:spPr>
        <p:txBody>
          <a:bodyPr anchorCtr="0" anchor="t" bIns="91425" lIns="91425" spcFirstLastPara="1" rIns="91425" wrap="square" tIns="91425">
            <a:noAutofit/>
          </a:bodyPr>
          <a:lstStyle/>
          <a:p>
            <a:pPr indent="-419100" lvl="0" marL="457200" rtl="0" algn="l">
              <a:spcBef>
                <a:spcPts val="0"/>
              </a:spcBef>
              <a:spcAft>
                <a:spcPts val="0"/>
              </a:spcAft>
              <a:buClr>
                <a:srgbClr val="FFFFFF"/>
              </a:buClr>
              <a:buSzPts val="3000"/>
              <a:buChar char="●"/>
            </a:pPr>
            <a:r>
              <a:rPr lang="en" sz="3000">
                <a:solidFill>
                  <a:srgbClr val="FFFFFF"/>
                </a:solidFill>
              </a:rPr>
              <a:t>Tape Measures- both hard and flexible types</a:t>
            </a:r>
            <a:endParaRPr sz="3000">
              <a:solidFill>
                <a:srgbClr val="FFFFFF"/>
              </a:solidFill>
            </a:endParaRPr>
          </a:p>
          <a:p>
            <a:pPr indent="0" lvl="0" marL="0" rtl="0" algn="l">
              <a:spcBef>
                <a:spcPts val="1600"/>
              </a:spcBef>
              <a:spcAft>
                <a:spcPts val="0"/>
              </a:spcAft>
              <a:buNone/>
            </a:pPr>
            <a:r>
              <a:t/>
            </a:r>
            <a:endParaRPr sz="800">
              <a:solidFill>
                <a:srgbClr val="FFFFFF"/>
              </a:solidFill>
            </a:endParaRPr>
          </a:p>
          <a:p>
            <a:pPr indent="0" lvl="0" marL="0" rtl="0" algn="l">
              <a:spcBef>
                <a:spcPts val="1600"/>
              </a:spcBef>
              <a:spcAft>
                <a:spcPts val="1600"/>
              </a:spcAft>
              <a:buNone/>
            </a:pPr>
            <a:r>
              <a:t/>
            </a:r>
            <a:endParaRPr sz="3000">
              <a:solidFill>
                <a:srgbClr val="FFFFFF"/>
              </a:solidFill>
            </a:endParaRPr>
          </a:p>
        </p:txBody>
      </p:sp>
      <p:pic>
        <p:nvPicPr>
          <p:cNvPr id="431" name="Google Shape;431;p70"/>
          <p:cNvPicPr preferRelativeResize="0"/>
          <p:nvPr/>
        </p:nvPicPr>
        <p:blipFill rotWithShape="1">
          <a:blip r:embed="rId3">
            <a:alphaModFix/>
          </a:blip>
          <a:srcRect b="11169" l="0" r="0" t="37262"/>
          <a:stretch/>
        </p:blipFill>
        <p:spPr>
          <a:xfrm>
            <a:off x="2383350" y="3011375"/>
            <a:ext cx="4274376" cy="165310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7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t>MISCELLANEOUS MATERIALS</a:t>
            </a:r>
            <a:endParaRPr b="1" sz="3600"/>
          </a:p>
        </p:txBody>
      </p:sp>
      <p:sp>
        <p:nvSpPr>
          <p:cNvPr id="437" name="Google Shape;437;p71"/>
          <p:cNvSpPr txBox="1"/>
          <p:nvPr>
            <p:ph idx="1" type="body"/>
          </p:nvPr>
        </p:nvSpPr>
        <p:spPr>
          <a:xfrm>
            <a:off x="157050" y="1310800"/>
            <a:ext cx="8205900" cy="3258000"/>
          </a:xfrm>
          <a:prstGeom prst="rect">
            <a:avLst/>
          </a:prstGeom>
        </p:spPr>
        <p:txBody>
          <a:bodyPr anchorCtr="0" anchor="t" bIns="91425" lIns="91425" spcFirstLastPara="1" rIns="91425" wrap="square" tIns="91425">
            <a:noAutofit/>
          </a:bodyPr>
          <a:lstStyle/>
          <a:p>
            <a:pPr indent="-419100" lvl="0" marL="457200" rtl="0" algn="l">
              <a:spcBef>
                <a:spcPts val="0"/>
              </a:spcBef>
              <a:spcAft>
                <a:spcPts val="0"/>
              </a:spcAft>
              <a:buClr>
                <a:srgbClr val="FFFFFF"/>
              </a:buClr>
              <a:buSzPts val="3000"/>
              <a:buChar char="●"/>
            </a:pPr>
            <a:r>
              <a:rPr lang="en" sz="3000">
                <a:solidFill>
                  <a:srgbClr val="FFFFFF"/>
                </a:solidFill>
              </a:rPr>
              <a:t>Flashlight with different colored filters</a:t>
            </a:r>
            <a:endParaRPr sz="800">
              <a:solidFill>
                <a:srgbClr val="FFFFFF"/>
              </a:solidFill>
            </a:endParaRPr>
          </a:p>
          <a:p>
            <a:pPr indent="-419100" lvl="0" marL="457200" rtl="0" algn="l">
              <a:spcBef>
                <a:spcPts val="0"/>
              </a:spcBef>
              <a:spcAft>
                <a:spcPts val="0"/>
              </a:spcAft>
              <a:buClr>
                <a:srgbClr val="FFFFFF"/>
              </a:buClr>
              <a:buSzPts val="3000"/>
              <a:buChar char="●"/>
            </a:pPr>
            <a:r>
              <a:rPr lang="en" sz="3000">
                <a:solidFill>
                  <a:srgbClr val="FFFFFF"/>
                </a:solidFill>
              </a:rPr>
              <a:t>Black background (foam board) with clips to present materials</a:t>
            </a:r>
            <a:endParaRPr sz="3000">
              <a:solidFill>
                <a:srgbClr val="FFFFFF"/>
              </a:solidFill>
            </a:endParaRPr>
          </a:p>
        </p:txBody>
      </p:sp>
      <p:pic>
        <p:nvPicPr>
          <p:cNvPr id="438" name="Google Shape;438;p71"/>
          <p:cNvPicPr preferRelativeResize="0"/>
          <p:nvPr/>
        </p:nvPicPr>
        <p:blipFill rotWithShape="1">
          <a:blip r:embed="rId3">
            <a:alphaModFix/>
          </a:blip>
          <a:srcRect b="0" l="12595" r="12878" t="66539"/>
          <a:stretch/>
        </p:blipFill>
        <p:spPr>
          <a:xfrm>
            <a:off x="410700" y="3129100"/>
            <a:ext cx="2874874" cy="1721027"/>
          </a:xfrm>
          <a:prstGeom prst="rect">
            <a:avLst/>
          </a:prstGeom>
          <a:noFill/>
          <a:ln>
            <a:noFill/>
          </a:ln>
        </p:spPr>
      </p:pic>
      <p:pic>
        <p:nvPicPr>
          <p:cNvPr id="439" name="Google Shape;439;p71"/>
          <p:cNvPicPr preferRelativeResize="0"/>
          <p:nvPr/>
        </p:nvPicPr>
        <p:blipFill rotWithShape="1">
          <a:blip r:embed="rId4">
            <a:alphaModFix/>
          </a:blip>
          <a:srcRect b="0" l="16651" r="18455" t="6085"/>
          <a:stretch/>
        </p:blipFill>
        <p:spPr>
          <a:xfrm rot="5400000">
            <a:off x="5201327" y="1463126"/>
            <a:ext cx="2312198" cy="4461798"/>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7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t>MISCELLANEOUS MATERIALS</a:t>
            </a:r>
            <a:endParaRPr b="1" sz="3600"/>
          </a:p>
        </p:txBody>
      </p:sp>
      <p:sp>
        <p:nvSpPr>
          <p:cNvPr id="445" name="Google Shape;445;p72"/>
          <p:cNvSpPr txBox="1"/>
          <p:nvPr>
            <p:ph idx="1" type="body"/>
          </p:nvPr>
        </p:nvSpPr>
        <p:spPr>
          <a:xfrm>
            <a:off x="157050" y="1310800"/>
            <a:ext cx="8205900" cy="3258000"/>
          </a:xfrm>
          <a:prstGeom prst="rect">
            <a:avLst/>
          </a:prstGeom>
        </p:spPr>
        <p:txBody>
          <a:bodyPr anchorCtr="0" anchor="t" bIns="91425" lIns="91425" spcFirstLastPara="1" rIns="91425" wrap="square" tIns="91425">
            <a:noAutofit/>
          </a:bodyPr>
          <a:lstStyle/>
          <a:p>
            <a:pPr indent="-419100" lvl="0" marL="457200" rtl="0" algn="l">
              <a:spcBef>
                <a:spcPts val="0"/>
              </a:spcBef>
              <a:spcAft>
                <a:spcPts val="0"/>
              </a:spcAft>
              <a:buClr>
                <a:srgbClr val="FFFFFF"/>
              </a:buClr>
              <a:buSzPts val="3000"/>
              <a:buChar char="●"/>
            </a:pPr>
            <a:r>
              <a:rPr lang="en" sz="3000">
                <a:solidFill>
                  <a:srgbClr val="FFFFFF"/>
                </a:solidFill>
              </a:rPr>
              <a:t>ReadWrite stand from APH</a:t>
            </a:r>
            <a:endParaRPr sz="3000">
              <a:solidFill>
                <a:srgbClr val="FFFFFF"/>
              </a:solidFill>
            </a:endParaRPr>
          </a:p>
          <a:p>
            <a:pPr indent="-419100" lvl="0" marL="457200" rtl="0" algn="l">
              <a:spcBef>
                <a:spcPts val="0"/>
              </a:spcBef>
              <a:spcAft>
                <a:spcPts val="0"/>
              </a:spcAft>
              <a:buClr>
                <a:srgbClr val="FFFFFF"/>
              </a:buClr>
              <a:buSzPts val="3000"/>
              <a:buChar char="●"/>
            </a:pPr>
            <a:r>
              <a:rPr lang="en" sz="3000">
                <a:solidFill>
                  <a:srgbClr val="FFFFFF"/>
                </a:solidFill>
              </a:rPr>
              <a:t>All in One Board from APH</a:t>
            </a:r>
            <a:endParaRPr sz="3000">
              <a:solidFill>
                <a:srgbClr val="FFFFFF"/>
              </a:solidFill>
            </a:endParaRPr>
          </a:p>
          <a:p>
            <a:pPr indent="0" lvl="0" marL="457200" rtl="0" algn="l">
              <a:spcBef>
                <a:spcPts val="1600"/>
              </a:spcBef>
              <a:spcAft>
                <a:spcPts val="1600"/>
              </a:spcAft>
              <a:buNone/>
            </a:pPr>
            <a:r>
              <a:t/>
            </a:r>
            <a:endParaRPr sz="3000">
              <a:solidFill>
                <a:srgbClr val="FFFFFF"/>
              </a:solidFill>
            </a:endParaRPr>
          </a:p>
        </p:txBody>
      </p:sp>
      <p:pic>
        <p:nvPicPr>
          <p:cNvPr descr="Image result for reading stand american printing house for blind" id="446" name="Google Shape;446;p72">
            <a:hlinkClick r:id="rId3"/>
          </p:cNvPr>
          <p:cNvPicPr preferRelativeResize="0"/>
          <p:nvPr/>
        </p:nvPicPr>
        <p:blipFill rotWithShape="1">
          <a:blip r:embed="rId4">
            <a:alphaModFix/>
          </a:blip>
          <a:srcRect b="0" l="14521" r="14811" t="0"/>
          <a:stretch/>
        </p:blipFill>
        <p:spPr>
          <a:xfrm>
            <a:off x="5644500" y="1643550"/>
            <a:ext cx="2874901" cy="3054950"/>
          </a:xfrm>
          <a:prstGeom prst="rect">
            <a:avLst/>
          </a:prstGeom>
          <a:noFill/>
          <a:ln>
            <a:noFill/>
          </a:ln>
        </p:spPr>
      </p:pic>
      <p:pic>
        <p:nvPicPr>
          <p:cNvPr id="447" name="Google Shape;447;p72">
            <a:hlinkClick r:id="rId5"/>
          </p:cNvPr>
          <p:cNvPicPr preferRelativeResize="0"/>
          <p:nvPr/>
        </p:nvPicPr>
        <p:blipFill rotWithShape="1">
          <a:blip r:embed="rId6">
            <a:alphaModFix/>
          </a:blip>
          <a:srcRect b="19296" l="10524" r="52689" t="28983"/>
          <a:stretch/>
        </p:blipFill>
        <p:spPr>
          <a:xfrm>
            <a:off x="997425" y="2571750"/>
            <a:ext cx="3359452" cy="22725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7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t>WEB RESOURCES</a:t>
            </a:r>
            <a:endParaRPr b="1" sz="3600"/>
          </a:p>
        </p:txBody>
      </p:sp>
      <p:sp>
        <p:nvSpPr>
          <p:cNvPr id="453" name="Google Shape;453;p73"/>
          <p:cNvSpPr txBox="1"/>
          <p:nvPr>
            <p:ph idx="1" type="body"/>
          </p:nvPr>
        </p:nvSpPr>
        <p:spPr>
          <a:xfrm>
            <a:off x="311700" y="1152475"/>
            <a:ext cx="8520600" cy="3686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FFFFFF"/>
              </a:buClr>
              <a:buSzPts val="2400"/>
              <a:buChar char="●"/>
            </a:pPr>
            <a:r>
              <a:rPr lang="en" sz="2400">
                <a:solidFill>
                  <a:srgbClr val="FFFFFF"/>
                </a:solidFill>
              </a:rPr>
              <a:t>This is a FVA template I love: </a:t>
            </a:r>
            <a:r>
              <a:rPr lang="en" u="sng">
                <a:solidFill>
                  <a:schemeClr val="hlink"/>
                </a:solidFill>
                <a:hlinkClick r:id="rId3"/>
              </a:rPr>
              <a:t>https://www.perkinselearning.org/technology/blog/foolproof-functional-vision-assessment-template</a:t>
            </a:r>
            <a:endParaRPr>
              <a:solidFill>
                <a:srgbClr val="FFFFFF"/>
              </a:solidFill>
            </a:endParaRPr>
          </a:p>
          <a:p>
            <a:pPr indent="0" lvl="0" marL="457200" rtl="0" algn="l">
              <a:spcBef>
                <a:spcPts val="1600"/>
              </a:spcBef>
              <a:spcAft>
                <a:spcPts val="0"/>
              </a:spcAft>
              <a:buNone/>
            </a:pPr>
            <a:r>
              <a:t/>
            </a:r>
            <a:endParaRPr>
              <a:solidFill>
                <a:srgbClr val="FFFFFF"/>
              </a:solidFill>
            </a:endParaRPr>
          </a:p>
          <a:p>
            <a:pPr indent="-381000" lvl="0" marL="457200" rtl="0" algn="l">
              <a:spcBef>
                <a:spcPts val="1600"/>
              </a:spcBef>
              <a:spcAft>
                <a:spcPts val="0"/>
              </a:spcAft>
              <a:buClr>
                <a:srgbClr val="FFFFFF"/>
              </a:buClr>
              <a:buSzPts val="2400"/>
              <a:buChar char="●"/>
            </a:pPr>
            <a:r>
              <a:rPr lang="en" sz="2400">
                <a:solidFill>
                  <a:srgbClr val="FFFFFF"/>
                </a:solidFill>
              </a:rPr>
              <a:t>This website breaks down each section of the FVA and has links to free printables: </a:t>
            </a:r>
            <a:r>
              <a:rPr lang="en" u="sng">
                <a:solidFill>
                  <a:schemeClr val="hlink"/>
                </a:solidFill>
                <a:hlinkClick r:id="rId4"/>
              </a:rPr>
              <a:t>https://www.teachingvisuallyimpaired.com/fve-lma.html</a:t>
            </a:r>
            <a:endParaRPr>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t>FVA KIT</a:t>
            </a:r>
            <a:endParaRPr b="1" sz="4800"/>
          </a:p>
        </p:txBody>
      </p:sp>
      <p:sp>
        <p:nvSpPr>
          <p:cNvPr id="126" name="Google Shape;126;p29"/>
          <p:cNvSpPr txBox="1"/>
          <p:nvPr>
            <p:ph idx="1" type="body"/>
          </p:nvPr>
        </p:nvSpPr>
        <p:spPr>
          <a:xfrm>
            <a:off x="311700" y="1152475"/>
            <a:ext cx="8520600" cy="3852900"/>
          </a:xfrm>
          <a:prstGeom prst="rect">
            <a:avLst/>
          </a:prstGeom>
        </p:spPr>
        <p:txBody>
          <a:bodyPr anchorCtr="0" anchor="t" bIns="91425" lIns="91425" spcFirstLastPara="1" rIns="91425" wrap="square" tIns="91425">
            <a:noAutofit/>
          </a:bodyPr>
          <a:lstStyle/>
          <a:p>
            <a:pPr indent="-419100" lvl="0" marL="457200" rtl="0" algn="l">
              <a:spcBef>
                <a:spcPts val="0"/>
              </a:spcBef>
              <a:spcAft>
                <a:spcPts val="0"/>
              </a:spcAft>
              <a:buClr>
                <a:srgbClr val="FFFFFF"/>
              </a:buClr>
              <a:buSzPts val="3000"/>
              <a:buChar char="●"/>
            </a:pPr>
            <a:r>
              <a:rPr lang="en" sz="3000">
                <a:solidFill>
                  <a:srgbClr val="FFFFFF"/>
                </a:solidFill>
              </a:rPr>
              <a:t>Acuity</a:t>
            </a:r>
            <a:endParaRPr sz="3000">
              <a:solidFill>
                <a:srgbClr val="FFFFFF"/>
              </a:solidFill>
            </a:endParaRPr>
          </a:p>
          <a:p>
            <a:pPr indent="-419100" lvl="0" marL="457200" rtl="0" algn="l">
              <a:spcBef>
                <a:spcPts val="0"/>
              </a:spcBef>
              <a:spcAft>
                <a:spcPts val="0"/>
              </a:spcAft>
              <a:buClr>
                <a:srgbClr val="FFFFFF"/>
              </a:buClr>
              <a:buSzPts val="3000"/>
              <a:buChar char="●"/>
            </a:pPr>
            <a:r>
              <a:rPr lang="en" sz="3000">
                <a:solidFill>
                  <a:srgbClr val="FFFFFF"/>
                </a:solidFill>
              </a:rPr>
              <a:t>Color Vision</a:t>
            </a:r>
            <a:endParaRPr sz="3000">
              <a:solidFill>
                <a:srgbClr val="FFFFFF"/>
              </a:solidFill>
            </a:endParaRPr>
          </a:p>
          <a:p>
            <a:pPr indent="-419100" lvl="0" marL="457200" rtl="0" algn="l">
              <a:lnSpc>
                <a:spcPct val="100000"/>
              </a:lnSpc>
              <a:spcBef>
                <a:spcPts val="0"/>
              </a:spcBef>
              <a:spcAft>
                <a:spcPts val="0"/>
              </a:spcAft>
              <a:buClr>
                <a:srgbClr val="FFFFFF"/>
              </a:buClr>
              <a:buSzPts val="3000"/>
              <a:buChar char="●"/>
            </a:pPr>
            <a:r>
              <a:rPr lang="en" sz="3000">
                <a:solidFill>
                  <a:srgbClr val="FFFFFF"/>
                </a:solidFill>
              </a:rPr>
              <a:t>Oculomotor Behaviors</a:t>
            </a:r>
            <a:endParaRPr sz="3000">
              <a:solidFill>
                <a:srgbClr val="FFFFFF"/>
              </a:solidFill>
            </a:endParaRPr>
          </a:p>
          <a:p>
            <a:pPr indent="-419100" lvl="0" marL="457200" rtl="0" algn="l">
              <a:lnSpc>
                <a:spcPct val="100000"/>
              </a:lnSpc>
              <a:spcBef>
                <a:spcPts val="0"/>
              </a:spcBef>
              <a:spcAft>
                <a:spcPts val="0"/>
              </a:spcAft>
              <a:buClr>
                <a:srgbClr val="FFFFFF"/>
              </a:buClr>
              <a:buSzPts val="3000"/>
              <a:buChar char="●"/>
            </a:pPr>
            <a:r>
              <a:rPr lang="en" sz="3000">
                <a:solidFill>
                  <a:srgbClr val="FFFFFF"/>
                </a:solidFill>
              </a:rPr>
              <a:t>Visual Fields</a:t>
            </a:r>
            <a:endParaRPr sz="3000">
              <a:solidFill>
                <a:srgbClr val="FFFFFF"/>
              </a:solidFill>
            </a:endParaRPr>
          </a:p>
          <a:p>
            <a:pPr indent="-419100" lvl="0" marL="457200" rtl="0" algn="l">
              <a:lnSpc>
                <a:spcPct val="100000"/>
              </a:lnSpc>
              <a:spcBef>
                <a:spcPts val="0"/>
              </a:spcBef>
              <a:spcAft>
                <a:spcPts val="0"/>
              </a:spcAft>
              <a:buClr>
                <a:srgbClr val="FFFFFF"/>
              </a:buClr>
              <a:buSzPts val="3000"/>
              <a:buChar char="●"/>
            </a:pPr>
            <a:r>
              <a:rPr lang="en" sz="3000">
                <a:solidFill>
                  <a:srgbClr val="FFFFFF"/>
                </a:solidFill>
              </a:rPr>
              <a:t>Depth Perception</a:t>
            </a:r>
            <a:endParaRPr sz="3000">
              <a:solidFill>
                <a:srgbClr val="FFFFFF"/>
              </a:solidFill>
            </a:endParaRPr>
          </a:p>
          <a:p>
            <a:pPr indent="-419100" lvl="0" marL="457200" rtl="0" algn="l">
              <a:lnSpc>
                <a:spcPct val="100000"/>
              </a:lnSpc>
              <a:spcBef>
                <a:spcPts val="0"/>
              </a:spcBef>
              <a:spcAft>
                <a:spcPts val="0"/>
              </a:spcAft>
              <a:buClr>
                <a:srgbClr val="FFFFFF"/>
              </a:buClr>
              <a:buSzPts val="3000"/>
              <a:buChar char="●"/>
            </a:pPr>
            <a:r>
              <a:rPr lang="en" sz="3000">
                <a:solidFill>
                  <a:srgbClr val="FFFFFF"/>
                </a:solidFill>
              </a:rPr>
              <a:t>Contrast Sensitivity</a:t>
            </a:r>
            <a:endParaRPr sz="3000">
              <a:solidFill>
                <a:srgbClr val="FFFFFF"/>
              </a:solidFill>
            </a:endParaRPr>
          </a:p>
          <a:p>
            <a:pPr indent="-419100" lvl="0" marL="457200" rtl="0" algn="l">
              <a:spcBef>
                <a:spcPts val="0"/>
              </a:spcBef>
              <a:spcAft>
                <a:spcPts val="0"/>
              </a:spcAft>
              <a:buClr>
                <a:srgbClr val="FFFFFF"/>
              </a:buClr>
              <a:buSzPts val="3000"/>
              <a:buChar char="●"/>
            </a:pPr>
            <a:r>
              <a:rPr lang="en" sz="3000">
                <a:solidFill>
                  <a:srgbClr val="FFFFFF"/>
                </a:solidFill>
              </a:rPr>
              <a:t>Online Resources</a:t>
            </a:r>
            <a:endParaRPr sz="3000">
              <a:solidFill>
                <a:srgbClr val="FFFFFF"/>
              </a:solidFill>
            </a:endParaRPr>
          </a:p>
        </p:txBody>
      </p:sp>
      <p:pic>
        <p:nvPicPr>
          <p:cNvPr descr="Olympia brand black bag with long handle and wheels" id="127" name="Google Shape;127;p29" title="Olympia black bag">
            <a:hlinkClick r:id="rId3"/>
          </p:cNvPr>
          <p:cNvPicPr preferRelativeResize="0"/>
          <p:nvPr/>
        </p:nvPicPr>
        <p:blipFill rotWithShape="1">
          <a:blip r:embed="rId4">
            <a:alphaModFix/>
          </a:blip>
          <a:srcRect b="13685" l="28698" r="50000" t="22391"/>
          <a:stretch/>
        </p:blipFill>
        <p:spPr>
          <a:xfrm>
            <a:off x="6487100" y="1152475"/>
            <a:ext cx="2204376" cy="371907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7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t>WEB RESOURCES</a:t>
            </a:r>
            <a:endParaRPr b="1" sz="3600"/>
          </a:p>
        </p:txBody>
      </p:sp>
      <p:sp>
        <p:nvSpPr>
          <p:cNvPr id="459" name="Google Shape;459;p74"/>
          <p:cNvSpPr txBox="1"/>
          <p:nvPr>
            <p:ph idx="1" type="body"/>
          </p:nvPr>
        </p:nvSpPr>
        <p:spPr>
          <a:xfrm>
            <a:off x="311700" y="1152475"/>
            <a:ext cx="8520600" cy="3736800"/>
          </a:xfrm>
          <a:prstGeom prst="rect">
            <a:avLst/>
          </a:prstGeom>
        </p:spPr>
        <p:txBody>
          <a:bodyPr anchorCtr="0" anchor="t" bIns="91425" lIns="91425" spcFirstLastPara="1" rIns="91425" wrap="square" tIns="91425">
            <a:noAutofit/>
          </a:bodyPr>
          <a:lstStyle/>
          <a:p>
            <a:pPr indent="-419100" lvl="0" marL="457200" rtl="0" algn="l">
              <a:spcBef>
                <a:spcPts val="0"/>
              </a:spcBef>
              <a:spcAft>
                <a:spcPts val="0"/>
              </a:spcAft>
              <a:buClr>
                <a:srgbClr val="FFFFFF"/>
              </a:buClr>
              <a:buSzPts val="3000"/>
              <a:buChar char="●"/>
            </a:pPr>
            <a:r>
              <a:rPr lang="en" sz="2400">
                <a:solidFill>
                  <a:srgbClr val="FFFFFF"/>
                </a:solidFill>
              </a:rPr>
              <a:t>This is a good website to use to explain the purpose of an FVA to parents: </a:t>
            </a:r>
            <a:r>
              <a:rPr lang="en" u="sng">
                <a:solidFill>
                  <a:schemeClr val="hlink"/>
                </a:solidFill>
                <a:hlinkClick r:id="rId3"/>
              </a:rPr>
              <a:t>https://www.familyconnect.org/info/education/assessments/functional-vision-assessment-fva/135</a:t>
            </a:r>
            <a:endParaRPr>
              <a:solidFill>
                <a:srgbClr val="FFFFFF"/>
              </a:solidFill>
            </a:endParaRPr>
          </a:p>
          <a:p>
            <a:pPr indent="0" lvl="0" marL="457200" rtl="0" algn="l">
              <a:spcBef>
                <a:spcPts val="1600"/>
              </a:spcBef>
              <a:spcAft>
                <a:spcPts val="0"/>
              </a:spcAft>
              <a:buNone/>
            </a:pPr>
            <a:r>
              <a:t/>
            </a:r>
            <a:endParaRPr>
              <a:solidFill>
                <a:srgbClr val="FFFFFF"/>
              </a:solidFill>
            </a:endParaRPr>
          </a:p>
          <a:p>
            <a:pPr indent="-381000" lvl="0" marL="457200" rtl="0" algn="l">
              <a:spcBef>
                <a:spcPts val="1600"/>
              </a:spcBef>
              <a:spcAft>
                <a:spcPts val="0"/>
              </a:spcAft>
              <a:buClr>
                <a:srgbClr val="FFFFFF"/>
              </a:buClr>
              <a:buSzPts val="2400"/>
              <a:buChar char="●"/>
            </a:pPr>
            <a:r>
              <a:rPr lang="en" sz="2400">
                <a:solidFill>
                  <a:srgbClr val="FFFFFF"/>
                </a:solidFill>
              </a:rPr>
              <a:t>FVA checklist: </a:t>
            </a:r>
            <a:r>
              <a:rPr lang="en" u="sng">
                <a:solidFill>
                  <a:schemeClr val="hlink"/>
                </a:solidFill>
                <a:hlinkClick r:id="rId4"/>
              </a:rPr>
              <a:t>https://www.tsbvi.edu/technology/534-hatton-functional-vision/5594-session-4-handout-c-checklist-for-functional-vision-assessment-birth-to-3</a:t>
            </a:r>
            <a:endParaRPr>
              <a:solidFill>
                <a:srgbClr val="FFFF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t>ACUITY</a:t>
            </a:r>
            <a:endParaRPr b="1" sz="3600"/>
          </a:p>
        </p:txBody>
      </p:sp>
      <p:sp>
        <p:nvSpPr>
          <p:cNvPr id="133" name="Google Shape;133;p30"/>
          <p:cNvSpPr txBox="1"/>
          <p:nvPr>
            <p:ph idx="1" type="body"/>
          </p:nvPr>
        </p:nvSpPr>
        <p:spPr>
          <a:xfrm>
            <a:off x="311700" y="1152475"/>
            <a:ext cx="5685600" cy="38415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FFFFFF"/>
              </a:buClr>
              <a:buSzPts val="2400"/>
              <a:buChar char="●"/>
            </a:pPr>
            <a:r>
              <a:rPr lang="en" sz="2400">
                <a:solidFill>
                  <a:srgbClr val="FFFFFF"/>
                </a:solidFill>
              </a:rPr>
              <a:t>This is a handmade worksheet used to record the student’s acuity.  </a:t>
            </a:r>
            <a:endParaRPr sz="2400">
              <a:solidFill>
                <a:srgbClr val="FFFFFF"/>
              </a:solidFill>
            </a:endParaRPr>
          </a:p>
          <a:p>
            <a:pPr indent="-381000" lvl="0" marL="457200" rtl="0" algn="l">
              <a:spcBef>
                <a:spcPts val="0"/>
              </a:spcBef>
              <a:spcAft>
                <a:spcPts val="0"/>
              </a:spcAft>
              <a:buClr>
                <a:srgbClr val="FFFFFF"/>
              </a:buClr>
              <a:buSzPts val="2400"/>
              <a:buChar char="●"/>
            </a:pPr>
            <a:r>
              <a:rPr lang="en" sz="2400">
                <a:solidFill>
                  <a:srgbClr val="FFFFFF"/>
                </a:solidFill>
              </a:rPr>
              <a:t>The student will use occluders when testing individual eyes.</a:t>
            </a:r>
            <a:endParaRPr sz="2400">
              <a:solidFill>
                <a:srgbClr val="FFFFFF"/>
              </a:solidFill>
            </a:endParaRPr>
          </a:p>
          <a:p>
            <a:pPr indent="0" lvl="0" marL="0" rtl="0" algn="l">
              <a:spcBef>
                <a:spcPts val="1600"/>
              </a:spcBef>
              <a:spcAft>
                <a:spcPts val="0"/>
              </a:spcAft>
              <a:buNone/>
            </a:pPr>
            <a:r>
              <a:t/>
            </a:r>
            <a:endParaRPr sz="2400">
              <a:solidFill>
                <a:srgbClr val="000000"/>
              </a:solidFill>
            </a:endParaRPr>
          </a:p>
          <a:p>
            <a:pPr indent="0" lvl="0" marL="0" rtl="0" algn="l">
              <a:lnSpc>
                <a:spcPct val="100000"/>
              </a:lnSpc>
              <a:spcBef>
                <a:spcPts val="1600"/>
              </a:spcBef>
              <a:spcAft>
                <a:spcPts val="0"/>
              </a:spcAft>
              <a:buNone/>
            </a:pPr>
            <a:r>
              <a:t/>
            </a:r>
            <a:endParaRPr sz="3000">
              <a:solidFill>
                <a:srgbClr val="FFFFFF"/>
              </a:solidFill>
            </a:endParaRPr>
          </a:p>
        </p:txBody>
      </p:sp>
      <p:pic>
        <p:nvPicPr>
          <p:cNvPr descr="document listing near and distance acuity blanks to record for both eyes together and individual eyes using correction and no correction." id="134" name="Google Shape;134;p30"/>
          <p:cNvPicPr preferRelativeResize="0"/>
          <p:nvPr/>
        </p:nvPicPr>
        <p:blipFill rotWithShape="1">
          <a:blip r:embed="rId3">
            <a:alphaModFix/>
          </a:blip>
          <a:srcRect b="8721" l="25005" r="7740" t="16028"/>
          <a:stretch/>
        </p:blipFill>
        <p:spPr>
          <a:xfrm rot="10800000">
            <a:off x="6171326" y="1288423"/>
            <a:ext cx="2567674" cy="3738102"/>
          </a:xfrm>
          <a:prstGeom prst="rect">
            <a:avLst/>
          </a:prstGeom>
          <a:noFill/>
          <a:ln>
            <a:noFill/>
          </a:ln>
        </p:spPr>
      </p:pic>
      <p:pic>
        <p:nvPicPr>
          <p:cNvPr descr="two different sized occluders " id="135" name="Google Shape;135;p30" title="occluder"/>
          <p:cNvPicPr preferRelativeResize="0"/>
          <p:nvPr/>
        </p:nvPicPr>
        <p:blipFill rotWithShape="1">
          <a:blip r:embed="rId4">
            <a:alphaModFix/>
          </a:blip>
          <a:srcRect b="13697" l="8383" r="13049" t="8650"/>
          <a:stretch/>
        </p:blipFill>
        <p:spPr>
          <a:xfrm>
            <a:off x="4401300" y="2571750"/>
            <a:ext cx="1595988" cy="24547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t>ACUITY</a:t>
            </a:r>
            <a:endParaRPr b="1" sz="3600"/>
          </a:p>
        </p:txBody>
      </p:sp>
      <p:sp>
        <p:nvSpPr>
          <p:cNvPr id="141" name="Google Shape;141;p31"/>
          <p:cNvSpPr txBox="1"/>
          <p:nvPr>
            <p:ph idx="1" type="body"/>
          </p:nvPr>
        </p:nvSpPr>
        <p:spPr>
          <a:xfrm>
            <a:off x="311700" y="1152475"/>
            <a:ext cx="8520600" cy="37653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rgbClr val="FFFFFF"/>
              </a:buClr>
              <a:buSzPts val="2000"/>
              <a:buChar char="●"/>
            </a:pPr>
            <a:r>
              <a:rPr lang="en" sz="2000">
                <a:solidFill>
                  <a:srgbClr val="FFFFFF"/>
                </a:solidFill>
              </a:rPr>
              <a:t>Optotype: Distance</a:t>
            </a:r>
            <a:endParaRPr sz="2000">
              <a:solidFill>
                <a:srgbClr val="FFFFFF"/>
              </a:solidFill>
            </a:endParaRPr>
          </a:p>
          <a:p>
            <a:pPr indent="-355600" lvl="1" marL="914400" rtl="0" algn="l">
              <a:spcBef>
                <a:spcPts val="0"/>
              </a:spcBef>
              <a:spcAft>
                <a:spcPts val="0"/>
              </a:spcAft>
              <a:buClr>
                <a:srgbClr val="FFFFFF"/>
              </a:buClr>
              <a:buSzPts val="2000"/>
              <a:buChar char="○"/>
            </a:pPr>
            <a:r>
              <a:rPr lang="en" sz="2000">
                <a:solidFill>
                  <a:srgbClr val="FFFFFF"/>
                </a:solidFill>
              </a:rPr>
              <a:t>Used to measure the ability to distinguish details (recognition) at 20 feet.  Determine if the student needs pictures, letters, or numbers to choose the right chart to use.</a:t>
            </a:r>
            <a:endParaRPr sz="2000">
              <a:solidFill>
                <a:srgbClr val="FFFFFF"/>
              </a:solidFill>
            </a:endParaRPr>
          </a:p>
          <a:p>
            <a:pPr indent="-355600" lvl="2" marL="1371600" rtl="0" algn="l">
              <a:lnSpc>
                <a:spcPct val="100000"/>
              </a:lnSpc>
              <a:spcBef>
                <a:spcPts val="0"/>
              </a:spcBef>
              <a:spcAft>
                <a:spcPts val="0"/>
              </a:spcAft>
              <a:buClr>
                <a:srgbClr val="FFFFFF"/>
              </a:buClr>
              <a:buSzPts val="2000"/>
              <a:buChar char="■"/>
            </a:pPr>
            <a:r>
              <a:rPr lang="en" sz="2000">
                <a:solidFill>
                  <a:srgbClr val="FFFFFF"/>
                </a:solidFill>
              </a:rPr>
              <a:t>Snellen Chart- Shows letters with acuity notations and basic red green color lines. </a:t>
            </a:r>
            <a:endParaRPr sz="2000">
              <a:solidFill>
                <a:srgbClr val="FFFFFF"/>
              </a:solidFill>
            </a:endParaRPr>
          </a:p>
          <a:p>
            <a:pPr indent="-355600" lvl="2" marL="1371600" rtl="0" algn="l">
              <a:lnSpc>
                <a:spcPct val="100000"/>
              </a:lnSpc>
              <a:spcBef>
                <a:spcPts val="0"/>
              </a:spcBef>
              <a:spcAft>
                <a:spcPts val="0"/>
              </a:spcAft>
              <a:buClr>
                <a:srgbClr val="FFFFFF"/>
              </a:buClr>
              <a:buSzPts val="2000"/>
              <a:buChar char="■"/>
            </a:pPr>
            <a:r>
              <a:rPr lang="en" sz="2000">
                <a:solidFill>
                  <a:srgbClr val="FFFFFF"/>
                </a:solidFill>
              </a:rPr>
              <a:t>Kindergarten Test Chart: Shows pictures of a moon, heart, mug, star, plus, circle, hand, flag, and sailboat. </a:t>
            </a:r>
            <a:endParaRPr sz="2000">
              <a:solidFill>
                <a:srgbClr val="FFFFFF"/>
              </a:solidFill>
            </a:endParaRPr>
          </a:p>
          <a:p>
            <a:pPr indent="-355600" lvl="2" marL="1371600" rtl="0" algn="l">
              <a:lnSpc>
                <a:spcPct val="100000"/>
              </a:lnSpc>
              <a:spcBef>
                <a:spcPts val="0"/>
              </a:spcBef>
              <a:spcAft>
                <a:spcPts val="0"/>
              </a:spcAft>
              <a:buClr>
                <a:srgbClr val="FFFFFF"/>
              </a:buClr>
              <a:buSzPts val="2000"/>
              <a:buChar char="■"/>
            </a:pPr>
            <a:r>
              <a:rPr lang="en" sz="2000">
                <a:solidFill>
                  <a:srgbClr val="FFFFFF"/>
                </a:solidFill>
              </a:rPr>
              <a:t>Low Vision Test Chart for Distance from Feinbloom: Shows PVNumbers in a logarithmic progression from 20/1000 to 20/20.</a:t>
            </a:r>
            <a:endParaRPr sz="2000">
              <a:solidFill>
                <a:srgbClr val="FFFFF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t>ACUITY</a:t>
            </a:r>
            <a:endParaRPr b="1" sz="3600"/>
          </a:p>
        </p:txBody>
      </p:sp>
      <p:sp>
        <p:nvSpPr>
          <p:cNvPr id="147" name="Google Shape;147;p32"/>
          <p:cNvSpPr txBox="1"/>
          <p:nvPr>
            <p:ph idx="1" type="body"/>
          </p:nvPr>
        </p:nvSpPr>
        <p:spPr>
          <a:xfrm>
            <a:off x="311700" y="1152475"/>
            <a:ext cx="8520600" cy="572700"/>
          </a:xfrm>
          <a:prstGeom prst="rect">
            <a:avLst/>
          </a:prstGeom>
        </p:spPr>
        <p:txBody>
          <a:bodyPr anchorCtr="0" anchor="t" bIns="91425" lIns="91425" spcFirstLastPara="1" rIns="91425" wrap="square" tIns="91425">
            <a:noAutofit/>
          </a:bodyPr>
          <a:lstStyle/>
          <a:p>
            <a:pPr indent="-419100" lvl="0" marL="457200" rtl="0" algn="l">
              <a:spcBef>
                <a:spcPts val="0"/>
              </a:spcBef>
              <a:spcAft>
                <a:spcPts val="0"/>
              </a:spcAft>
              <a:buClr>
                <a:srgbClr val="FFFFFF"/>
              </a:buClr>
              <a:buSzPts val="3000"/>
              <a:buChar char="●"/>
            </a:pPr>
            <a:r>
              <a:rPr lang="en" sz="3000">
                <a:solidFill>
                  <a:srgbClr val="FFFFFF"/>
                </a:solidFill>
              </a:rPr>
              <a:t>Optotype: Distance Charts</a:t>
            </a:r>
            <a:endParaRPr sz="3000">
              <a:solidFill>
                <a:srgbClr val="FFFFFF"/>
              </a:solidFill>
            </a:endParaRPr>
          </a:p>
          <a:p>
            <a:pPr indent="0" lvl="0" marL="0" rtl="0" algn="l">
              <a:spcBef>
                <a:spcPts val="1600"/>
              </a:spcBef>
              <a:spcAft>
                <a:spcPts val="0"/>
              </a:spcAft>
              <a:buNone/>
            </a:pPr>
            <a:r>
              <a:t/>
            </a:r>
            <a:endParaRPr sz="2400">
              <a:solidFill>
                <a:srgbClr val="000000"/>
              </a:solidFill>
            </a:endParaRPr>
          </a:p>
          <a:p>
            <a:pPr indent="0" lvl="0" marL="0" rtl="0" algn="l">
              <a:lnSpc>
                <a:spcPct val="100000"/>
              </a:lnSpc>
              <a:spcBef>
                <a:spcPts val="1600"/>
              </a:spcBef>
              <a:spcAft>
                <a:spcPts val="0"/>
              </a:spcAft>
              <a:buNone/>
            </a:pPr>
            <a:r>
              <a:t/>
            </a:r>
            <a:endParaRPr sz="3000">
              <a:solidFill>
                <a:srgbClr val="FFFFFF"/>
              </a:solidFill>
            </a:endParaRPr>
          </a:p>
        </p:txBody>
      </p:sp>
      <p:pic>
        <p:nvPicPr>
          <p:cNvPr descr="snellen eye chart used for testing acuity" id="148" name="Google Shape;148;p32">
            <a:hlinkClick r:id="rId3"/>
          </p:cNvPr>
          <p:cNvPicPr preferRelativeResize="0"/>
          <p:nvPr/>
        </p:nvPicPr>
        <p:blipFill rotWithShape="1">
          <a:blip r:embed="rId4">
            <a:alphaModFix/>
          </a:blip>
          <a:srcRect b="7347" l="12572" r="16676" t="0"/>
          <a:stretch/>
        </p:blipFill>
        <p:spPr>
          <a:xfrm>
            <a:off x="585288" y="1859913"/>
            <a:ext cx="2116051" cy="3109274"/>
          </a:xfrm>
          <a:prstGeom prst="rect">
            <a:avLst/>
          </a:prstGeom>
          <a:noFill/>
          <a:ln>
            <a:noFill/>
          </a:ln>
        </p:spPr>
      </p:pic>
      <p:pic>
        <p:nvPicPr>
          <p:cNvPr descr="Image of the kindergarten test chart used to test acuity from precision vision" id="149" name="Google Shape;149;p32" title="Kindergarten test chart">
            <a:hlinkClick r:id="rId5"/>
          </p:cNvPr>
          <p:cNvPicPr preferRelativeResize="0"/>
          <p:nvPr/>
        </p:nvPicPr>
        <p:blipFill>
          <a:blip r:embed="rId6">
            <a:alphaModFix/>
          </a:blip>
          <a:stretch>
            <a:fillRect/>
          </a:stretch>
        </p:blipFill>
        <p:spPr>
          <a:xfrm>
            <a:off x="3974950" y="1859925"/>
            <a:ext cx="1496100" cy="3060951"/>
          </a:xfrm>
          <a:prstGeom prst="rect">
            <a:avLst/>
          </a:prstGeom>
          <a:noFill/>
          <a:ln>
            <a:noFill/>
          </a:ln>
        </p:spPr>
      </p:pic>
      <p:pic>
        <p:nvPicPr>
          <p:cNvPr descr="low vision visual acuity book" id="150" name="Google Shape;150;p32">
            <a:hlinkClick r:id="rId7"/>
          </p:cNvPr>
          <p:cNvPicPr preferRelativeResize="0"/>
          <p:nvPr/>
        </p:nvPicPr>
        <p:blipFill rotWithShape="1">
          <a:blip r:embed="rId8">
            <a:alphaModFix/>
          </a:blip>
          <a:srcRect b="5871" l="16777" r="16591" t="5561"/>
          <a:stretch/>
        </p:blipFill>
        <p:spPr>
          <a:xfrm>
            <a:off x="6573400" y="1859925"/>
            <a:ext cx="2116050" cy="31092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t>ACUITY</a:t>
            </a:r>
            <a:endParaRPr b="1" sz="3600"/>
          </a:p>
        </p:txBody>
      </p:sp>
      <p:sp>
        <p:nvSpPr>
          <p:cNvPr id="156" name="Google Shape;156;p33"/>
          <p:cNvSpPr txBox="1"/>
          <p:nvPr>
            <p:ph idx="1" type="body"/>
          </p:nvPr>
        </p:nvSpPr>
        <p:spPr>
          <a:xfrm>
            <a:off x="311700" y="1152475"/>
            <a:ext cx="8520600" cy="3785100"/>
          </a:xfrm>
          <a:prstGeom prst="rect">
            <a:avLst/>
          </a:prstGeom>
        </p:spPr>
        <p:txBody>
          <a:bodyPr anchorCtr="0" anchor="t" bIns="91425" lIns="91425" spcFirstLastPara="1" rIns="91425" wrap="square" tIns="91425">
            <a:noAutofit/>
          </a:bodyPr>
          <a:lstStyle/>
          <a:p>
            <a:pPr indent="-419100" lvl="0" marL="457200" rtl="0" algn="l">
              <a:spcBef>
                <a:spcPts val="0"/>
              </a:spcBef>
              <a:spcAft>
                <a:spcPts val="0"/>
              </a:spcAft>
              <a:buClr>
                <a:srgbClr val="FFFFFF"/>
              </a:buClr>
              <a:buSzPts val="3000"/>
              <a:buChar char="●"/>
            </a:pPr>
            <a:r>
              <a:rPr lang="en" sz="3000">
                <a:solidFill>
                  <a:srgbClr val="FFFFFF"/>
                </a:solidFill>
              </a:rPr>
              <a:t>Optotype: Near </a:t>
            </a:r>
            <a:endParaRPr sz="3000">
              <a:solidFill>
                <a:srgbClr val="FFFFFF"/>
              </a:solidFill>
            </a:endParaRPr>
          </a:p>
          <a:p>
            <a:pPr indent="-393700" lvl="1" marL="914400" rtl="0" algn="l">
              <a:spcBef>
                <a:spcPts val="0"/>
              </a:spcBef>
              <a:spcAft>
                <a:spcPts val="0"/>
              </a:spcAft>
              <a:buClr>
                <a:srgbClr val="FFFFFF"/>
              </a:buClr>
              <a:buSzPts val="2600"/>
              <a:buChar char="○"/>
            </a:pPr>
            <a:r>
              <a:rPr lang="en" sz="2600">
                <a:solidFill>
                  <a:schemeClr val="dk1"/>
                </a:solidFill>
                <a:latin typeface="Corbel"/>
                <a:ea typeface="Corbel"/>
                <a:cs typeface="Corbel"/>
                <a:sym typeface="Corbel"/>
              </a:rPr>
              <a:t>LEA Symbols Chart</a:t>
            </a:r>
            <a:endParaRPr sz="2600">
              <a:solidFill>
                <a:schemeClr val="dk1"/>
              </a:solidFill>
              <a:latin typeface="Corbel"/>
              <a:ea typeface="Corbel"/>
              <a:cs typeface="Corbel"/>
              <a:sym typeface="Corbel"/>
            </a:endParaRPr>
          </a:p>
          <a:p>
            <a:pPr indent="-393700" lvl="1" marL="914400" rtl="0" algn="l">
              <a:spcBef>
                <a:spcPts val="0"/>
              </a:spcBef>
              <a:spcAft>
                <a:spcPts val="0"/>
              </a:spcAft>
              <a:buClr>
                <a:srgbClr val="FFFFFF"/>
              </a:buClr>
              <a:buSzPts val="2600"/>
              <a:buChar char="○"/>
            </a:pPr>
            <a:r>
              <a:rPr lang="en" sz="2600">
                <a:solidFill>
                  <a:schemeClr val="dk1"/>
                </a:solidFill>
                <a:latin typeface="Corbel"/>
                <a:ea typeface="Corbel"/>
                <a:cs typeface="Corbel"/>
                <a:sym typeface="Corbel"/>
              </a:rPr>
              <a:t>String with bead should be held with one bead near the temple which will allow for testing distance of 16 inches.  </a:t>
            </a:r>
            <a:endParaRPr sz="2600">
              <a:solidFill>
                <a:schemeClr val="dk1"/>
              </a:solidFill>
              <a:latin typeface="Corbel"/>
              <a:ea typeface="Corbel"/>
              <a:cs typeface="Corbel"/>
              <a:sym typeface="Corbel"/>
            </a:endParaRPr>
          </a:p>
          <a:p>
            <a:pPr indent="-393700" lvl="1" marL="914400" rtl="0" algn="l">
              <a:spcBef>
                <a:spcPts val="0"/>
              </a:spcBef>
              <a:spcAft>
                <a:spcPts val="0"/>
              </a:spcAft>
              <a:buClr>
                <a:srgbClr val="FFFFFF"/>
              </a:buClr>
              <a:buSzPts val="2600"/>
              <a:buChar char="○"/>
            </a:pPr>
            <a:r>
              <a:rPr lang="en" sz="2600">
                <a:solidFill>
                  <a:schemeClr val="dk1"/>
                </a:solidFill>
                <a:latin typeface="Corbel"/>
                <a:ea typeface="Corbel"/>
                <a:cs typeface="Corbel"/>
                <a:sym typeface="Corbel"/>
              </a:rPr>
              <a:t>If student has communication deficits, they can point to the symbols they see using the matching 4 image cards.</a:t>
            </a:r>
            <a:endParaRPr sz="2600">
              <a:solidFill>
                <a:srgbClr val="FFFFFF"/>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