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7" r:id="rId5"/>
    <p:sldId id="258" r:id="rId6"/>
    <p:sldId id="259" r:id="rId7"/>
    <p:sldId id="263" r:id="rId8"/>
    <p:sldId id="268" r:id="rId9"/>
    <p:sldId id="260" r:id="rId10"/>
    <p:sldId id="261" r:id="rId11"/>
    <p:sldId id="262" r:id="rId12"/>
    <p:sldId id="264" r:id="rId13"/>
    <p:sldId id="267" r:id="rId14"/>
    <p:sldId id="26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3"/>
                <c:pt idx="0">
                  <c:v>No Connection</c:v>
                </c:pt>
                <c:pt idx="1">
                  <c:v>Some Connection</c:v>
                </c:pt>
                <c:pt idx="2">
                  <c:v>Made the Connection</c:v>
                </c:pt>
              </c:strCache>
            </c:strRef>
          </c:cat>
          <c:val>
            <c:numRef>
              <c:f>Sheet1!$B$2:$B$5</c:f>
              <c:numCache>
                <c:formatCode>General</c:formatCode>
                <c:ptCount val="4"/>
                <c:pt idx="0">
                  <c:v>8.1999999999999993</c:v>
                </c:pt>
                <c:pt idx="1">
                  <c:v>3.2</c:v>
                </c:pt>
                <c:pt idx="2">
                  <c:v>1</c:v>
                </c:pt>
              </c:numCache>
            </c:numRef>
          </c:val>
          <c:extLst>
            <c:ext xmlns:c16="http://schemas.microsoft.com/office/drawing/2014/chart" uri="{C3380CC4-5D6E-409C-BE32-E72D297353CC}">
              <c16:uniqueId val="{00000000-A23D-4E11-8002-B07B57DAFD83}"/>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3"/>
                <c:pt idx="0">
                  <c:v>No Connection</c:v>
                </c:pt>
                <c:pt idx="1">
                  <c:v>Some Connection</c:v>
                </c:pt>
                <c:pt idx="2">
                  <c:v>Made the Connection</c:v>
                </c:pt>
              </c:strCache>
            </c:strRef>
          </c:cat>
          <c:val>
            <c:numRef>
              <c:f>Sheet1!$B$2:$B$5</c:f>
              <c:numCache>
                <c:formatCode>General</c:formatCode>
                <c:ptCount val="4"/>
                <c:pt idx="0">
                  <c:v>0.2</c:v>
                </c:pt>
                <c:pt idx="1">
                  <c:v>0.4</c:v>
                </c:pt>
                <c:pt idx="2">
                  <c:v>3</c:v>
                </c:pt>
              </c:numCache>
            </c:numRef>
          </c:val>
          <c:extLst>
            <c:ext xmlns:c16="http://schemas.microsoft.com/office/drawing/2014/chart" uri="{C3380CC4-5D6E-409C-BE32-E72D297353CC}">
              <c16:uniqueId val="{00000000-1D94-42B5-A5A5-279F0104FC9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4/17/2022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4/17/2022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4/17/2022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4/17/2022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4/17/2022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1798093"/>
            <a:ext cx="4775075" cy="1630907"/>
          </a:xfrm>
        </p:spPr>
        <p:txBody>
          <a:bodyPr>
            <a:normAutofit/>
          </a:bodyPr>
          <a:lstStyle/>
          <a:p>
            <a:r>
              <a:rPr lang="en-US" sz="4400" dirty="0">
                <a:solidFill>
                  <a:schemeClr val="tx1"/>
                </a:solidFill>
              </a:rPr>
              <a:t>3-d Printing</a:t>
            </a:r>
            <a:br>
              <a:rPr lang="en-US" sz="4400" dirty="0">
                <a:solidFill>
                  <a:schemeClr val="tx1"/>
                </a:solidFill>
              </a:rPr>
            </a:br>
            <a:r>
              <a:rPr lang="en-US" sz="1600" dirty="0">
                <a:solidFill>
                  <a:schemeClr val="tx1"/>
                </a:solidFill>
              </a:rPr>
              <a:t>(with pens)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124941"/>
            <a:ext cx="4775075" cy="1695634"/>
          </a:xfrm>
        </p:spPr>
        <p:txBody>
          <a:bodyPr>
            <a:normAutofit/>
          </a:bodyPr>
          <a:lstStyle/>
          <a:p>
            <a:pPr>
              <a:spcAft>
                <a:spcPts val="600"/>
              </a:spcAft>
            </a:pPr>
            <a:r>
              <a:rPr lang="en-US" dirty="0">
                <a:solidFill>
                  <a:schemeClr val="tx1"/>
                </a:solidFill>
              </a:rPr>
              <a:t>An evolution of the Arts</a:t>
            </a:r>
          </a:p>
          <a:p>
            <a:pPr>
              <a:spcAft>
                <a:spcPts val="600"/>
              </a:spcAft>
            </a:pPr>
            <a:r>
              <a:rPr lang="en-US" dirty="0">
                <a:solidFill>
                  <a:schemeClr val="tx1"/>
                </a:solidFill>
              </a:rPr>
              <a:t>Charles Brennan Hackney</a:t>
            </a:r>
          </a:p>
          <a:p>
            <a:pPr>
              <a:spcAft>
                <a:spcPts val="600"/>
              </a:spcAft>
            </a:pPr>
            <a:r>
              <a:rPr lang="en-US" dirty="0">
                <a:solidFill>
                  <a:schemeClr val="tx1"/>
                </a:solidFill>
              </a:rPr>
              <a:t>East Ridge High School</a:t>
            </a:r>
          </a:p>
          <a:p>
            <a:pPr>
              <a:spcAft>
                <a:spcPts val="600"/>
              </a:spcAft>
            </a:pPr>
            <a:r>
              <a:rPr lang="en-US" dirty="0">
                <a:solidFill>
                  <a:schemeClr val="tx1"/>
                </a:solidFill>
              </a:rPr>
              <a:t>Pike District </a:t>
            </a:r>
          </a:p>
          <a:p>
            <a:pPr>
              <a:spcAft>
                <a:spcPts val="600"/>
              </a:spcAft>
            </a:pPr>
            <a:endParaRPr lang="en-US" dirty="0">
              <a:solidFill>
                <a:schemeClr val="tx1"/>
              </a:solidFill>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5519">
            <a:hlinkClick r:id="" action="ppaction://media"/>
            <a:extLst>
              <a:ext uri="{FF2B5EF4-FFF2-40B4-BE49-F238E27FC236}">
                <a16:creationId xmlns:a16="http://schemas.microsoft.com/office/drawing/2014/main" id="{95F5B899-DF47-4A87-825F-626DE60282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59461" y="395287"/>
            <a:ext cx="3412927" cy="6067425"/>
          </a:xfrm>
          <a:prstGeom prst="rect">
            <a:avLst/>
          </a:prstGeom>
        </p:spPr>
      </p:pic>
    </p:spTree>
    <p:extLst>
      <p:ext uri="{BB962C8B-B14F-4D97-AF65-F5344CB8AC3E}">
        <p14:creationId xmlns:p14="http://schemas.microsoft.com/office/powerpoint/2010/main" val="378467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FA1D-9E06-4C83-97D3-07862F9CF352}"/>
              </a:ext>
            </a:extLst>
          </p:cNvPr>
          <p:cNvSpPr>
            <a:spLocks noGrp="1"/>
          </p:cNvSpPr>
          <p:nvPr>
            <p:ph type="title"/>
          </p:nvPr>
        </p:nvSpPr>
        <p:spPr/>
        <p:txBody>
          <a:bodyPr/>
          <a:lstStyle/>
          <a:p>
            <a:r>
              <a:rPr lang="en-US" dirty="0"/>
              <a:t>To be Continued…</a:t>
            </a:r>
          </a:p>
        </p:txBody>
      </p:sp>
      <p:sp>
        <p:nvSpPr>
          <p:cNvPr id="3" name="Content Placeholder 2">
            <a:extLst>
              <a:ext uri="{FF2B5EF4-FFF2-40B4-BE49-F238E27FC236}">
                <a16:creationId xmlns:a16="http://schemas.microsoft.com/office/drawing/2014/main" id="{553D3EC7-9C8E-44A2-9ABD-22B099926ED3}"/>
              </a:ext>
            </a:extLst>
          </p:cNvPr>
          <p:cNvSpPr>
            <a:spLocks noGrp="1"/>
          </p:cNvSpPr>
          <p:nvPr>
            <p:ph idx="1"/>
          </p:nvPr>
        </p:nvSpPr>
        <p:spPr/>
        <p:txBody>
          <a:bodyPr>
            <a:normAutofit/>
          </a:bodyPr>
          <a:lstStyle/>
          <a:p>
            <a:r>
              <a:rPr lang="en-US" sz="2400" dirty="0"/>
              <a:t>It was my goal at the beginning of this grant to get the students comfortable with the pens and then be able to take that work over to the actual 3-D printer which KVEC had helped me with previously. We have not gotten to this step however, but I plan on doing so before the end of school. </a:t>
            </a:r>
          </a:p>
          <a:p>
            <a:r>
              <a:rPr lang="en-US" sz="2400" dirty="0"/>
              <a:t>It is my ultimate goal to start with he 3-D pen process then move into doing 3-D scanning using a HP Sprout PC. Then take those scans render them out more completely and print using my 3-D printer. </a:t>
            </a:r>
          </a:p>
        </p:txBody>
      </p:sp>
    </p:spTree>
    <p:extLst>
      <p:ext uri="{BB962C8B-B14F-4D97-AF65-F5344CB8AC3E}">
        <p14:creationId xmlns:p14="http://schemas.microsoft.com/office/powerpoint/2010/main" val="3653273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0A4E-4680-41A5-B267-7405347F703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3B4FF5B1-D1A2-4CE9-9A2C-20979AAFA036}"/>
              </a:ext>
            </a:extLst>
          </p:cNvPr>
          <p:cNvSpPr>
            <a:spLocks noGrp="1"/>
          </p:cNvSpPr>
          <p:nvPr>
            <p:ph idx="1"/>
          </p:nvPr>
        </p:nvSpPr>
        <p:spPr/>
        <p:txBody>
          <a:bodyPr>
            <a:normAutofit lnSpcReduction="10000"/>
          </a:bodyPr>
          <a:lstStyle/>
          <a:p>
            <a:r>
              <a:rPr lang="en-US" sz="2000" dirty="0"/>
              <a:t>The students had more fun with this unit and project then almost any I had done this year. I know it is cliché but seeing their smiling faces made it worth all the missteps and mistakes to get them caught up on the process.</a:t>
            </a:r>
          </a:p>
          <a:p>
            <a:r>
              <a:rPr lang="en-US" sz="2000" dirty="0"/>
              <a:t>I think more then anything it got more students to open their eyes about how technology and art can be interrelated and even solidified in some that if they have a passion for art, they can turn it into viable careers which is my wish for any project I give them. </a:t>
            </a:r>
          </a:p>
          <a:p>
            <a:r>
              <a:rPr lang="en-US" sz="2000" dirty="0"/>
              <a:t>I state this every time I receive one of these grants but thank you so much to KVEC and the learning innovation grant without you none of this is possible. I mean this from the bottom of my heart thank for all that you help accomplish in this region. </a:t>
            </a:r>
          </a:p>
          <a:p>
            <a:pPr marL="0" indent="0">
              <a:buNone/>
            </a:pPr>
            <a:endParaRPr lang="en-US" dirty="0"/>
          </a:p>
        </p:txBody>
      </p:sp>
    </p:spTree>
    <p:extLst>
      <p:ext uri="{BB962C8B-B14F-4D97-AF65-F5344CB8AC3E}">
        <p14:creationId xmlns:p14="http://schemas.microsoft.com/office/powerpoint/2010/main" val="43294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C426-EBC1-45C2-B3A0-9C644296B908}"/>
              </a:ext>
            </a:extLst>
          </p:cNvPr>
          <p:cNvSpPr>
            <a:spLocks noGrp="1"/>
          </p:cNvSpPr>
          <p:nvPr>
            <p:ph type="title"/>
          </p:nvPr>
        </p:nvSpPr>
        <p:spPr/>
        <p:txBody>
          <a:bodyPr/>
          <a:lstStyle/>
          <a:p>
            <a:r>
              <a:rPr lang="en-US" dirty="0"/>
              <a:t>The Proposal</a:t>
            </a:r>
          </a:p>
        </p:txBody>
      </p:sp>
      <p:sp>
        <p:nvSpPr>
          <p:cNvPr id="3" name="Content Placeholder 2">
            <a:extLst>
              <a:ext uri="{FF2B5EF4-FFF2-40B4-BE49-F238E27FC236}">
                <a16:creationId xmlns:a16="http://schemas.microsoft.com/office/drawing/2014/main" id="{37FCFBA9-94A8-4888-8FF7-B5D7B2BF2B79}"/>
              </a:ext>
            </a:extLst>
          </p:cNvPr>
          <p:cNvSpPr>
            <a:spLocks noGrp="1"/>
          </p:cNvSpPr>
          <p:nvPr>
            <p:ph idx="1"/>
          </p:nvPr>
        </p:nvSpPr>
        <p:spPr/>
        <p:txBody>
          <a:bodyPr>
            <a:normAutofit lnSpcReduction="10000"/>
          </a:bodyPr>
          <a:lstStyle/>
          <a:p>
            <a:r>
              <a:rPr lang="en-US" dirty="0"/>
              <a:t>My problem of practice is showing students the connection between art and technology. There seems to be a disconnect in students minds of what art is and how it can be used in a broader sense. When I talk to students for the first time, they always consider art to just be old pictures and paintings, it never dawns on them that all technology we use is somehow connected to art. Whether that be from the design or the aesthetic of the devices they use every single day. </a:t>
            </a:r>
          </a:p>
          <a:p>
            <a:r>
              <a:rPr lang="en-US" dirty="0"/>
              <a:t>With my last grant I was able to show my students that connection, and it was a big highlight for my class. Everyone was curious about it, and it blew some minds that there was a 3-D printer in the art room. It helped gain a lot of attention for my class, which was welcome. It also helped achieve my goal of showing the students that there are viable and exciting careers with art and jobs that are also connected with technology. </a:t>
            </a:r>
          </a:p>
          <a:p>
            <a:r>
              <a:rPr lang="en-US" dirty="0"/>
              <a:t>For this years grant I was wanting to go a step further with an even newer technology. This new technology also has a direct connection with the 3-D printer because it is 3-D pens. Instead of using a machine with a pre-designed layout, the students will be able to make free-form 3-D objects and builds. We can then take these builds and transfer them over to our software and make 3-D prints out of them. This allows for a strong connection to STEAM course work that students may not get in a lot of Art classes. </a:t>
            </a:r>
          </a:p>
          <a:p>
            <a:endParaRPr lang="en-US" dirty="0"/>
          </a:p>
        </p:txBody>
      </p:sp>
    </p:spTree>
    <p:extLst>
      <p:ext uri="{BB962C8B-B14F-4D97-AF65-F5344CB8AC3E}">
        <p14:creationId xmlns:p14="http://schemas.microsoft.com/office/powerpoint/2010/main" val="354673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04BE-0974-46C9-993F-FED53B947255}"/>
              </a:ext>
            </a:extLst>
          </p:cNvPr>
          <p:cNvSpPr>
            <a:spLocks noGrp="1"/>
          </p:cNvSpPr>
          <p:nvPr>
            <p:ph type="title"/>
          </p:nvPr>
        </p:nvSpPr>
        <p:spPr/>
        <p:txBody>
          <a:bodyPr/>
          <a:lstStyle/>
          <a:p>
            <a:r>
              <a:rPr lang="en-US" dirty="0"/>
              <a:t>Items Purchased</a:t>
            </a:r>
          </a:p>
        </p:txBody>
      </p:sp>
      <p:sp>
        <p:nvSpPr>
          <p:cNvPr id="3" name="Content Placeholder 2">
            <a:extLst>
              <a:ext uri="{FF2B5EF4-FFF2-40B4-BE49-F238E27FC236}">
                <a16:creationId xmlns:a16="http://schemas.microsoft.com/office/drawing/2014/main" id="{65D537C1-58E2-43EE-9A20-68B62676F02F}"/>
              </a:ext>
            </a:extLst>
          </p:cNvPr>
          <p:cNvSpPr>
            <a:spLocks noGrp="1"/>
          </p:cNvSpPr>
          <p:nvPr>
            <p:ph sz="half" idx="1"/>
          </p:nvPr>
        </p:nvSpPr>
        <p:spPr/>
        <p:txBody>
          <a:bodyPr/>
          <a:lstStyle/>
          <a:p>
            <a:pPr marL="342900" indent="-342900">
              <a:buFont typeface="+mj-lt"/>
              <a:buAutoNum type="arabicPeriod"/>
            </a:pPr>
            <a:r>
              <a:rPr lang="en-US" dirty="0"/>
              <a:t>3-D Doodler Pens</a:t>
            </a:r>
          </a:p>
          <a:p>
            <a:pPr marL="342900" indent="-342900">
              <a:buFont typeface="+mj-lt"/>
              <a:buAutoNum type="arabicPeriod"/>
            </a:pPr>
            <a:r>
              <a:rPr lang="en-US" dirty="0"/>
              <a:t>Pen filament </a:t>
            </a:r>
          </a:p>
          <a:p>
            <a:pPr marL="342900" indent="-342900">
              <a:buFont typeface="+mj-lt"/>
              <a:buAutoNum type="arabicPeriod"/>
            </a:pPr>
            <a:r>
              <a:rPr lang="en-US" dirty="0"/>
              <a:t>Paint for finished products</a:t>
            </a:r>
          </a:p>
        </p:txBody>
      </p:sp>
      <p:pic>
        <p:nvPicPr>
          <p:cNvPr id="1026" name="Picture 2" descr="3doodler Create+ 3d Printing Pen Set – Onyx Black : Target">
            <a:extLst>
              <a:ext uri="{FF2B5EF4-FFF2-40B4-BE49-F238E27FC236}">
                <a16:creationId xmlns:a16="http://schemas.microsoft.com/office/drawing/2014/main" id="{6EFA879E-D88F-447C-8429-734ED1F5E85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33192" y="1131390"/>
            <a:ext cx="4595219" cy="459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2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DC55-B84A-4C39-B464-A1844F22B4D0}"/>
              </a:ext>
            </a:extLst>
          </p:cNvPr>
          <p:cNvSpPr>
            <a:spLocks noGrp="1"/>
          </p:cNvSpPr>
          <p:nvPr>
            <p:ph type="title"/>
          </p:nvPr>
        </p:nvSpPr>
        <p:spPr/>
        <p:txBody>
          <a:bodyPr/>
          <a:lstStyle/>
          <a:p>
            <a:r>
              <a:rPr lang="en-US" dirty="0"/>
              <a:t>The Process </a:t>
            </a:r>
          </a:p>
        </p:txBody>
      </p:sp>
      <p:sp>
        <p:nvSpPr>
          <p:cNvPr id="3" name="Content Placeholder 2">
            <a:extLst>
              <a:ext uri="{FF2B5EF4-FFF2-40B4-BE49-F238E27FC236}">
                <a16:creationId xmlns:a16="http://schemas.microsoft.com/office/drawing/2014/main" id="{E6C31AF2-2C49-45C0-BAF6-6A9F1D220F9C}"/>
              </a:ext>
            </a:extLst>
          </p:cNvPr>
          <p:cNvSpPr>
            <a:spLocks noGrp="1"/>
          </p:cNvSpPr>
          <p:nvPr>
            <p:ph idx="1"/>
          </p:nvPr>
        </p:nvSpPr>
        <p:spPr/>
        <p:txBody>
          <a:bodyPr>
            <a:noAutofit/>
          </a:bodyPr>
          <a:lstStyle/>
          <a:p>
            <a:r>
              <a:rPr lang="en-US" sz="2000" dirty="0"/>
              <a:t>Much like 3-D printers, 3-D pens have most of the same parts and processes.</a:t>
            </a:r>
          </a:p>
          <a:p>
            <a:r>
              <a:rPr lang="en-US" sz="2000" dirty="0"/>
              <a:t>The pen has an internal heater and extruder that is fed from the top the plastic filament that is the same type used in most school 3-D printers.</a:t>
            </a:r>
          </a:p>
          <a:p>
            <a:r>
              <a:rPr lang="en-US" sz="2000" dirty="0"/>
              <a:t>Works very much like a hot glue gun as you continuously fed filament from the top. </a:t>
            </a:r>
          </a:p>
          <a:p>
            <a:r>
              <a:rPr lang="en-US" sz="2000" dirty="0"/>
              <a:t>Difference is it has fast and slow buttons so you can have better control then with traditional hot glue guns. </a:t>
            </a:r>
          </a:p>
          <a:p>
            <a:r>
              <a:rPr lang="en-US" sz="2000" dirty="0"/>
              <a:t>The only con me and my students faced from the pens where they must be always plugged in, which is a very minimal distraction. </a:t>
            </a:r>
          </a:p>
        </p:txBody>
      </p:sp>
    </p:spTree>
    <p:extLst>
      <p:ext uri="{BB962C8B-B14F-4D97-AF65-F5344CB8AC3E}">
        <p14:creationId xmlns:p14="http://schemas.microsoft.com/office/powerpoint/2010/main" val="44247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188E-4F2B-4B7E-98E1-30E7EBC2BDF0}"/>
              </a:ext>
            </a:extLst>
          </p:cNvPr>
          <p:cNvSpPr>
            <a:spLocks noGrp="1"/>
          </p:cNvSpPr>
          <p:nvPr>
            <p:ph type="title"/>
          </p:nvPr>
        </p:nvSpPr>
        <p:spPr/>
        <p:txBody>
          <a:bodyPr/>
          <a:lstStyle/>
          <a:p>
            <a:r>
              <a:rPr lang="en-US" dirty="0"/>
              <a:t>Some Data</a:t>
            </a:r>
            <a:br>
              <a:rPr lang="en-US" dirty="0"/>
            </a:br>
            <a:r>
              <a:rPr lang="en-US" sz="1200" dirty="0"/>
              <a:t>I gave 30 students a survey asking them to make connections between art and technology. Then gave a similar survey after teaching the Unit and doing the projects. </a:t>
            </a:r>
            <a:endParaRPr lang="en-US" dirty="0"/>
          </a:p>
        </p:txBody>
      </p:sp>
      <p:graphicFrame>
        <p:nvGraphicFramePr>
          <p:cNvPr id="12" name="Content Placeholder 11">
            <a:extLst>
              <a:ext uri="{FF2B5EF4-FFF2-40B4-BE49-F238E27FC236}">
                <a16:creationId xmlns:a16="http://schemas.microsoft.com/office/drawing/2014/main" id="{39DD1ACA-0B91-43D0-84CC-95F1D715506D}"/>
              </a:ext>
            </a:extLst>
          </p:cNvPr>
          <p:cNvGraphicFramePr>
            <a:graphicFrameLocks noGrp="1"/>
          </p:cNvGraphicFramePr>
          <p:nvPr>
            <p:ph sz="half" idx="1"/>
            <p:extLst>
              <p:ext uri="{D42A27DB-BD31-4B8C-83A1-F6EECF244321}">
                <p14:modId xmlns:p14="http://schemas.microsoft.com/office/powerpoint/2010/main" val="4073343681"/>
              </p:ext>
            </p:extLst>
          </p:nvPr>
        </p:nvGraphicFramePr>
        <p:xfrm>
          <a:off x="1066800" y="2103438"/>
          <a:ext cx="4664075" cy="3748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ontent Placeholder 19">
            <a:extLst>
              <a:ext uri="{FF2B5EF4-FFF2-40B4-BE49-F238E27FC236}">
                <a16:creationId xmlns:a16="http://schemas.microsoft.com/office/drawing/2014/main" id="{101B028E-2DC9-4CAE-B802-34938FBA30DB}"/>
              </a:ext>
            </a:extLst>
          </p:cNvPr>
          <p:cNvGraphicFramePr>
            <a:graphicFrameLocks noGrp="1"/>
          </p:cNvGraphicFramePr>
          <p:nvPr>
            <p:ph sz="half" idx="2"/>
            <p:extLst>
              <p:ext uri="{D42A27DB-BD31-4B8C-83A1-F6EECF244321}">
                <p14:modId xmlns:p14="http://schemas.microsoft.com/office/powerpoint/2010/main" val="1243347776"/>
              </p:ext>
            </p:extLst>
          </p:nvPr>
        </p:nvGraphicFramePr>
        <p:xfrm>
          <a:off x="6461125" y="2103438"/>
          <a:ext cx="4664075" cy="37480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479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F0E7-23D4-4992-A7AA-709359244C0C}"/>
              </a:ext>
            </a:extLst>
          </p:cNvPr>
          <p:cNvSpPr>
            <a:spLocks noGrp="1"/>
          </p:cNvSpPr>
          <p:nvPr>
            <p:ph type="title"/>
          </p:nvPr>
        </p:nvSpPr>
        <p:spPr/>
        <p:txBody>
          <a:bodyPr/>
          <a:lstStyle/>
          <a:p>
            <a:r>
              <a:rPr lang="en-US" dirty="0"/>
              <a:t>The Journey </a:t>
            </a:r>
          </a:p>
        </p:txBody>
      </p:sp>
      <p:sp>
        <p:nvSpPr>
          <p:cNvPr id="3" name="Content Placeholder 2">
            <a:extLst>
              <a:ext uri="{FF2B5EF4-FFF2-40B4-BE49-F238E27FC236}">
                <a16:creationId xmlns:a16="http://schemas.microsoft.com/office/drawing/2014/main" id="{1A139881-AA3F-4E22-A85F-35DEA6144897}"/>
              </a:ext>
            </a:extLst>
          </p:cNvPr>
          <p:cNvSpPr>
            <a:spLocks noGrp="1"/>
          </p:cNvSpPr>
          <p:nvPr>
            <p:ph idx="1"/>
          </p:nvPr>
        </p:nvSpPr>
        <p:spPr/>
        <p:txBody>
          <a:bodyPr>
            <a:noAutofit/>
          </a:bodyPr>
          <a:lstStyle/>
          <a:p>
            <a:r>
              <a:rPr lang="en-US" sz="2400" dirty="0"/>
              <a:t>Spent a week on a 3-D printing Unit and had the students watch various tutorials on YouTube and various sites.</a:t>
            </a:r>
          </a:p>
          <a:p>
            <a:r>
              <a:rPr lang="en-US" sz="2400" dirty="0"/>
              <a:t>Practiced creating simple objects using the 3-D pens (pictured on next slide). </a:t>
            </a:r>
          </a:p>
          <a:p>
            <a:r>
              <a:rPr lang="en-US" sz="2400" dirty="0"/>
              <a:t>Found and printed out templates for students to use and start creating actual 3-D objects.</a:t>
            </a:r>
          </a:p>
          <a:p>
            <a:r>
              <a:rPr lang="en-US" sz="2400" dirty="0"/>
              <a:t>Had students work further to create more advanced projects (total working time about 2 weeks).</a:t>
            </a:r>
          </a:p>
        </p:txBody>
      </p:sp>
    </p:spTree>
    <p:extLst>
      <p:ext uri="{BB962C8B-B14F-4D97-AF65-F5344CB8AC3E}">
        <p14:creationId xmlns:p14="http://schemas.microsoft.com/office/powerpoint/2010/main" val="3120228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9E7A04-4D10-4961-9334-1B2C58B5003E}"/>
              </a:ext>
            </a:extLst>
          </p:cNvPr>
          <p:cNvSpPr>
            <a:spLocks noGrp="1"/>
          </p:cNvSpPr>
          <p:nvPr>
            <p:ph type="title"/>
          </p:nvPr>
        </p:nvSpPr>
        <p:spPr/>
        <p:txBody>
          <a:bodyPr/>
          <a:lstStyle/>
          <a:p>
            <a:r>
              <a:rPr lang="en-US" dirty="0"/>
              <a:t>The First step in the Design Process</a:t>
            </a:r>
          </a:p>
        </p:txBody>
      </p:sp>
      <p:sp>
        <p:nvSpPr>
          <p:cNvPr id="4" name="Text Placeholder 3">
            <a:extLst>
              <a:ext uri="{FF2B5EF4-FFF2-40B4-BE49-F238E27FC236}">
                <a16:creationId xmlns:a16="http://schemas.microsoft.com/office/drawing/2014/main" id="{875FF043-11D4-4F44-9440-A4A22509B8EE}"/>
              </a:ext>
            </a:extLst>
          </p:cNvPr>
          <p:cNvSpPr>
            <a:spLocks noGrp="1"/>
          </p:cNvSpPr>
          <p:nvPr>
            <p:ph type="body" sz="half" idx="2"/>
          </p:nvPr>
        </p:nvSpPr>
        <p:spPr/>
        <p:txBody>
          <a:bodyPr>
            <a:normAutofit fontScale="92500"/>
          </a:bodyPr>
          <a:lstStyle/>
          <a:p>
            <a:r>
              <a:rPr lang="en-US" dirty="0"/>
              <a:t>Students working with the pens the first day. </a:t>
            </a:r>
          </a:p>
          <a:p>
            <a:r>
              <a:rPr lang="en-US" dirty="0"/>
              <a:t>Surprised </a:t>
            </a:r>
            <a:r>
              <a:rPr lang="en-US"/>
              <a:t>me the </a:t>
            </a:r>
            <a:r>
              <a:rPr lang="en-US" dirty="0"/>
              <a:t>level they could achieve with them as most had no experience with them before.</a:t>
            </a:r>
          </a:p>
          <a:p>
            <a:r>
              <a:rPr lang="en-US" dirty="0"/>
              <a:t>Some had experience and had their own but said they were not as advanced as the ones we were using.</a:t>
            </a:r>
          </a:p>
        </p:txBody>
      </p:sp>
      <p:pic>
        <p:nvPicPr>
          <p:cNvPr id="2050" name="Picture 2" descr="Image preview">
            <a:extLst>
              <a:ext uri="{FF2B5EF4-FFF2-40B4-BE49-F238E27FC236}">
                <a16:creationId xmlns:a16="http://schemas.microsoft.com/office/drawing/2014/main" id="{94A81F58-8880-4893-B0EB-962A3FD896E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776" r="4776"/>
          <a:stretch>
            <a:fillRect/>
          </a:stretch>
        </p:blipFill>
        <p:spPr bwMode="auto">
          <a:xfrm rot="5400000">
            <a:off x="90757" y="613711"/>
            <a:ext cx="3619501" cy="3001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3DE1267A-CE07-4037-88E1-49052C53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272298" y="685798"/>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E46D1729-8177-4A4D-B7FE-95606B518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210175" y="3886203"/>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9C2AB941-AA4B-4B8E-856A-315327DA0C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63363" y="4445508"/>
            <a:ext cx="2426208" cy="18196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preview">
            <a:extLst>
              <a:ext uri="{FF2B5EF4-FFF2-40B4-BE49-F238E27FC236}">
                <a16:creationId xmlns:a16="http://schemas.microsoft.com/office/drawing/2014/main" id="{C04ECB92-C38F-478A-B543-84AE2FC7A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705370" y="4523233"/>
            <a:ext cx="3048000" cy="22859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preview">
            <a:extLst>
              <a:ext uri="{FF2B5EF4-FFF2-40B4-BE49-F238E27FC236}">
                <a16:creationId xmlns:a16="http://schemas.microsoft.com/office/drawing/2014/main" id="{E764C207-C2A4-410C-994B-1187D657FB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599624" y="770446"/>
            <a:ext cx="3048000" cy="211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885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3279EE-1473-4E91-A49C-7E9B7A66855B}"/>
              </a:ext>
            </a:extLst>
          </p:cNvPr>
          <p:cNvSpPr>
            <a:spLocks noGrp="1"/>
          </p:cNvSpPr>
          <p:nvPr>
            <p:ph type="title"/>
          </p:nvPr>
        </p:nvSpPr>
        <p:spPr/>
        <p:txBody>
          <a:bodyPr/>
          <a:lstStyle/>
          <a:p>
            <a:r>
              <a:rPr lang="en-US" dirty="0"/>
              <a:t>Step 2 </a:t>
            </a:r>
          </a:p>
        </p:txBody>
      </p:sp>
      <p:sp>
        <p:nvSpPr>
          <p:cNvPr id="4" name="Text Placeholder 3">
            <a:extLst>
              <a:ext uri="{FF2B5EF4-FFF2-40B4-BE49-F238E27FC236}">
                <a16:creationId xmlns:a16="http://schemas.microsoft.com/office/drawing/2014/main" id="{E71A3DE7-0814-4396-885D-0521E132A045}"/>
              </a:ext>
            </a:extLst>
          </p:cNvPr>
          <p:cNvSpPr>
            <a:spLocks noGrp="1"/>
          </p:cNvSpPr>
          <p:nvPr>
            <p:ph type="body" sz="half" idx="2"/>
          </p:nvPr>
        </p:nvSpPr>
        <p:spPr/>
        <p:txBody>
          <a:bodyPr/>
          <a:lstStyle/>
          <a:p>
            <a:r>
              <a:rPr lang="en-US" dirty="0"/>
              <a:t>Students using a template to trace out more complex objects and they also free handed a lot during this step. </a:t>
            </a:r>
          </a:p>
        </p:txBody>
      </p:sp>
      <p:pic>
        <p:nvPicPr>
          <p:cNvPr id="3074" name="Picture 2" descr="Image preview">
            <a:extLst>
              <a:ext uri="{FF2B5EF4-FFF2-40B4-BE49-F238E27FC236}">
                <a16:creationId xmlns:a16="http://schemas.microsoft.com/office/drawing/2014/main" id="{FB4A5C17-D4F9-4BF0-9C5E-53CE5A5AD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2401" y="618744"/>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review">
            <a:extLst>
              <a:ext uri="{FF2B5EF4-FFF2-40B4-BE49-F238E27FC236}">
                <a16:creationId xmlns:a16="http://schemas.microsoft.com/office/drawing/2014/main" id="{8D91F899-1EA1-4966-AB6E-A8EF5EB37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14575" y="618744"/>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preview">
            <a:extLst>
              <a:ext uri="{FF2B5EF4-FFF2-40B4-BE49-F238E27FC236}">
                <a16:creationId xmlns:a16="http://schemas.microsoft.com/office/drawing/2014/main" id="{99513087-EA6A-4378-9B12-160A0EA2D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810128" y="618744"/>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preview">
            <a:extLst>
              <a:ext uri="{FF2B5EF4-FFF2-40B4-BE49-F238E27FC236}">
                <a16:creationId xmlns:a16="http://schemas.microsoft.com/office/drawing/2014/main" id="{ADC61B69-02A5-4125-AFFD-1AA2F40D1C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314575" y="3953257"/>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preview">
            <a:extLst>
              <a:ext uri="{FF2B5EF4-FFF2-40B4-BE49-F238E27FC236}">
                <a16:creationId xmlns:a16="http://schemas.microsoft.com/office/drawing/2014/main" id="{C0F5A56C-469B-49BF-93CD-BCBC12AD1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52401" y="3953257"/>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preview">
            <a:extLst>
              <a:ext uri="{FF2B5EF4-FFF2-40B4-BE49-F238E27FC236}">
                <a16:creationId xmlns:a16="http://schemas.microsoft.com/office/drawing/2014/main" id="{3631B77A-3C99-4CC4-A2EA-B11FEB09FF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781551" y="3953256"/>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705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93C70E-8A5E-4A49-B199-ECEDB9396117}"/>
              </a:ext>
            </a:extLst>
          </p:cNvPr>
          <p:cNvSpPr>
            <a:spLocks noGrp="1"/>
          </p:cNvSpPr>
          <p:nvPr>
            <p:ph type="title"/>
          </p:nvPr>
        </p:nvSpPr>
        <p:spPr/>
        <p:txBody>
          <a:bodyPr/>
          <a:lstStyle/>
          <a:p>
            <a:r>
              <a:rPr lang="en-US" dirty="0"/>
              <a:t>Step 3</a:t>
            </a:r>
          </a:p>
        </p:txBody>
      </p:sp>
      <p:sp>
        <p:nvSpPr>
          <p:cNvPr id="4" name="Text Placeholder 3">
            <a:extLst>
              <a:ext uri="{FF2B5EF4-FFF2-40B4-BE49-F238E27FC236}">
                <a16:creationId xmlns:a16="http://schemas.microsoft.com/office/drawing/2014/main" id="{6E0C69D6-A3ED-41A6-B465-A8DC48F9D12E}"/>
              </a:ext>
            </a:extLst>
          </p:cNvPr>
          <p:cNvSpPr>
            <a:spLocks noGrp="1"/>
          </p:cNvSpPr>
          <p:nvPr>
            <p:ph type="body" sz="half" idx="2"/>
          </p:nvPr>
        </p:nvSpPr>
        <p:spPr>
          <a:xfrm>
            <a:off x="8477250" y="2386584"/>
            <a:ext cx="3144774" cy="3511296"/>
          </a:xfrm>
        </p:spPr>
        <p:txBody>
          <a:bodyPr/>
          <a:lstStyle/>
          <a:p>
            <a:r>
              <a:rPr lang="en-US" dirty="0"/>
              <a:t>Here students worked on building up their objects into an actual 3-D space. </a:t>
            </a:r>
          </a:p>
          <a:p>
            <a:r>
              <a:rPr lang="en-US" dirty="0"/>
              <a:t>Most students handled this more complex operation easily after the other days of practice. </a:t>
            </a:r>
          </a:p>
        </p:txBody>
      </p:sp>
      <p:pic>
        <p:nvPicPr>
          <p:cNvPr id="4098" name="Picture 2" descr="Image preview">
            <a:extLst>
              <a:ext uri="{FF2B5EF4-FFF2-40B4-BE49-F238E27FC236}">
                <a16:creationId xmlns:a16="http://schemas.microsoft.com/office/drawing/2014/main" id="{8142D582-BC03-48D5-BD70-BB3DDE351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2401" y="618744"/>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preview">
            <a:extLst>
              <a:ext uri="{FF2B5EF4-FFF2-40B4-BE49-F238E27FC236}">
                <a16:creationId xmlns:a16="http://schemas.microsoft.com/office/drawing/2014/main" id="{BA5B1A52-5737-40F1-AD74-D230D9B9C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52675" y="618744"/>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preview">
            <a:extLst>
              <a:ext uri="{FF2B5EF4-FFF2-40B4-BE49-F238E27FC236}">
                <a16:creationId xmlns:a16="http://schemas.microsoft.com/office/drawing/2014/main" id="{71713BD7-1B80-43F4-861D-37DBAE16B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52401" y="3953256"/>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preview">
            <a:extLst>
              <a:ext uri="{FF2B5EF4-FFF2-40B4-BE49-F238E27FC236}">
                <a16:creationId xmlns:a16="http://schemas.microsoft.com/office/drawing/2014/main" id="{6D45ED20-73EB-4BE8-9C67-63939FA7C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352675" y="3953256"/>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preview">
            <a:extLst>
              <a:ext uri="{FF2B5EF4-FFF2-40B4-BE49-F238E27FC236}">
                <a16:creationId xmlns:a16="http://schemas.microsoft.com/office/drawing/2014/main" id="{D0BAF566-58EA-4894-B41D-013ECB0498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57751" y="3953256"/>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preview">
            <a:extLst>
              <a:ext uri="{FF2B5EF4-FFF2-40B4-BE49-F238E27FC236}">
                <a16:creationId xmlns:a16="http://schemas.microsoft.com/office/drawing/2014/main" id="{7F68BFA8-1D67-4637-AC52-85E6FE3B9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857751" y="618744"/>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9644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{2C9DF95C-5684-4C08-9C42-3F4E0400AA39}tf78438558_win32</Template>
  <TotalTime>289</TotalTime>
  <Words>900</Words>
  <Application>Microsoft Office PowerPoint</Application>
  <PresentationFormat>Widescreen</PresentationFormat>
  <Paragraphs>43</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Gothic</vt:lpstr>
      <vt:lpstr>Garamond</vt:lpstr>
      <vt:lpstr>SavonVTI</vt:lpstr>
      <vt:lpstr>3-d Printing (with pens)</vt:lpstr>
      <vt:lpstr>The Proposal</vt:lpstr>
      <vt:lpstr>Items Purchased</vt:lpstr>
      <vt:lpstr>The Process </vt:lpstr>
      <vt:lpstr>Some Data I gave 30 students a survey asking them to make connections between art and technology. Then gave a similar survey after teaching the Unit and doing the projects. </vt:lpstr>
      <vt:lpstr>The Journey </vt:lpstr>
      <vt:lpstr>The First step in the Design Process</vt:lpstr>
      <vt:lpstr>Step 2 </vt:lpstr>
      <vt:lpstr>Step 3</vt:lpstr>
      <vt:lpstr>PowerPoint Presentation</vt:lpstr>
      <vt:lpstr>To be Continued…</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Printing (with pens)</dc:title>
  <dc:creator>Hackney, Charles</dc:creator>
  <cp:lastModifiedBy>Hackney, Charles</cp:lastModifiedBy>
  <cp:revision>6</cp:revision>
  <dcterms:created xsi:type="dcterms:W3CDTF">2022-04-17T17:49:10Z</dcterms:created>
  <dcterms:modified xsi:type="dcterms:W3CDTF">2022-04-17T22:38:37Z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