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oboto"/>
      <p:regular r:id="rId28"/>
      <p:bold r:id="rId29"/>
      <p:italic r:id="rId30"/>
      <p:boldItalic r:id="rId31"/>
    </p:embeddedFont>
    <p:embeddedFont>
      <p:font typeface="Caveat"/>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33" Type="http://schemas.openxmlformats.org/officeDocument/2006/relationships/font" Target="fonts/Caveat-bold.fntdata"/><Relationship Id="rId10" Type="http://schemas.openxmlformats.org/officeDocument/2006/relationships/slide" Target="slides/slide5.xml"/><Relationship Id="rId32" Type="http://schemas.openxmlformats.org/officeDocument/2006/relationships/font" Target="fonts/Caveat-regular.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802f52e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1802f52e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f64d19763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f64d19763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013ad463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013ad463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013ad463e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013ad463e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26b174f1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126b174f1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013ad463e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013ad463e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26b174f1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126b174f1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013ad463e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013ad463e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17ceb22d9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17ceb22d9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18aa9f3c0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18aa9f3c0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1126b174f1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1126b174f1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1802f52e4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1802f52e4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f64d19763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f64d19763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1eb926ace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1eb926ace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18aa9f3c0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18aa9f3c0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18aa9f3c0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18aa9f3c0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18aa9f3c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18aa9f3c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26b174f1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126b174f1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11802f52e4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11802f52e4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18aa9f3c0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18aa9f3c0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64d1976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f64d1976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hyperlink" Target="https://www.amazon.com/UPGRADE-Transparent-Reusable-Anti-Fog-Sanitary/dp/B08NWJZTZ8/ref=sr_1_6?crid=3TOB0LSFY5WHR&amp;keywords=clear+face+mask+shield&amp;qid=1646335602&amp;sprefix=clear+face+mask+shield%2Caps%2C175&amp;sr=8-6" TargetMode="Externa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umaryland.edu/media/umb/oaa/campus-life/disability-services-/documents/Tips-for-Teaching-Students-Who-Are-Deaf-or-Hard-of-Hearing.pdf" TargetMode="External"/><Relationship Id="rId4" Type="http://schemas.openxmlformats.org/officeDocument/2006/relationships/hyperlink" Target="https://www.crisoregon.org/Page/91" TargetMode="External"/><Relationship Id="rId5" Type="http://schemas.openxmlformats.org/officeDocument/2006/relationships/hyperlink" Target="https://education.ky.gov/specialed/blindef/Pages/Resources-for-Students-with-Hearing-Impairment.asp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53" name="Shape 53"/>
        <p:cNvGrpSpPr/>
        <p:nvPr/>
      </p:nvGrpSpPr>
      <p:grpSpPr>
        <a:xfrm>
          <a:off x="0" y="0"/>
          <a:ext cx="0" cy="0"/>
          <a:chOff x="0" y="0"/>
          <a:chExt cx="0" cy="0"/>
        </a:xfrm>
      </p:grpSpPr>
      <p:sp>
        <p:nvSpPr>
          <p:cNvPr id="54" name="Google Shape;54;p13"/>
          <p:cNvSpPr txBox="1"/>
          <p:nvPr>
            <p:ph idx="4294967295" type="title"/>
          </p:nvPr>
        </p:nvSpPr>
        <p:spPr>
          <a:xfrm>
            <a:off x="177375" y="-253950"/>
            <a:ext cx="4160700" cy="17070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61111"/>
              <a:buFont typeface="Arial"/>
              <a:buNone/>
            </a:pPr>
            <a:r>
              <a:t/>
            </a:r>
            <a:endParaRPr sz="1800">
              <a:solidFill>
                <a:schemeClr val="dk2"/>
              </a:solidFill>
              <a:highlight>
                <a:schemeClr val="dk1"/>
              </a:highlight>
            </a:endParaRPr>
          </a:p>
          <a:p>
            <a:pPr indent="0" lvl="0" marL="0" rtl="0" algn="l">
              <a:lnSpc>
                <a:spcPct val="115000"/>
              </a:lnSpc>
              <a:spcBef>
                <a:spcPts val="1200"/>
              </a:spcBef>
              <a:spcAft>
                <a:spcPts val="0"/>
              </a:spcAft>
              <a:buClr>
                <a:schemeClr val="dk1"/>
              </a:buClr>
              <a:buSzPct val="74999"/>
              <a:buFont typeface="Arial"/>
              <a:buNone/>
            </a:pPr>
            <a:r>
              <a:rPr b="1" lang="en" sz="1466">
                <a:latin typeface="Comic Sans MS"/>
                <a:ea typeface="Comic Sans MS"/>
                <a:cs typeface="Comic Sans MS"/>
                <a:sym typeface="Comic Sans MS"/>
              </a:rPr>
              <a:t>Autumn Newsome	</a:t>
            </a:r>
            <a:endParaRPr b="1" sz="1466">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ct val="74999"/>
              <a:buFont typeface="Arial"/>
              <a:buNone/>
            </a:pPr>
            <a:r>
              <a:rPr b="1" lang="en" sz="1466">
                <a:latin typeface="Comic Sans MS"/>
                <a:ea typeface="Comic Sans MS"/>
                <a:cs typeface="Comic Sans MS"/>
                <a:sym typeface="Comic Sans MS"/>
              </a:rPr>
              <a:t>West Whitesburg Elementary	</a:t>
            </a:r>
            <a:endParaRPr b="1" sz="1466">
              <a:latin typeface="Comic Sans MS"/>
              <a:ea typeface="Comic Sans MS"/>
              <a:cs typeface="Comic Sans MS"/>
              <a:sym typeface="Comic Sans MS"/>
            </a:endParaRPr>
          </a:p>
          <a:p>
            <a:pPr indent="0" lvl="0" marL="0" rtl="0" algn="l">
              <a:lnSpc>
                <a:spcPct val="115000"/>
              </a:lnSpc>
              <a:spcBef>
                <a:spcPts val="1200"/>
              </a:spcBef>
              <a:spcAft>
                <a:spcPts val="0"/>
              </a:spcAft>
              <a:buClr>
                <a:schemeClr val="dk1"/>
              </a:buClr>
              <a:buSzPct val="74999"/>
              <a:buFont typeface="Arial"/>
              <a:buNone/>
            </a:pPr>
            <a:r>
              <a:rPr b="1" lang="en" sz="1466">
                <a:latin typeface="Comic Sans MS"/>
                <a:ea typeface="Comic Sans MS"/>
                <a:cs typeface="Comic Sans MS"/>
                <a:sym typeface="Comic Sans MS"/>
              </a:rPr>
              <a:t>Letcher County Schools/Knott County Schools</a:t>
            </a:r>
            <a:endParaRPr b="1" sz="1466">
              <a:latin typeface="Comic Sans MS"/>
              <a:ea typeface="Comic Sans MS"/>
              <a:cs typeface="Comic Sans MS"/>
              <a:sym typeface="Comic Sans MS"/>
            </a:endParaRPr>
          </a:p>
          <a:p>
            <a:pPr indent="0" lvl="0" marL="0" rtl="0" algn="l">
              <a:spcBef>
                <a:spcPts val="1200"/>
              </a:spcBef>
              <a:spcAft>
                <a:spcPts val="0"/>
              </a:spcAft>
              <a:buNone/>
            </a:pPr>
            <a:r>
              <a:t/>
            </a:r>
            <a:endParaRPr/>
          </a:p>
        </p:txBody>
      </p:sp>
      <p:sp>
        <p:nvSpPr>
          <p:cNvPr id="55" name="Google Shape;55;p13"/>
          <p:cNvSpPr txBox="1"/>
          <p:nvPr>
            <p:ph idx="4294967295" type="subTitle"/>
          </p:nvPr>
        </p:nvSpPr>
        <p:spPr>
          <a:xfrm>
            <a:off x="2912450" y="3332475"/>
            <a:ext cx="6080400" cy="16311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935"/>
              <a:buNone/>
            </a:pPr>
            <a:r>
              <a:rPr b="1" lang="en" sz="2980">
                <a:solidFill>
                  <a:schemeClr val="dk1"/>
                </a:solidFill>
                <a:latin typeface="Comic Sans MS"/>
                <a:ea typeface="Comic Sans MS"/>
                <a:cs typeface="Comic Sans MS"/>
                <a:sym typeface="Comic Sans MS"/>
              </a:rPr>
              <a:t>DHH 101</a:t>
            </a:r>
            <a:endParaRPr b="1" sz="2980">
              <a:solidFill>
                <a:schemeClr val="dk1"/>
              </a:solidFill>
              <a:latin typeface="Comic Sans MS"/>
              <a:ea typeface="Comic Sans MS"/>
              <a:cs typeface="Comic Sans MS"/>
              <a:sym typeface="Comic Sans MS"/>
            </a:endParaRPr>
          </a:p>
          <a:p>
            <a:pPr indent="0" lvl="0" marL="0" rtl="0" algn="ctr">
              <a:lnSpc>
                <a:spcPct val="80000"/>
              </a:lnSpc>
              <a:spcBef>
                <a:spcPts val="1200"/>
              </a:spcBef>
              <a:spcAft>
                <a:spcPts val="1200"/>
              </a:spcAft>
              <a:buSzPts val="935"/>
              <a:buNone/>
            </a:pPr>
            <a:r>
              <a:rPr b="1" lang="en" sz="2580">
                <a:solidFill>
                  <a:schemeClr val="dk1"/>
                </a:solidFill>
                <a:latin typeface="Comic Sans MS"/>
                <a:ea typeface="Comic Sans MS"/>
                <a:cs typeface="Comic Sans MS"/>
                <a:sym typeface="Comic Sans MS"/>
              </a:rPr>
              <a:t>Do’s &amp; Don’ts for Teachers with Hearing Impaired Students</a:t>
            </a:r>
            <a:endParaRPr b="1" sz="2580">
              <a:solidFill>
                <a:schemeClr val="dk1"/>
              </a:solidFill>
              <a:latin typeface="Comic Sans MS"/>
              <a:ea typeface="Comic Sans MS"/>
              <a:cs typeface="Comic Sans MS"/>
              <a:sym typeface="Comic Sans MS"/>
            </a:endParaRPr>
          </a:p>
        </p:txBody>
      </p:sp>
      <p:sp>
        <p:nvSpPr>
          <p:cNvPr id="56" name="Google Shape;56;p13"/>
          <p:cNvSpPr txBox="1"/>
          <p:nvPr/>
        </p:nvSpPr>
        <p:spPr>
          <a:xfrm>
            <a:off x="182400" y="1512500"/>
            <a:ext cx="1884300" cy="11853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b="1" lang="en" sz="1300">
                <a:solidFill>
                  <a:schemeClr val="dk1"/>
                </a:solidFill>
                <a:latin typeface="Comic Sans MS"/>
                <a:ea typeface="Comic Sans MS"/>
                <a:cs typeface="Comic Sans MS"/>
                <a:sym typeface="Comic Sans MS"/>
              </a:rPr>
              <a:t>Professional Action Network </a:t>
            </a:r>
            <a:endParaRPr b="1" sz="1300">
              <a:solidFill>
                <a:schemeClr val="dk1"/>
              </a:solidFill>
              <a:latin typeface="Comic Sans MS"/>
              <a:ea typeface="Comic Sans MS"/>
              <a:cs typeface="Comic Sans MS"/>
              <a:sym typeface="Comic Sans MS"/>
            </a:endParaRPr>
          </a:p>
          <a:p>
            <a:pPr indent="0" lvl="0" marL="0" rtl="0" algn="l">
              <a:lnSpc>
                <a:spcPct val="200000"/>
              </a:lnSpc>
              <a:spcBef>
                <a:spcPts val="0"/>
              </a:spcBef>
              <a:spcAft>
                <a:spcPts val="0"/>
              </a:spcAft>
              <a:buNone/>
            </a:pPr>
            <a:r>
              <a:rPr b="1" lang="en" sz="1300">
                <a:solidFill>
                  <a:schemeClr val="dk1"/>
                </a:solidFill>
                <a:latin typeface="Comic Sans MS"/>
                <a:ea typeface="Comic Sans MS"/>
                <a:cs typeface="Comic Sans MS"/>
                <a:sym typeface="Comic Sans MS"/>
              </a:rPr>
              <a:t>2021/2022</a:t>
            </a:r>
            <a:endParaRPr b="1" sz="1300">
              <a:solidFill>
                <a:schemeClr val="dk1"/>
              </a:solidFill>
              <a:latin typeface="Comic Sans MS"/>
              <a:ea typeface="Comic Sans MS"/>
              <a:cs typeface="Comic Sans MS"/>
              <a:sym typeface="Comic Sans MS"/>
            </a:endParaRPr>
          </a:p>
        </p:txBody>
      </p:sp>
      <p:pic>
        <p:nvPicPr>
          <p:cNvPr id="57" name="Google Shape;57;p13"/>
          <p:cNvPicPr preferRelativeResize="0"/>
          <p:nvPr/>
        </p:nvPicPr>
        <p:blipFill>
          <a:blip r:embed="rId3">
            <a:alphaModFix/>
          </a:blip>
          <a:stretch>
            <a:fillRect/>
          </a:stretch>
        </p:blipFill>
        <p:spPr>
          <a:xfrm>
            <a:off x="4226500" y="160900"/>
            <a:ext cx="3027675" cy="3027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08" name="Shape 108"/>
        <p:cNvGrpSpPr/>
        <p:nvPr/>
      </p:nvGrpSpPr>
      <p:grpSpPr>
        <a:xfrm>
          <a:off x="0" y="0"/>
          <a:ext cx="0" cy="0"/>
          <a:chOff x="0" y="0"/>
          <a:chExt cx="0" cy="0"/>
        </a:xfrm>
      </p:grpSpPr>
      <p:sp>
        <p:nvSpPr>
          <p:cNvPr id="109" name="Google Shape;109;p22"/>
          <p:cNvSpPr txBox="1"/>
          <p:nvPr/>
        </p:nvSpPr>
        <p:spPr>
          <a:xfrm>
            <a:off x="0" y="0"/>
            <a:ext cx="9144000" cy="77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320">
                <a:solidFill>
                  <a:srgbClr val="134F5C"/>
                </a:solidFill>
                <a:latin typeface="Comic Sans MS"/>
                <a:ea typeface="Comic Sans MS"/>
                <a:cs typeface="Comic Sans MS"/>
                <a:sym typeface="Comic Sans MS"/>
              </a:rPr>
              <a:t>What to do if you find yourself in this position...</a:t>
            </a:r>
            <a:endParaRPr b="1" sz="2320">
              <a:solidFill>
                <a:srgbClr val="134F5C"/>
              </a:solidFill>
              <a:latin typeface="Comic Sans MS"/>
              <a:ea typeface="Comic Sans MS"/>
              <a:cs typeface="Comic Sans MS"/>
              <a:sym typeface="Comic Sans MS"/>
            </a:endParaRPr>
          </a:p>
          <a:p>
            <a:pPr indent="0" lvl="0" marL="0" rtl="0" algn="ctr">
              <a:spcBef>
                <a:spcPts val="0"/>
              </a:spcBef>
              <a:spcAft>
                <a:spcPts val="0"/>
              </a:spcAft>
              <a:buNone/>
            </a:pPr>
            <a:r>
              <a:t/>
            </a:r>
            <a:endParaRPr sz="1520">
              <a:solidFill>
                <a:srgbClr val="134F5C"/>
              </a:solidFill>
              <a:latin typeface="Comic Sans MS"/>
              <a:ea typeface="Comic Sans MS"/>
              <a:cs typeface="Comic Sans MS"/>
              <a:sym typeface="Comic Sans MS"/>
            </a:endParaRPr>
          </a:p>
        </p:txBody>
      </p:sp>
      <p:pic>
        <p:nvPicPr>
          <p:cNvPr id="110" name="Google Shape;110;p22"/>
          <p:cNvPicPr preferRelativeResize="0"/>
          <p:nvPr/>
        </p:nvPicPr>
        <p:blipFill>
          <a:blip r:embed="rId3">
            <a:alphaModFix/>
          </a:blip>
          <a:stretch>
            <a:fillRect/>
          </a:stretch>
        </p:blipFill>
        <p:spPr>
          <a:xfrm>
            <a:off x="2384475" y="863700"/>
            <a:ext cx="4063375" cy="4063375"/>
          </a:xfrm>
          <a:prstGeom prst="rect">
            <a:avLst/>
          </a:prstGeom>
          <a:noFill/>
          <a:ln>
            <a:noFill/>
          </a:ln>
        </p:spPr>
      </p:pic>
      <p:pic>
        <p:nvPicPr>
          <p:cNvPr id="111" name="Google Shape;111;p22"/>
          <p:cNvPicPr preferRelativeResize="0"/>
          <p:nvPr/>
        </p:nvPicPr>
        <p:blipFill>
          <a:blip r:embed="rId4">
            <a:alphaModFix/>
          </a:blip>
          <a:stretch>
            <a:fillRect/>
          </a:stretch>
        </p:blipFill>
        <p:spPr>
          <a:xfrm>
            <a:off x="187850" y="1302900"/>
            <a:ext cx="2697975" cy="2697975"/>
          </a:xfrm>
          <a:prstGeom prst="rect">
            <a:avLst/>
          </a:prstGeom>
          <a:noFill/>
          <a:ln>
            <a:noFill/>
          </a:ln>
        </p:spPr>
      </p:pic>
      <p:pic>
        <p:nvPicPr>
          <p:cNvPr id="112" name="Google Shape;112;p22"/>
          <p:cNvPicPr preferRelativeResize="0"/>
          <p:nvPr/>
        </p:nvPicPr>
        <p:blipFill>
          <a:blip r:embed="rId5">
            <a:alphaModFix/>
          </a:blip>
          <a:stretch>
            <a:fillRect/>
          </a:stretch>
        </p:blipFill>
        <p:spPr>
          <a:xfrm>
            <a:off x="6039225" y="775800"/>
            <a:ext cx="2697975" cy="2697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16" name="Shape 116"/>
        <p:cNvGrpSpPr/>
        <p:nvPr/>
      </p:nvGrpSpPr>
      <p:grpSpPr>
        <a:xfrm>
          <a:off x="0" y="0"/>
          <a:ext cx="0" cy="0"/>
          <a:chOff x="0" y="0"/>
          <a:chExt cx="0" cy="0"/>
        </a:xfrm>
      </p:grpSpPr>
      <p:sp>
        <p:nvSpPr>
          <p:cNvPr id="117" name="Google Shape;117;p23"/>
          <p:cNvSpPr txBox="1"/>
          <p:nvPr>
            <p:ph idx="1" type="body"/>
          </p:nvPr>
        </p:nvSpPr>
        <p:spPr>
          <a:xfrm>
            <a:off x="1677650" y="528500"/>
            <a:ext cx="6454800" cy="4734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134F5C"/>
                </a:solidFill>
                <a:latin typeface="Comic Sans MS"/>
                <a:ea typeface="Comic Sans MS"/>
                <a:cs typeface="Comic Sans MS"/>
                <a:sym typeface="Comic Sans MS"/>
              </a:rPr>
              <a:t>seat your Deaf or Hard of Hearing student beside of something noisy such as an air conditioning unit or air purifier.  This will impact his or her ability to hear you.</a:t>
            </a:r>
            <a:endParaRPr>
              <a:solidFill>
                <a:srgbClr val="134F5C"/>
              </a:solidFill>
              <a:latin typeface="Comic Sans MS"/>
              <a:ea typeface="Comic Sans MS"/>
              <a:cs typeface="Comic Sans MS"/>
              <a:sym typeface="Comic Sans MS"/>
            </a:endParaRPr>
          </a:p>
          <a:p>
            <a:pPr indent="0" lvl="0" marL="0" rtl="0" algn="l">
              <a:spcBef>
                <a:spcPts val="1200"/>
              </a:spcBef>
              <a:spcAft>
                <a:spcPts val="0"/>
              </a:spcAft>
              <a:buNone/>
            </a:pPr>
            <a:r>
              <a:t/>
            </a:r>
            <a:endParaRPr b="1" sz="2340">
              <a:solidFill>
                <a:srgbClr val="134F5C"/>
              </a:solidFill>
              <a:latin typeface="Comic Sans MS"/>
              <a:ea typeface="Comic Sans MS"/>
              <a:cs typeface="Comic Sans MS"/>
              <a:sym typeface="Comic Sans MS"/>
            </a:endParaRPr>
          </a:p>
          <a:p>
            <a:pPr indent="0" lvl="0" marL="0" rtl="0" algn="l">
              <a:spcBef>
                <a:spcPts val="1200"/>
              </a:spcBef>
              <a:spcAft>
                <a:spcPts val="0"/>
              </a:spcAft>
              <a:buNone/>
            </a:pPr>
            <a:r>
              <a:rPr b="1" lang="en" sz="2340">
                <a:solidFill>
                  <a:srgbClr val="134F5C"/>
                </a:solidFill>
                <a:latin typeface="Comic Sans MS"/>
                <a:ea typeface="Comic Sans MS"/>
                <a:cs typeface="Comic Sans MS"/>
                <a:sym typeface="Comic Sans MS"/>
              </a:rPr>
              <a:t> </a:t>
            </a:r>
            <a:endParaRPr b="1" sz="2340">
              <a:solidFill>
                <a:srgbClr val="134F5C"/>
              </a:solidFill>
              <a:latin typeface="Comic Sans MS"/>
              <a:ea typeface="Comic Sans MS"/>
              <a:cs typeface="Comic Sans MS"/>
              <a:sym typeface="Comic Sans MS"/>
            </a:endParaRPr>
          </a:p>
          <a:p>
            <a:pPr indent="0" lvl="0" marL="0" rtl="0" algn="l">
              <a:spcBef>
                <a:spcPts val="1200"/>
              </a:spcBef>
              <a:spcAft>
                <a:spcPts val="1200"/>
              </a:spcAft>
              <a:buNone/>
            </a:pPr>
            <a:r>
              <a:rPr lang="en">
                <a:solidFill>
                  <a:srgbClr val="134F5C"/>
                </a:solidFill>
                <a:latin typeface="Comic Sans MS"/>
                <a:ea typeface="Comic Sans MS"/>
                <a:cs typeface="Comic Sans MS"/>
                <a:sym typeface="Comic Sans MS"/>
              </a:rPr>
              <a:t>turn your back to your students.  A classroom is a lot like the ocean; you don’t turn your back on it lol!  Turning your back makes it nearly impossible for your students to hear you. </a:t>
            </a:r>
            <a:endParaRPr>
              <a:solidFill>
                <a:srgbClr val="134F5C"/>
              </a:solidFill>
              <a:latin typeface="Comic Sans MS"/>
              <a:ea typeface="Comic Sans MS"/>
              <a:cs typeface="Comic Sans MS"/>
              <a:sym typeface="Comic Sans MS"/>
            </a:endParaRPr>
          </a:p>
        </p:txBody>
      </p:sp>
      <p:pic>
        <p:nvPicPr>
          <p:cNvPr id="118" name="Google Shape;118;p23"/>
          <p:cNvPicPr preferRelativeResize="0"/>
          <p:nvPr/>
        </p:nvPicPr>
        <p:blipFill>
          <a:blip r:embed="rId3">
            <a:alphaModFix/>
          </a:blip>
          <a:stretch>
            <a:fillRect/>
          </a:stretch>
        </p:blipFill>
        <p:spPr>
          <a:xfrm>
            <a:off x="143875" y="400775"/>
            <a:ext cx="1778651" cy="997775"/>
          </a:xfrm>
          <a:prstGeom prst="rect">
            <a:avLst/>
          </a:prstGeom>
          <a:noFill/>
          <a:ln>
            <a:noFill/>
          </a:ln>
        </p:spPr>
      </p:pic>
      <p:pic>
        <p:nvPicPr>
          <p:cNvPr id="119" name="Google Shape;119;p23"/>
          <p:cNvPicPr preferRelativeResize="0"/>
          <p:nvPr/>
        </p:nvPicPr>
        <p:blipFill>
          <a:blip r:embed="rId3">
            <a:alphaModFix/>
          </a:blip>
          <a:stretch>
            <a:fillRect/>
          </a:stretch>
        </p:blipFill>
        <p:spPr>
          <a:xfrm>
            <a:off x="186450" y="2622500"/>
            <a:ext cx="1778651" cy="99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23" name="Shape 123"/>
        <p:cNvGrpSpPr/>
        <p:nvPr/>
      </p:nvGrpSpPr>
      <p:grpSpPr>
        <a:xfrm>
          <a:off x="0" y="0"/>
          <a:ext cx="0" cy="0"/>
          <a:chOff x="0" y="0"/>
          <a:chExt cx="0" cy="0"/>
        </a:xfrm>
      </p:grpSpPr>
      <p:sp>
        <p:nvSpPr>
          <p:cNvPr id="124" name="Google Shape;124;p24"/>
          <p:cNvSpPr txBox="1"/>
          <p:nvPr>
            <p:ph idx="4294967295" type="title"/>
          </p:nvPr>
        </p:nvSpPr>
        <p:spPr>
          <a:xfrm>
            <a:off x="1785875" y="615350"/>
            <a:ext cx="709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00">
                <a:solidFill>
                  <a:srgbClr val="134F5C"/>
                </a:solidFill>
                <a:latin typeface="Comic Sans MS"/>
                <a:ea typeface="Comic Sans MS"/>
                <a:cs typeface="Comic Sans MS"/>
                <a:sym typeface="Comic Sans MS"/>
              </a:rPr>
              <a:t>seat the child in an area where the speaker’s face won’t be visible.  For instance, if the speaker is standing in front of sunlight or a bright light, the speakers face may not be visible.  </a:t>
            </a:r>
            <a:endParaRPr sz="1800">
              <a:solidFill>
                <a:srgbClr val="134F5C"/>
              </a:solidFill>
              <a:latin typeface="Comic Sans MS"/>
              <a:ea typeface="Comic Sans MS"/>
              <a:cs typeface="Comic Sans MS"/>
              <a:sym typeface="Comic Sans MS"/>
            </a:endParaRPr>
          </a:p>
          <a:p>
            <a:pPr indent="0" lvl="0" marL="0" rtl="0" algn="l">
              <a:spcBef>
                <a:spcPts val="0"/>
              </a:spcBef>
              <a:spcAft>
                <a:spcPts val="0"/>
              </a:spcAft>
              <a:buSzPts val="990"/>
              <a:buNone/>
            </a:pPr>
            <a:r>
              <a:t/>
            </a:r>
            <a:endParaRPr sz="1800">
              <a:solidFill>
                <a:srgbClr val="134F5C"/>
              </a:solidFill>
              <a:latin typeface="Comic Sans MS"/>
              <a:ea typeface="Comic Sans MS"/>
              <a:cs typeface="Comic Sans MS"/>
              <a:sym typeface="Comic Sans MS"/>
            </a:endParaRPr>
          </a:p>
          <a:p>
            <a:pPr indent="0" lvl="0" marL="0" rtl="0" algn="l">
              <a:spcBef>
                <a:spcPts val="0"/>
              </a:spcBef>
              <a:spcAft>
                <a:spcPts val="0"/>
              </a:spcAft>
              <a:buSzPts val="990"/>
              <a:buNone/>
            </a:pPr>
            <a:r>
              <a:t/>
            </a:r>
            <a:endParaRPr sz="1800">
              <a:solidFill>
                <a:srgbClr val="134F5C"/>
              </a:solidFill>
              <a:latin typeface="Comic Sans MS"/>
              <a:ea typeface="Comic Sans MS"/>
              <a:cs typeface="Comic Sans MS"/>
              <a:sym typeface="Comic Sans MS"/>
            </a:endParaRPr>
          </a:p>
          <a:p>
            <a:pPr indent="0" lvl="0" marL="0" rtl="0" algn="l">
              <a:spcBef>
                <a:spcPts val="0"/>
              </a:spcBef>
              <a:spcAft>
                <a:spcPts val="0"/>
              </a:spcAft>
              <a:buSzPts val="990"/>
              <a:buNone/>
            </a:pPr>
            <a:r>
              <a:t/>
            </a:r>
            <a:endParaRPr sz="1800">
              <a:solidFill>
                <a:srgbClr val="134F5C"/>
              </a:solidFill>
              <a:latin typeface="Comic Sans MS"/>
              <a:ea typeface="Comic Sans MS"/>
              <a:cs typeface="Comic Sans MS"/>
              <a:sym typeface="Comic Sans MS"/>
            </a:endParaRPr>
          </a:p>
        </p:txBody>
      </p:sp>
      <p:sp>
        <p:nvSpPr>
          <p:cNvPr id="125" name="Google Shape;125;p24"/>
          <p:cNvSpPr txBox="1"/>
          <p:nvPr/>
        </p:nvSpPr>
        <p:spPr>
          <a:xfrm>
            <a:off x="1626575" y="2469575"/>
            <a:ext cx="7417200" cy="205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 sz="1800">
                <a:solidFill>
                  <a:srgbClr val="134F5C"/>
                </a:solidFill>
                <a:latin typeface="Comic Sans MS"/>
                <a:ea typeface="Comic Sans MS"/>
                <a:cs typeface="Comic Sans MS"/>
                <a:sym typeface="Comic Sans MS"/>
              </a:rPr>
              <a:t>cover your lips when you talk.  With mask mandates in many schools across the commonwealth, this can be very difficult.  However, if possible, stand six feet away from your student, pull your mask down, and speak slowly and clearly.  Visual cues are absolutely essential for children with hearing loss.  Clear masks are an even better option (link can be found on slide 20)!</a:t>
            </a:r>
            <a:endParaRPr sz="1800">
              <a:solidFill>
                <a:srgbClr val="134F5C"/>
              </a:solidFill>
              <a:latin typeface="Comic Sans MS"/>
              <a:ea typeface="Comic Sans MS"/>
              <a:cs typeface="Comic Sans MS"/>
              <a:sym typeface="Comic Sans MS"/>
            </a:endParaRPr>
          </a:p>
        </p:txBody>
      </p:sp>
      <p:pic>
        <p:nvPicPr>
          <p:cNvPr id="126" name="Google Shape;126;p24"/>
          <p:cNvPicPr preferRelativeResize="0"/>
          <p:nvPr/>
        </p:nvPicPr>
        <p:blipFill>
          <a:blip r:embed="rId3">
            <a:alphaModFix/>
          </a:blip>
          <a:stretch>
            <a:fillRect/>
          </a:stretch>
        </p:blipFill>
        <p:spPr>
          <a:xfrm>
            <a:off x="153275" y="451850"/>
            <a:ext cx="1778651" cy="997775"/>
          </a:xfrm>
          <a:prstGeom prst="rect">
            <a:avLst/>
          </a:prstGeom>
          <a:noFill/>
          <a:ln>
            <a:noFill/>
          </a:ln>
        </p:spPr>
      </p:pic>
      <p:pic>
        <p:nvPicPr>
          <p:cNvPr id="127" name="Google Shape;127;p24"/>
          <p:cNvPicPr preferRelativeResize="0"/>
          <p:nvPr/>
        </p:nvPicPr>
        <p:blipFill>
          <a:blip r:embed="rId3">
            <a:alphaModFix/>
          </a:blip>
          <a:stretch>
            <a:fillRect/>
          </a:stretch>
        </p:blipFill>
        <p:spPr>
          <a:xfrm>
            <a:off x="153275" y="2409975"/>
            <a:ext cx="1778651" cy="997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31" name="Shape 131"/>
        <p:cNvGrpSpPr/>
        <p:nvPr/>
      </p:nvGrpSpPr>
      <p:grpSpPr>
        <a:xfrm>
          <a:off x="0" y="0"/>
          <a:ext cx="0" cy="0"/>
          <a:chOff x="0" y="0"/>
          <a:chExt cx="0" cy="0"/>
        </a:xfrm>
      </p:grpSpPr>
      <p:sp>
        <p:nvSpPr>
          <p:cNvPr id="132" name="Google Shape;132;p25"/>
          <p:cNvSpPr txBox="1"/>
          <p:nvPr/>
        </p:nvSpPr>
        <p:spPr>
          <a:xfrm>
            <a:off x="4189825" y="1090575"/>
            <a:ext cx="4794600" cy="270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134F5C"/>
                </a:solidFill>
                <a:latin typeface="Comic Sans MS"/>
                <a:ea typeface="Comic Sans MS"/>
                <a:cs typeface="Comic Sans MS"/>
                <a:sym typeface="Comic Sans MS"/>
              </a:rPr>
              <a:t>DO -</a:t>
            </a:r>
            <a:r>
              <a:rPr b="1" lang="en" sz="1800">
                <a:solidFill>
                  <a:srgbClr val="134F5C"/>
                </a:solidFill>
                <a:latin typeface="Comic Sans MS"/>
                <a:ea typeface="Comic Sans MS"/>
                <a:cs typeface="Comic Sans MS"/>
                <a:sym typeface="Comic Sans MS"/>
              </a:rPr>
              <a:t> </a:t>
            </a:r>
            <a:r>
              <a:rPr lang="en" sz="1800">
                <a:solidFill>
                  <a:srgbClr val="134F5C"/>
                </a:solidFill>
                <a:latin typeface="Comic Sans MS"/>
                <a:ea typeface="Comic Sans MS"/>
                <a:cs typeface="Comic Sans MS"/>
                <a:sym typeface="Comic Sans MS"/>
              </a:rPr>
              <a:t>Remind them to use an inside voice as some students with hearing impairments speak loudly.</a:t>
            </a:r>
            <a:endParaRPr sz="18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t/>
            </a:r>
            <a:endParaRPr sz="1800">
              <a:solidFill>
                <a:srgbClr val="134F5C"/>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b="1" lang="en" sz="2300">
                <a:solidFill>
                  <a:srgbClr val="134F5C"/>
                </a:solidFill>
                <a:latin typeface="Comic Sans MS"/>
                <a:ea typeface="Comic Sans MS"/>
                <a:cs typeface="Comic Sans MS"/>
                <a:sym typeface="Comic Sans MS"/>
              </a:rPr>
              <a:t>DO - </a:t>
            </a:r>
            <a:r>
              <a:rPr lang="en" sz="1800">
                <a:solidFill>
                  <a:srgbClr val="134F5C"/>
                </a:solidFill>
                <a:latin typeface="Comic Sans MS"/>
                <a:ea typeface="Comic Sans MS"/>
                <a:cs typeface="Comic Sans MS"/>
                <a:sym typeface="Comic Sans MS"/>
              </a:rPr>
              <a:t>give extended wait (processing) time</a:t>
            </a:r>
            <a:endParaRPr sz="18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t/>
            </a:r>
            <a:endParaRPr b="1" sz="2300">
              <a:solidFill>
                <a:srgbClr val="134F5C"/>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b="1" lang="en" sz="2300">
                <a:solidFill>
                  <a:srgbClr val="134F5C"/>
                </a:solidFill>
                <a:latin typeface="Comic Sans MS"/>
                <a:ea typeface="Comic Sans MS"/>
                <a:cs typeface="Comic Sans MS"/>
                <a:sym typeface="Comic Sans MS"/>
              </a:rPr>
              <a:t>DO- </a:t>
            </a:r>
            <a:r>
              <a:rPr lang="en" sz="1800">
                <a:solidFill>
                  <a:srgbClr val="134F5C"/>
                </a:solidFill>
                <a:latin typeface="Comic Sans MS"/>
                <a:ea typeface="Comic Sans MS"/>
                <a:cs typeface="Comic Sans MS"/>
                <a:sym typeface="Comic Sans MS"/>
              </a:rPr>
              <a:t>be patient</a:t>
            </a:r>
            <a:endParaRPr sz="1800">
              <a:solidFill>
                <a:srgbClr val="134F5C"/>
              </a:solidFill>
              <a:latin typeface="Comic Sans MS"/>
              <a:ea typeface="Comic Sans MS"/>
              <a:cs typeface="Comic Sans MS"/>
              <a:sym typeface="Comic Sans MS"/>
            </a:endParaRPr>
          </a:p>
        </p:txBody>
      </p:sp>
      <p:pic>
        <p:nvPicPr>
          <p:cNvPr id="133" name="Google Shape;133;p25"/>
          <p:cNvPicPr preferRelativeResize="0"/>
          <p:nvPr/>
        </p:nvPicPr>
        <p:blipFill>
          <a:blip r:embed="rId3">
            <a:alphaModFix/>
          </a:blip>
          <a:stretch>
            <a:fillRect/>
          </a:stretch>
        </p:blipFill>
        <p:spPr>
          <a:xfrm>
            <a:off x="160900" y="869150"/>
            <a:ext cx="3644700" cy="31211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37" name="Shape 137"/>
        <p:cNvGrpSpPr/>
        <p:nvPr/>
      </p:nvGrpSpPr>
      <p:grpSpPr>
        <a:xfrm>
          <a:off x="0" y="0"/>
          <a:ext cx="0" cy="0"/>
          <a:chOff x="0" y="0"/>
          <a:chExt cx="0" cy="0"/>
        </a:xfrm>
      </p:grpSpPr>
      <p:sp>
        <p:nvSpPr>
          <p:cNvPr id="138" name="Google Shape;138;p26"/>
          <p:cNvSpPr txBox="1"/>
          <p:nvPr/>
        </p:nvSpPr>
        <p:spPr>
          <a:xfrm>
            <a:off x="349225" y="818050"/>
            <a:ext cx="4027800" cy="283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134F5C"/>
                </a:solidFill>
                <a:latin typeface="Comic Sans MS"/>
                <a:ea typeface="Comic Sans MS"/>
                <a:cs typeface="Comic Sans MS"/>
                <a:sym typeface="Comic Sans MS"/>
              </a:rPr>
              <a:t>DO -</a:t>
            </a:r>
            <a:r>
              <a:rPr lang="en" sz="2100">
                <a:solidFill>
                  <a:srgbClr val="134F5C"/>
                </a:solidFill>
                <a:latin typeface="Comic Sans MS"/>
                <a:ea typeface="Comic Sans MS"/>
                <a:cs typeface="Comic Sans MS"/>
                <a:sym typeface="Comic Sans MS"/>
              </a:rPr>
              <a:t>  use Closed Captions </a:t>
            </a:r>
            <a:endParaRPr sz="21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t/>
            </a:r>
            <a:endParaRPr b="1" sz="26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rPr b="1" lang="en" sz="2600">
                <a:solidFill>
                  <a:srgbClr val="134F5C"/>
                </a:solidFill>
                <a:latin typeface="Comic Sans MS"/>
                <a:ea typeface="Comic Sans MS"/>
                <a:cs typeface="Comic Sans MS"/>
                <a:sym typeface="Comic Sans MS"/>
              </a:rPr>
              <a:t>DO -</a:t>
            </a:r>
            <a:r>
              <a:rPr lang="en" sz="2100">
                <a:solidFill>
                  <a:srgbClr val="134F5C"/>
                </a:solidFill>
                <a:latin typeface="Comic Sans MS"/>
                <a:ea typeface="Comic Sans MS"/>
                <a:cs typeface="Comic Sans MS"/>
                <a:sym typeface="Comic Sans MS"/>
              </a:rPr>
              <a:t>  provide breaks as they get fatigued</a:t>
            </a:r>
            <a:endParaRPr sz="21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t/>
            </a:r>
            <a:endParaRPr b="1" sz="26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rPr b="1" lang="en" sz="2600">
                <a:solidFill>
                  <a:srgbClr val="134F5C"/>
                </a:solidFill>
                <a:latin typeface="Comic Sans MS"/>
                <a:ea typeface="Comic Sans MS"/>
                <a:cs typeface="Comic Sans MS"/>
                <a:sym typeface="Comic Sans MS"/>
              </a:rPr>
              <a:t>DO - </a:t>
            </a:r>
            <a:r>
              <a:rPr lang="en" sz="2100">
                <a:solidFill>
                  <a:srgbClr val="134F5C"/>
                </a:solidFill>
                <a:latin typeface="Comic Sans MS"/>
                <a:ea typeface="Comic Sans MS"/>
                <a:cs typeface="Comic Sans MS"/>
                <a:sym typeface="Comic Sans MS"/>
              </a:rPr>
              <a:t>repeat directions</a:t>
            </a:r>
            <a:endParaRPr sz="21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t/>
            </a:r>
            <a:endParaRPr sz="2100">
              <a:solidFill>
                <a:srgbClr val="134F5C"/>
              </a:solidFill>
              <a:latin typeface="Comic Sans MS"/>
              <a:ea typeface="Comic Sans MS"/>
              <a:cs typeface="Comic Sans MS"/>
              <a:sym typeface="Comic Sans MS"/>
            </a:endParaRPr>
          </a:p>
        </p:txBody>
      </p:sp>
      <p:pic>
        <p:nvPicPr>
          <p:cNvPr id="139" name="Google Shape;139;p26"/>
          <p:cNvPicPr preferRelativeResize="0"/>
          <p:nvPr/>
        </p:nvPicPr>
        <p:blipFill>
          <a:blip r:embed="rId3">
            <a:alphaModFix/>
          </a:blip>
          <a:stretch>
            <a:fillRect/>
          </a:stretch>
        </p:blipFill>
        <p:spPr>
          <a:xfrm rot="10800000">
            <a:off x="5151127" y="754074"/>
            <a:ext cx="3798973" cy="32532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43" name="Shape 143"/>
        <p:cNvGrpSpPr/>
        <p:nvPr/>
      </p:nvGrpSpPr>
      <p:grpSpPr>
        <a:xfrm>
          <a:off x="0" y="0"/>
          <a:ext cx="0" cy="0"/>
          <a:chOff x="0" y="0"/>
          <a:chExt cx="0" cy="0"/>
        </a:xfrm>
      </p:grpSpPr>
      <p:sp>
        <p:nvSpPr>
          <p:cNvPr id="144" name="Google Shape;144;p27"/>
          <p:cNvSpPr txBox="1"/>
          <p:nvPr/>
        </p:nvSpPr>
        <p:spPr>
          <a:xfrm>
            <a:off x="4896625" y="750350"/>
            <a:ext cx="3814800" cy="394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00">
                <a:solidFill>
                  <a:srgbClr val="134F5C"/>
                </a:solidFill>
                <a:latin typeface="Comic Sans MS"/>
                <a:ea typeface="Comic Sans MS"/>
                <a:cs typeface="Comic Sans MS"/>
                <a:sym typeface="Comic Sans MS"/>
              </a:rPr>
              <a:t>DO </a:t>
            </a:r>
            <a:r>
              <a:rPr lang="en" sz="2300">
                <a:solidFill>
                  <a:srgbClr val="134F5C"/>
                </a:solidFill>
                <a:latin typeface="Comic Sans MS"/>
                <a:ea typeface="Comic Sans MS"/>
                <a:cs typeface="Comic Sans MS"/>
                <a:sym typeface="Comic Sans MS"/>
              </a:rPr>
              <a:t>- </a:t>
            </a:r>
            <a:r>
              <a:rPr lang="en" sz="1800">
                <a:solidFill>
                  <a:srgbClr val="134F5C"/>
                </a:solidFill>
                <a:latin typeface="Comic Sans MS"/>
                <a:ea typeface="Comic Sans MS"/>
                <a:cs typeface="Comic Sans MS"/>
                <a:sym typeface="Comic Sans MS"/>
              </a:rPr>
              <a:t>Keep background noise minimal.  Humming sounds from air conditioning units, pencil sharpeners, videos, music, student’s discussions, phone ringing, etc.  </a:t>
            </a:r>
            <a:endParaRPr sz="18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t/>
            </a:r>
            <a:endParaRPr sz="18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t/>
            </a:r>
            <a:endParaRPr sz="1800">
              <a:solidFill>
                <a:srgbClr val="134F5C"/>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b="1" lang="en" sz="2300">
                <a:solidFill>
                  <a:srgbClr val="134F5C"/>
                </a:solidFill>
                <a:latin typeface="Comic Sans MS"/>
                <a:ea typeface="Comic Sans MS"/>
                <a:cs typeface="Comic Sans MS"/>
                <a:sym typeface="Comic Sans MS"/>
              </a:rPr>
              <a:t>DO -</a:t>
            </a:r>
            <a:r>
              <a:rPr lang="en" sz="2300">
                <a:solidFill>
                  <a:srgbClr val="134F5C"/>
                </a:solidFill>
                <a:latin typeface="Comic Sans MS"/>
                <a:ea typeface="Comic Sans MS"/>
                <a:cs typeface="Comic Sans MS"/>
                <a:sym typeface="Comic Sans MS"/>
              </a:rPr>
              <a:t> </a:t>
            </a:r>
            <a:r>
              <a:rPr lang="en" sz="1800">
                <a:solidFill>
                  <a:srgbClr val="134F5C"/>
                </a:solidFill>
                <a:latin typeface="Comic Sans MS"/>
                <a:ea typeface="Comic Sans MS"/>
                <a:cs typeface="Comic Sans MS"/>
                <a:sym typeface="Comic Sans MS"/>
              </a:rPr>
              <a:t>use visual supports and examples such as signs, visuals, black and white texts, paper copies, etc.</a:t>
            </a:r>
            <a:endParaRPr sz="18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t/>
            </a:r>
            <a:endParaRPr sz="1800">
              <a:solidFill>
                <a:srgbClr val="134F5C"/>
              </a:solidFill>
              <a:latin typeface="Comic Sans MS"/>
              <a:ea typeface="Comic Sans MS"/>
              <a:cs typeface="Comic Sans MS"/>
              <a:sym typeface="Comic Sans MS"/>
            </a:endParaRPr>
          </a:p>
        </p:txBody>
      </p:sp>
      <p:pic>
        <p:nvPicPr>
          <p:cNvPr id="145" name="Google Shape;145;p27"/>
          <p:cNvPicPr preferRelativeResize="0"/>
          <p:nvPr/>
        </p:nvPicPr>
        <p:blipFill>
          <a:blip r:embed="rId3">
            <a:alphaModFix/>
          </a:blip>
          <a:stretch>
            <a:fillRect/>
          </a:stretch>
        </p:blipFill>
        <p:spPr>
          <a:xfrm>
            <a:off x="407850" y="852125"/>
            <a:ext cx="3644700" cy="31211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49" name="Shape 149"/>
        <p:cNvGrpSpPr/>
        <p:nvPr/>
      </p:nvGrpSpPr>
      <p:grpSpPr>
        <a:xfrm>
          <a:off x="0" y="0"/>
          <a:ext cx="0" cy="0"/>
          <a:chOff x="0" y="0"/>
          <a:chExt cx="0" cy="0"/>
        </a:xfrm>
      </p:grpSpPr>
      <p:sp>
        <p:nvSpPr>
          <p:cNvPr id="150" name="Google Shape;150;p28"/>
          <p:cNvSpPr txBox="1"/>
          <p:nvPr/>
        </p:nvSpPr>
        <p:spPr>
          <a:xfrm>
            <a:off x="332125" y="945825"/>
            <a:ext cx="43089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500">
              <a:solidFill>
                <a:srgbClr val="134F5C"/>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b="1" sz="2500">
              <a:solidFill>
                <a:srgbClr val="134F5C"/>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rPr b="1" lang="en" sz="2500">
                <a:solidFill>
                  <a:srgbClr val="134F5C"/>
                </a:solidFill>
                <a:latin typeface="Comic Sans MS"/>
                <a:ea typeface="Comic Sans MS"/>
                <a:cs typeface="Comic Sans MS"/>
                <a:sym typeface="Comic Sans MS"/>
              </a:rPr>
              <a:t>DO - </a:t>
            </a:r>
            <a:r>
              <a:rPr lang="en" sz="2000">
                <a:solidFill>
                  <a:srgbClr val="134F5C"/>
                </a:solidFill>
                <a:latin typeface="Comic Sans MS"/>
                <a:ea typeface="Comic Sans MS"/>
                <a:cs typeface="Comic Sans MS"/>
                <a:sym typeface="Comic Sans MS"/>
              </a:rPr>
              <a:t>provide redirection, as many kids lose focus when trying to localize sound.</a:t>
            </a:r>
            <a:endParaRPr sz="20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t/>
            </a:r>
            <a:endParaRPr sz="2000">
              <a:solidFill>
                <a:srgbClr val="134F5C"/>
              </a:solidFill>
              <a:latin typeface="Comic Sans MS"/>
              <a:ea typeface="Comic Sans MS"/>
              <a:cs typeface="Comic Sans MS"/>
              <a:sym typeface="Comic Sans MS"/>
            </a:endParaRPr>
          </a:p>
        </p:txBody>
      </p:sp>
      <p:pic>
        <p:nvPicPr>
          <p:cNvPr id="151" name="Google Shape;151;p28"/>
          <p:cNvPicPr preferRelativeResize="0"/>
          <p:nvPr/>
        </p:nvPicPr>
        <p:blipFill>
          <a:blip r:embed="rId3">
            <a:alphaModFix/>
          </a:blip>
          <a:stretch>
            <a:fillRect/>
          </a:stretch>
        </p:blipFill>
        <p:spPr>
          <a:xfrm rot="10800000">
            <a:off x="4887152" y="771099"/>
            <a:ext cx="3798973" cy="32532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55" name="Shape 155"/>
        <p:cNvGrpSpPr/>
        <p:nvPr/>
      </p:nvGrpSpPr>
      <p:grpSpPr>
        <a:xfrm>
          <a:off x="0" y="0"/>
          <a:ext cx="0" cy="0"/>
          <a:chOff x="0" y="0"/>
          <a:chExt cx="0" cy="0"/>
        </a:xfrm>
      </p:grpSpPr>
      <p:sp>
        <p:nvSpPr>
          <p:cNvPr id="156" name="Google Shape;156;p29"/>
          <p:cNvSpPr txBox="1"/>
          <p:nvPr/>
        </p:nvSpPr>
        <p:spPr>
          <a:xfrm>
            <a:off x="528050" y="1260875"/>
            <a:ext cx="7817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rgbClr val="134F5C"/>
              </a:solidFill>
              <a:latin typeface="Comic Sans MS"/>
              <a:ea typeface="Comic Sans MS"/>
              <a:cs typeface="Comic Sans MS"/>
              <a:sym typeface="Comic Sans MS"/>
            </a:endParaRPr>
          </a:p>
        </p:txBody>
      </p:sp>
      <p:pic>
        <p:nvPicPr>
          <p:cNvPr id="157" name="Google Shape;157;p29"/>
          <p:cNvPicPr preferRelativeResize="0"/>
          <p:nvPr/>
        </p:nvPicPr>
        <p:blipFill>
          <a:blip r:embed="rId3">
            <a:alphaModFix/>
          </a:blip>
          <a:stretch>
            <a:fillRect/>
          </a:stretch>
        </p:blipFill>
        <p:spPr>
          <a:xfrm>
            <a:off x="4937975" y="304800"/>
            <a:ext cx="4206016" cy="4838700"/>
          </a:xfrm>
          <a:prstGeom prst="rect">
            <a:avLst/>
          </a:prstGeom>
          <a:noFill/>
          <a:ln>
            <a:noFill/>
          </a:ln>
        </p:spPr>
      </p:pic>
      <p:sp>
        <p:nvSpPr>
          <p:cNvPr id="158" name="Google Shape;158;p29"/>
          <p:cNvSpPr txBox="1"/>
          <p:nvPr/>
        </p:nvSpPr>
        <p:spPr>
          <a:xfrm>
            <a:off x="425875" y="1013950"/>
            <a:ext cx="4905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134F5C"/>
                </a:solidFill>
                <a:latin typeface="Comic Sans MS"/>
                <a:ea typeface="Comic Sans MS"/>
                <a:cs typeface="Comic Sans MS"/>
                <a:sym typeface="Comic Sans MS"/>
              </a:rPr>
              <a:t>Some students with hearing impairments wear two hearing aids.  Some students wear only one.</a:t>
            </a:r>
            <a:endParaRPr sz="1600">
              <a:solidFill>
                <a:srgbClr val="134F5C"/>
              </a:solidFill>
              <a:latin typeface="Comic Sans MS"/>
              <a:ea typeface="Comic Sans MS"/>
              <a:cs typeface="Comic Sans MS"/>
              <a:sym typeface="Comic Sans MS"/>
            </a:endParaRPr>
          </a:p>
        </p:txBody>
      </p:sp>
      <p:pic>
        <p:nvPicPr>
          <p:cNvPr id="159" name="Google Shape;159;p29"/>
          <p:cNvPicPr preferRelativeResize="0"/>
          <p:nvPr/>
        </p:nvPicPr>
        <p:blipFill>
          <a:blip r:embed="rId4">
            <a:alphaModFix/>
          </a:blip>
          <a:stretch>
            <a:fillRect/>
          </a:stretch>
        </p:blipFill>
        <p:spPr>
          <a:xfrm>
            <a:off x="953425" y="2665975"/>
            <a:ext cx="1899423" cy="1899423"/>
          </a:xfrm>
          <a:prstGeom prst="rect">
            <a:avLst/>
          </a:prstGeom>
          <a:noFill/>
          <a:ln>
            <a:noFill/>
          </a:ln>
        </p:spPr>
      </p:pic>
      <p:pic>
        <p:nvPicPr>
          <p:cNvPr id="160" name="Google Shape;160;p29"/>
          <p:cNvPicPr preferRelativeResize="0"/>
          <p:nvPr/>
        </p:nvPicPr>
        <p:blipFill>
          <a:blip r:embed="rId4">
            <a:alphaModFix/>
          </a:blip>
          <a:stretch>
            <a:fillRect/>
          </a:stretch>
        </p:blipFill>
        <p:spPr>
          <a:xfrm flipH="1">
            <a:off x="2698126" y="2691525"/>
            <a:ext cx="1873874" cy="18738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64" name="Shape 164"/>
        <p:cNvGrpSpPr/>
        <p:nvPr/>
      </p:nvGrpSpPr>
      <p:grpSpPr>
        <a:xfrm>
          <a:off x="0" y="0"/>
          <a:ext cx="0" cy="0"/>
          <a:chOff x="0" y="0"/>
          <a:chExt cx="0" cy="0"/>
        </a:xfrm>
      </p:grpSpPr>
      <p:pic>
        <p:nvPicPr>
          <p:cNvPr id="165" name="Google Shape;165;p30"/>
          <p:cNvPicPr preferRelativeResize="0"/>
          <p:nvPr/>
        </p:nvPicPr>
        <p:blipFill>
          <a:blip r:embed="rId3">
            <a:alphaModFix/>
          </a:blip>
          <a:stretch>
            <a:fillRect/>
          </a:stretch>
        </p:blipFill>
        <p:spPr>
          <a:xfrm>
            <a:off x="3960275" y="2478550"/>
            <a:ext cx="2086426" cy="2086426"/>
          </a:xfrm>
          <a:prstGeom prst="rect">
            <a:avLst/>
          </a:prstGeom>
          <a:noFill/>
          <a:ln>
            <a:noFill/>
          </a:ln>
        </p:spPr>
      </p:pic>
      <p:pic>
        <p:nvPicPr>
          <p:cNvPr id="166" name="Google Shape;166;p30"/>
          <p:cNvPicPr preferRelativeResize="0"/>
          <p:nvPr/>
        </p:nvPicPr>
        <p:blipFill>
          <a:blip r:embed="rId4">
            <a:alphaModFix/>
          </a:blip>
          <a:stretch>
            <a:fillRect/>
          </a:stretch>
        </p:blipFill>
        <p:spPr>
          <a:xfrm>
            <a:off x="152400" y="152400"/>
            <a:ext cx="3421114" cy="4838702"/>
          </a:xfrm>
          <a:prstGeom prst="rect">
            <a:avLst/>
          </a:prstGeom>
          <a:noFill/>
          <a:ln>
            <a:noFill/>
          </a:ln>
        </p:spPr>
      </p:pic>
      <p:sp>
        <p:nvSpPr>
          <p:cNvPr id="167" name="Google Shape;167;p30"/>
          <p:cNvSpPr txBox="1"/>
          <p:nvPr/>
        </p:nvSpPr>
        <p:spPr>
          <a:xfrm>
            <a:off x="3738475" y="903225"/>
            <a:ext cx="48711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134F5C"/>
                </a:solidFill>
                <a:latin typeface="Comic Sans MS"/>
                <a:ea typeface="Comic Sans MS"/>
                <a:cs typeface="Comic Sans MS"/>
                <a:sym typeface="Comic Sans MS"/>
              </a:rPr>
              <a:t>Other students may wear </a:t>
            </a:r>
            <a:r>
              <a:rPr lang="en" sz="1600">
                <a:solidFill>
                  <a:srgbClr val="134F5C"/>
                </a:solidFill>
                <a:latin typeface="Comic Sans MS"/>
                <a:ea typeface="Comic Sans MS"/>
                <a:cs typeface="Comic Sans MS"/>
                <a:sym typeface="Comic Sans MS"/>
              </a:rPr>
              <a:t>cochlear</a:t>
            </a:r>
            <a:r>
              <a:rPr lang="en" sz="1600">
                <a:solidFill>
                  <a:srgbClr val="134F5C"/>
                </a:solidFill>
                <a:latin typeface="Comic Sans MS"/>
                <a:ea typeface="Comic Sans MS"/>
                <a:cs typeface="Comic Sans MS"/>
                <a:sym typeface="Comic Sans MS"/>
              </a:rPr>
              <a:t> implants.  These are less common than hearing aids.</a:t>
            </a:r>
            <a:endParaRPr sz="1600">
              <a:solidFill>
                <a:srgbClr val="134F5C"/>
              </a:solidFill>
              <a:latin typeface="Comic Sans MS"/>
              <a:ea typeface="Comic Sans MS"/>
              <a:cs typeface="Comic Sans MS"/>
              <a:sym typeface="Comic Sans MS"/>
            </a:endParaRPr>
          </a:p>
        </p:txBody>
      </p:sp>
      <p:pic>
        <p:nvPicPr>
          <p:cNvPr id="168" name="Google Shape;168;p30"/>
          <p:cNvPicPr preferRelativeResize="0"/>
          <p:nvPr/>
        </p:nvPicPr>
        <p:blipFill>
          <a:blip r:embed="rId3">
            <a:alphaModFix/>
          </a:blip>
          <a:stretch>
            <a:fillRect/>
          </a:stretch>
        </p:blipFill>
        <p:spPr>
          <a:xfrm flipH="1">
            <a:off x="6565702" y="2521163"/>
            <a:ext cx="2001198" cy="20011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72" name="Shape 172"/>
        <p:cNvGrpSpPr/>
        <p:nvPr/>
      </p:nvGrpSpPr>
      <p:grpSpPr>
        <a:xfrm>
          <a:off x="0" y="0"/>
          <a:ext cx="0" cy="0"/>
          <a:chOff x="0" y="0"/>
          <a:chExt cx="0" cy="0"/>
        </a:xfrm>
      </p:grpSpPr>
      <p:sp>
        <p:nvSpPr>
          <p:cNvPr id="173" name="Google Shape;173;p31"/>
          <p:cNvSpPr txBox="1"/>
          <p:nvPr/>
        </p:nvSpPr>
        <p:spPr>
          <a:xfrm>
            <a:off x="0" y="239000"/>
            <a:ext cx="8754300" cy="1416000"/>
          </a:xfrm>
          <a:prstGeom prst="rect">
            <a:avLst/>
          </a:prstGeom>
          <a:noFill/>
          <a:ln>
            <a:noFill/>
          </a:ln>
        </p:spPr>
        <p:txBody>
          <a:bodyPr anchorCtr="0" anchor="t" bIns="91425" lIns="91425" spcFirstLastPara="1" rIns="91425" wrap="square" tIns="91425">
            <a:spAutoFit/>
          </a:bodyPr>
          <a:lstStyle/>
          <a:p>
            <a:pPr indent="0" lvl="0" marL="457200" rtl="0" algn="ctr">
              <a:lnSpc>
                <a:spcPct val="200000"/>
              </a:lnSpc>
              <a:spcBef>
                <a:spcPts val="0"/>
              </a:spcBef>
              <a:spcAft>
                <a:spcPts val="0"/>
              </a:spcAft>
              <a:buNone/>
            </a:pPr>
            <a:r>
              <a:rPr lang="en" sz="1600">
                <a:solidFill>
                  <a:srgbClr val="134F5C"/>
                </a:solidFill>
                <a:latin typeface="Comic Sans MS"/>
                <a:ea typeface="Comic Sans MS"/>
                <a:cs typeface="Comic Sans MS"/>
                <a:sym typeface="Comic Sans MS"/>
              </a:rPr>
              <a:t>Other students may not wear any devices at all, which makes them even more at risk in the classroom setting.  These students are hard to identify. However, we can help them be successful by making sure their needs are met and that they have ACCESS.</a:t>
            </a:r>
            <a:endParaRPr sz="1600">
              <a:solidFill>
                <a:srgbClr val="134F5C"/>
              </a:solidFill>
              <a:latin typeface="Comic Sans MS"/>
              <a:ea typeface="Comic Sans MS"/>
              <a:cs typeface="Comic Sans MS"/>
              <a:sym typeface="Comic Sans MS"/>
            </a:endParaRPr>
          </a:p>
        </p:txBody>
      </p:sp>
      <p:pic>
        <p:nvPicPr>
          <p:cNvPr id="174" name="Google Shape;174;p31"/>
          <p:cNvPicPr preferRelativeResize="0"/>
          <p:nvPr/>
        </p:nvPicPr>
        <p:blipFill>
          <a:blip r:embed="rId3">
            <a:alphaModFix/>
          </a:blip>
          <a:stretch>
            <a:fillRect/>
          </a:stretch>
        </p:blipFill>
        <p:spPr>
          <a:xfrm>
            <a:off x="3631496" y="1713725"/>
            <a:ext cx="1880996" cy="31837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61" name="Shape 61"/>
        <p:cNvGrpSpPr/>
        <p:nvPr/>
      </p:nvGrpSpPr>
      <p:grpSpPr>
        <a:xfrm>
          <a:off x="0" y="0"/>
          <a:ext cx="0" cy="0"/>
          <a:chOff x="0" y="0"/>
          <a:chExt cx="0" cy="0"/>
        </a:xfrm>
      </p:grpSpPr>
      <p:sp>
        <p:nvSpPr>
          <p:cNvPr id="62" name="Google Shape;62;p14"/>
          <p:cNvSpPr txBox="1"/>
          <p:nvPr/>
        </p:nvSpPr>
        <p:spPr>
          <a:xfrm>
            <a:off x="672825" y="0"/>
            <a:ext cx="7602600" cy="1893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700">
                <a:solidFill>
                  <a:srgbClr val="134F5C"/>
                </a:solidFill>
                <a:latin typeface="Roboto"/>
                <a:ea typeface="Roboto"/>
                <a:cs typeface="Roboto"/>
                <a:sym typeface="Roboto"/>
              </a:rPr>
              <a:t>"</a:t>
            </a:r>
            <a:r>
              <a:rPr b="1" lang="en" sz="3700">
                <a:solidFill>
                  <a:srgbClr val="134F5C"/>
                </a:solidFill>
                <a:latin typeface="Roboto"/>
                <a:ea typeface="Roboto"/>
                <a:cs typeface="Roboto"/>
                <a:sym typeface="Roboto"/>
              </a:rPr>
              <a:t>Do the best you can until you know better.</a:t>
            </a:r>
            <a:r>
              <a:rPr lang="en" sz="3700">
                <a:solidFill>
                  <a:srgbClr val="134F5C"/>
                </a:solidFill>
                <a:latin typeface="Roboto"/>
                <a:ea typeface="Roboto"/>
                <a:cs typeface="Roboto"/>
                <a:sym typeface="Roboto"/>
              </a:rPr>
              <a:t> </a:t>
            </a:r>
            <a:r>
              <a:rPr b="1" lang="en" sz="3700">
                <a:solidFill>
                  <a:srgbClr val="134F5C"/>
                </a:solidFill>
                <a:latin typeface="Roboto"/>
                <a:ea typeface="Roboto"/>
                <a:cs typeface="Roboto"/>
                <a:sym typeface="Roboto"/>
              </a:rPr>
              <a:t>Then when you know better, do better</a:t>
            </a:r>
            <a:r>
              <a:rPr lang="en" sz="3700">
                <a:solidFill>
                  <a:srgbClr val="134F5C"/>
                </a:solidFill>
                <a:latin typeface="Roboto"/>
                <a:ea typeface="Roboto"/>
                <a:cs typeface="Roboto"/>
                <a:sym typeface="Roboto"/>
              </a:rPr>
              <a:t>."- </a:t>
            </a:r>
            <a:r>
              <a:rPr i="1" lang="en" sz="3100">
                <a:solidFill>
                  <a:srgbClr val="134F5C"/>
                </a:solidFill>
                <a:latin typeface="Roboto"/>
                <a:ea typeface="Roboto"/>
                <a:cs typeface="Roboto"/>
                <a:sym typeface="Roboto"/>
              </a:rPr>
              <a:t>Maya Angelou</a:t>
            </a:r>
            <a:endParaRPr i="1" sz="4700">
              <a:solidFill>
                <a:srgbClr val="134F5C"/>
              </a:solidFill>
            </a:endParaRPr>
          </a:p>
        </p:txBody>
      </p:sp>
      <p:pic>
        <p:nvPicPr>
          <p:cNvPr id="63" name="Google Shape;63;p14"/>
          <p:cNvPicPr preferRelativeResize="0"/>
          <p:nvPr/>
        </p:nvPicPr>
        <p:blipFill>
          <a:blip r:embed="rId3">
            <a:alphaModFix/>
          </a:blip>
          <a:stretch>
            <a:fillRect/>
          </a:stretch>
        </p:blipFill>
        <p:spPr>
          <a:xfrm>
            <a:off x="2486650" y="1893300"/>
            <a:ext cx="3695850" cy="3347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78" name="Shape 178"/>
        <p:cNvGrpSpPr/>
        <p:nvPr/>
      </p:nvGrpSpPr>
      <p:grpSpPr>
        <a:xfrm>
          <a:off x="0" y="0"/>
          <a:ext cx="0" cy="0"/>
          <a:chOff x="0" y="0"/>
          <a:chExt cx="0" cy="0"/>
        </a:xfrm>
      </p:grpSpPr>
      <p:sp>
        <p:nvSpPr>
          <p:cNvPr id="179" name="Google Shape;179;p32"/>
          <p:cNvSpPr txBox="1"/>
          <p:nvPr/>
        </p:nvSpPr>
        <p:spPr>
          <a:xfrm>
            <a:off x="271650" y="937275"/>
            <a:ext cx="8600700" cy="273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Comic Sans MS"/>
                <a:ea typeface="Comic Sans MS"/>
                <a:cs typeface="Comic Sans MS"/>
                <a:sym typeface="Comic Sans MS"/>
              </a:rPr>
              <a:t>Clear masks can be purchased on Amazon.  </a:t>
            </a:r>
            <a:endParaRPr sz="1600">
              <a:latin typeface="Comic Sans MS"/>
              <a:ea typeface="Comic Sans MS"/>
              <a:cs typeface="Comic Sans MS"/>
              <a:sym typeface="Comic Sans MS"/>
            </a:endParaRPr>
          </a:p>
          <a:p>
            <a:pPr indent="0" lvl="0" marL="0" rtl="0" algn="l">
              <a:spcBef>
                <a:spcPts val="0"/>
              </a:spcBef>
              <a:spcAft>
                <a:spcPts val="0"/>
              </a:spcAft>
              <a:buNone/>
            </a:pPr>
            <a:r>
              <a:rPr lang="en" sz="1600">
                <a:latin typeface="Comic Sans MS"/>
                <a:ea typeface="Comic Sans MS"/>
                <a:cs typeface="Comic Sans MS"/>
                <a:sym typeface="Comic Sans MS"/>
              </a:rPr>
              <a:t>Click the link to purchase below  </a:t>
            </a:r>
            <a:endParaRPr sz="1600">
              <a:latin typeface="Comic Sans MS"/>
              <a:ea typeface="Comic Sans MS"/>
              <a:cs typeface="Comic Sans MS"/>
              <a:sym typeface="Comic Sans MS"/>
            </a:endParaRPr>
          </a:p>
          <a:p>
            <a:pPr indent="0" lvl="0" marL="0" rtl="0" algn="l">
              <a:spcBef>
                <a:spcPts val="0"/>
              </a:spcBef>
              <a:spcAft>
                <a:spcPts val="0"/>
              </a:spcAft>
              <a:buNone/>
            </a:pPr>
            <a:r>
              <a:t/>
            </a:r>
            <a:endParaRPr sz="1600">
              <a:latin typeface="Comic Sans MS"/>
              <a:ea typeface="Comic Sans MS"/>
              <a:cs typeface="Comic Sans MS"/>
              <a:sym typeface="Comic Sans MS"/>
            </a:endParaRPr>
          </a:p>
          <a:p>
            <a:pPr indent="0" lvl="0" marL="0" rtl="0" algn="l">
              <a:spcBef>
                <a:spcPts val="0"/>
              </a:spcBef>
              <a:spcAft>
                <a:spcPts val="0"/>
              </a:spcAft>
              <a:buNone/>
            </a:pPr>
            <a:r>
              <a:t/>
            </a:r>
            <a:endParaRPr sz="1600">
              <a:latin typeface="Comic Sans MS"/>
              <a:ea typeface="Comic Sans MS"/>
              <a:cs typeface="Comic Sans MS"/>
              <a:sym typeface="Comic Sans MS"/>
            </a:endParaRPr>
          </a:p>
          <a:p>
            <a:pPr indent="0" lvl="0" marL="0" rtl="0" algn="l">
              <a:spcBef>
                <a:spcPts val="0"/>
              </a:spcBef>
              <a:spcAft>
                <a:spcPts val="0"/>
              </a:spcAft>
              <a:buNone/>
            </a:pPr>
            <a:r>
              <a:t/>
            </a:r>
            <a:endParaRPr sz="1600">
              <a:latin typeface="Comic Sans MS"/>
              <a:ea typeface="Comic Sans MS"/>
              <a:cs typeface="Comic Sans MS"/>
              <a:sym typeface="Comic Sans MS"/>
            </a:endParaRPr>
          </a:p>
          <a:p>
            <a:pPr indent="0" lvl="0" marL="0" rtl="0" algn="l">
              <a:spcBef>
                <a:spcPts val="0"/>
              </a:spcBef>
              <a:spcAft>
                <a:spcPts val="0"/>
              </a:spcAft>
              <a:buNone/>
            </a:pPr>
            <a:r>
              <a:t/>
            </a:r>
            <a:endParaRPr sz="1600">
              <a:latin typeface="Comic Sans MS"/>
              <a:ea typeface="Comic Sans MS"/>
              <a:cs typeface="Comic Sans MS"/>
              <a:sym typeface="Comic Sans MS"/>
            </a:endParaRPr>
          </a:p>
          <a:p>
            <a:pPr indent="0" lvl="0" marL="0" rtl="0" algn="l">
              <a:spcBef>
                <a:spcPts val="0"/>
              </a:spcBef>
              <a:spcAft>
                <a:spcPts val="0"/>
              </a:spcAft>
              <a:buNone/>
            </a:pPr>
            <a:r>
              <a:rPr lang="en" u="sng">
                <a:solidFill>
                  <a:schemeClr val="hlink"/>
                </a:solidFill>
                <a:hlinkClick r:id="rId3"/>
              </a:rPr>
              <a:t>https://www.amazon.com/UPGRADE-Transparent-Reusable-Anti-Fog-Sanitary/dp/B08NWJZTZ8/ref=sr_1_6?crid=3TOB0LSFY5WHR&amp;keywords=clear+face+mask+shield&amp;qid=1646335602&amp;sprefix=clear+face+mask+shield%2Caps%2C175&amp;sr=8-6</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0" name="Google Shape;180;p32"/>
          <p:cNvSpPr/>
          <p:nvPr/>
        </p:nvSpPr>
        <p:spPr>
          <a:xfrm>
            <a:off x="4133125" y="1651550"/>
            <a:ext cx="493800" cy="527700"/>
          </a:xfrm>
          <a:prstGeom prst="downArrow">
            <a:avLst>
              <a:gd fmla="val 50000" name="adj1"/>
              <a:gd fmla="val 50000" name="adj2"/>
            </a:avLst>
          </a:prstGeom>
          <a:solidFill>
            <a:srgbClr val="134F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4F5C"/>
              </a:solidFill>
            </a:endParaRPr>
          </a:p>
        </p:txBody>
      </p:sp>
      <p:pic>
        <p:nvPicPr>
          <p:cNvPr id="181" name="Google Shape;181;p32"/>
          <p:cNvPicPr preferRelativeResize="0"/>
          <p:nvPr/>
        </p:nvPicPr>
        <p:blipFill>
          <a:blip r:embed="rId4">
            <a:alphaModFix/>
          </a:blip>
          <a:stretch>
            <a:fillRect/>
          </a:stretch>
        </p:blipFill>
        <p:spPr>
          <a:xfrm>
            <a:off x="3610750" y="3170750"/>
            <a:ext cx="1311425" cy="18705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85" name="Shape 185"/>
        <p:cNvGrpSpPr/>
        <p:nvPr/>
      </p:nvGrpSpPr>
      <p:grpSpPr>
        <a:xfrm>
          <a:off x="0" y="0"/>
          <a:ext cx="0" cy="0"/>
          <a:chOff x="0" y="0"/>
          <a:chExt cx="0" cy="0"/>
        </a:xfrm>
      </p:grpSpPr>
      <p:sp>
        <p:nvSpPr>
          <p:cNvPr id="186" name="Google Shape;186;p33"/>
          <p:cNvSpPr txBox="1"/>
          <p:nvPr>
            <p:ph type="title"/>
          </p:nvPr>
        </p:nvSpPr>
        <p:spPr>
          <a:xfrm>
            <a:off x="311700" y="445025"/>
            <a:ext cx="8520600" cy="377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500">
                <a:latin typeface="Comic Sans MS"/>
                <a:ea typeface="Comic Sans MS"/>
                <a:cs typeface="Comic Sans MS"/>
                <a:sym typeface="Comic Sans MS"/>
              </a:rPr>
              <a:t>There are also MANY more resources for teachers here:  </a:t>
            </a:r>
            <a:endParaRPr sz="1500">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t/>
            </a:r>
            <a:endParaRPr sz="1500">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t/>
            </a:r>
            <a:endParaRPr sz="1500">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t/>
            </a:r>
            <a:endParaRPr sz="1500">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t/>
            </a:r>
            <a:endParaRPr sz="1500">
              <a:latin typeface="Comic Sans MS"/>
              <a:ea typeface="Comic Sans MS"/>
              <a:cs typeface="Comic Sans MS"/>
              <a:sym typeface="Comic Sans MS"/>
            </a:endParaRPr>
          </a:p>
          <a:p>
            <a:pPr indent="0" lvl="0" marL="0" rtl="0" algn="ctr">
              <a:spcBef>
                <a:spcPts val="0"/>
              </a:spcBef>
              <a:spcAft>
                <a:spcPts val="0"/>
              </a:spcAft>
              <a:buClr>
                <a:schemeClr val="dk1"/>
              </a:buClr>
              <a:buSzPts val="1100"/>
              <a:buFont typeface="Arial"/>
              <a:buNone/>
            </a:pPr>
            <a:r>
              <a:rPr lang="en" sz="1400" u="sng">
                <a:solidFill>
                  <a:schemeClr val="accent5"/>
                </a:solidFill>
                <a:hlinkClick r:id="rId3">
                  <a:extLst>
                    <a:ext uri="{A12FA001-AC4F-418D-AE19-62706E023703}">
                      <ahyp:hlinkClr val="tx"/>
                    </a:ext>
                  </a:extLst>
                </a:hlinkClick>
              </a:rPr>
              <a:t>https://www.umaryland.edu/media/umb/oaa/campus-life/disability-services-/documents/Tips-for-Teaching-Students-Who-Are-Deaf-or-Hard-of-Hearing.pdf</a:t>
            </a:r>
            <a:r>
              <a:rPr lang="en" sz="1400"/>
              <a:t> </a:t>
            </a:r>
            <a:endParaRPr sz="1400"/>
          </a:p>
          <a:p>
            <a:pPr indent="0" lvl="0" marL="0" rtl="0" algn="ctr">
              <a:spcBef>
                <a:spcPts val="0"/>
              </a:spcBef>
              <a:spcAft>
                <a:spcPts val="0"/>
              </a:spcAft>
              <a:buClr>
                <a:schemeClr val="dk1"/>
              </a:buClr>
              <a:buSzPts val="1100"/>
              <a:buFont typeface="Arial"/>
              <a:buNone/>
            </a:pPr>
            <a:r>
              <a:t/>
            </a:r>
            <a:endParaRPr sz="1400"/>
          </a:p>
          <a:p>
            <a:pPr indent="0" lvl="0" marL="0" rtl="0" algn="ctr">
              <a:spcBef>
                <a:spcPts val="0"/>
              </a:spcBef>
              <a:spcAft>
                <a:spcPts val="0"/>
              </a:spcAft>
              <a:buClr>
                <a:schemeClr val="dk1"/>
              </a:buClr>
              <a:buSzPts val="1100"/>
              <a:buFont typeface="Arial"/>
              <a:buNone/>
            </a:pPr>
            <a:r>
              <a:t/>
            </a:r>
            <a:endParaRPr sz="1400"/>
          </a:p>
          <a:p>
            <a:pPr indent="0" lvl="0" marL="0" rtl="0" algn="ctr">
              <a:spcBef>
                <a:spcPts val="0"/>
              </a:spcBef>
              <a:spcAft>
                <a:spcPts val="0"/>
              </a:spcAft>
              <a:buClr>
                <a:schemeClr val="dk1"/>
              </a:buClr>
              <a:buSzPts val="1100"/>
              <a:buFont typeface="Arial"/>
              <a:buNone/>
            </a:pPr>
            <a:r>
              <a:t/>
            </a:r>
            <a:endParaRPr sz="1400"/>
          </a:p>
          <a:p>
            <a:pPr indent="0" lvl="0" marL="0" rtl="0" algn="ctr">
              <a:spcBef>
                <a:spcPts val="0"/>
              </a:spcBef>
              <a:spcAft>
                <a:spcPts val="0"/>
              </a:spcAft>
              <a:buClr>
                <a:schemeClr val="dk1"/>
              </a:buClr>
              <a:buSzPts val="1100"/>
              <a:buFont typeface="Arial"/>
              <a:buNone/>
            </a:pPr>
            <a:r>
              <a:rPr lang="en" sz="1400" u="sng">
                <a:solidFill>
                  <a:schemeClr val="accent5"/>
                </a:solidFill>
                <a:hlinkClick r:id="rId4">
                  <a:extLst>
                    <a:ext uri="{A12FA001-AC4F-418D-AE19-62706E023703}">
                      <ahyp:hlinkClr val="tx"/>
                    </a:ext>
                  </a:extLst>
                </a:hlinkClick>
              </a:rPr>
              <a:t>https://www.crisoregon.org/Page/91</a:t>
            </a:r>
            <a:r>
              <a:rPr lang="en" sz="1400"/>
              <a:t> </a:t>
            </a:r>
            <a:endParaRPr sz="1400"/>
          </a:p>
          <a:p>
            <a:pPr indent="0" lvl="0" marL="0" rtl="0" algn="ctr">
              <a:spcBef>
                <a:spcPts val="0"/>
              </a:spcBef>
              <a:spcAft>
                <a:spcPts val="0"/>
              </a:spcAft>
              <a:buClr>
                <a:schemeClr val="dk1"/>
              </a:buClr>
              <a:buSzPts val="1100"/>
              <a:buFont typeface="Arial"/>
              <a:buNone/>
            </a:pPr>
            <a:r>
              <a:t/>
            </a:r>
            <a:endParaRPr sz="1400"/>
          </a:p>
          <a:p>
            <a:pPr indent="0" lvl="0" marL="0" rtl="0" algn="ctr">
              <a:spcBef>
                <a:spcPts val="0"/>
              </a:spcBef>
              <a:spcAft>
                <a:spcPts val="0"/>
              </a:spcAft>
              <a:buClr>
                <a:schemeClr val="dk1"/>
              </a:buClr>
              <a:buSzPts val="1100"/>
              <a:buFont typeface="Arial"/>
              <a:buNone/>
            </a:pPr>
            <a:r>
              <a:t/>
            </a:r>
            <a:endParaRPr sz="1400"/>
          </a:p>
          <a:p>
            <a:pPr indent="0" lvl="0" marL="0" rtl="0" algn="ctr">
              <a:spcBef>
                <a:spcPts val="0"/>
              </a:spcBef>
              <a:spcAft>
                <a:spcPts val="0"/>
              </a:spcAft>
              <a:buClr>
                <a:schemeClr val="dk1"/>
              </a:buClr>
              <a:buSzPts val="1100"/>
              <a:buFont typeface="Arial"/>
              <a:buNone/>
            </a:pPr>
            <a:r>
              <a:t/>
            </a:r>
            <a:endParaRPr sz="1400"/>
          </a:p>
          <a:p>
            <a:pPr indent="0" lvl="0" marL="0" rtl="0" algn="ctr">
              <a:spcBef>
                <a:spcPts val="0"/>
              </a:spcBef>
              <a:spcAft>
                <a:spcPts val="0"/>
              </a:spcAft>
              <a:buClr>
                <a:schemeClr val="dk1"/>
              </a:buClr>
              <a:buSzPts val="1100"/>
              <a:buFont typeface="Arial"/>
              <a:buNone/>
            </a:pPr>
            <a:r>
              <a:rPr lang="en" sz="1400" u="sng">
                <a:solidFill>
                  <a:schemeClr val="accent5"/>
                </a:solidFill>
                <a:hlinkClick r:id="rId5">
                  <a:extLst>
                    <a:ext uri="{A12FA001-AC4F-418D-AE19-62706E023703}">
                      <ahyp:hlinkClr val="tx"/>
                    </a:ext>
                  </a:extLst>
                </a:hlinkClick>
              </a:rPr>
              <a:t>https://education.ky.gov/specialed/blindef/Pages/Resources-for-Students-with-Hearing-Impairment.aspx</a:t>
            </a:r>
            <a:r>
              <a:rPr lang="en" sz="1400"/>
              <a:t> </a:t>
            </a:r>
            <a:endParaRPr sz="1400"/>
          </a:p>
          <a:p>
            <a:pPr indent="0" lvl="0" marL="0" rtl="0" algn="ctr">
              <a:spcBef>
                <a:spcPts val="0"/>
              </a:spcBef>
              <a:spcAft>
                <a:spcPts val="0"/>
              </a:spcAft>
              <a:buNone/>
            </a:pPr>
            <a:r>
              <a:t/>
            </a:r>
            <a:endParaRPr b="1" sz="3100">
              <a:latin typeface="Caveat"/>
              <a:ea typeface="Caveat"/>
              <a:cs typeface="Caveat"/>
              <a:sym typeface="Caveat"/>
            </a:endParaRPr>
          </a:p>
        </p:txBody>
      </p:sp>
      <p:sp>
        <p:nvSpPr>
          <p:cNvPr id="187" name="Google Shape;187;p33"/>
          <p:cNvSpPr/>
          <p:nvPr/>
        </p:nvSpPr>
        <p:spPr>
          <a:xfrm>
            <a:off x="4269550" y="945425"/>
            <a:ext cx="493800" cy="527700"/>
          </a:xfrm>
          <a:prstGeom prst="downArrow">
            <a:avLst>
              <a:gd fmla="val 50000" name="adj1"/>
              <a:gd fmla="val 50000" name="adj2"/>
            </a:avLst>
          </a:prstGeom>
          <a:solidFill>
            <a:srgbClr val="134F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34F5C"/>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D2E9"/>
            </a:gs>
            <a:gs pos="100000">
              <a:srgbClr val="045962"/>
            </a:gs>
          </a:gsLst>
          <a:path path="circle">
            <a:fillToRect b="50%" l="50%" r="50%" t="50%"/>
          </a:path>
          <a:tileRect/>
        </a:gradFill>
      </p:bgPr>
    </p:bg>
    <p:spTree>
      <p:nvGrpSpPr>
        <p:cNvPr id="191" name="Shape 191"/>
        <p:cNvGrpSpPr/>
        <p:nvPr/>
      </p:nvGrpSpPr>
      <p:grpSpPr>
        <a:xfrm>
          <a:off x="0" y="0"/>
          <a:ext cx="0" cy="0"/>
          <a:chOff x="0" y="0"/>
          <a:chExt cx="0" cy="0"/>
        </a:xfrm>
      </p:grpSpPr>
      <p:pic>
        <p:nvPicPr>
          <p:cNvPr id="192" name="Google Shape;192;p34"/>
          <p:cNvPicPr preferRelativeResize="0"/>
          <p:nvPr/>
        </p:nvPicPr>
        <p:blipFill>
          <a:blip r:embed="rId3">
            <a:alphaModFix/>
          </a:blip>
          <a:stretch>
            <a:fillRect/>
          </a:stretch>
        </p:blipFill>
        <p:spPr>
          <a:xfrm>
            <a:off x="2556475" y="403450"/>
            <a:ext cx="3790950" cy="3790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2512225" y="598763"/>
            <a:ext cx="3687300" cy="3945975"/>
          </a:xfrm>
          <a:prstGeom prst="rect">
            <a:avLst/>
          </a:prstGeom>
          <a:noFill/>
          <a:ln>
            <a:noFill/>
          </a:ln>
        </p:spPr>
      </p:pic>
      <p:pic>
        <p:nvPicPr>
          <p:cNvPr id="69" name="Google Shape;69;p15"/>
          <p:cNvPicPr preferRelativeResize="0"/>
          <p:nvPr/>
        </p:nvPicPr>
        <p:blipFill>
          <a:blip r:embed="rId4">
            <a:alphaModFix/>
          </a:blip>
          <a:stretch>
            <a:fillRect/>
          </a:stretch>
        </p:blipFill>
        <p:spPr>
          <a:xfrm>
            <a:off x="6122875" y="962825"/>
            <a:ext cx="604625" cy="604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73" name="Shape 73"/>
        <p:cNvGrpSpPr/>
        <p:nvPr/>
      </p:nvGrpSpPr>
      <p:grpSpPr>
        <a:xfrm>
          <a:off x="0" y="0"/>
          <a:ext cx="0" cy="0"/>
          <a:chOff x="0" y="0"/>
          <a:chExt cx="0" cy="0"/>
        </a:xfrm>
      </p:grpSpPr>
      <p:sp>
        <p:nvSpPr>
          <p:cNvPr id="74" name="Google Shape;74;p16"/>
          <p:cNvSpPr txBox="1"/>
          <p:nvPr/>
        </p:nvSpPr>
        <p:spPr>
          <a:xfrm>
            <a:off x="0" y="3381600"/>
            <a:ext cx="91884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200">
                <a:solidFill>
                  <a:srgbClr val="134F5C"/>
                </a:solidFill>
                <a:latin typeface="Comic Sans MS"/>
                <a:ea typeface="Comic Sans MS"/>
                <a:cs typeface="Comic Sans MS"/>
                <a:sym typeface="Comic Sans MS"/>
              </a:rPr>
              <a:t>You may have a student with a hearing loss in your classroom.</a:t>
            </a:r>
            <a:endParaRPr sz="2200">
              <a:solidFill>
                <a:srgbClr val="134F5C"/>
              </a:solidFill>
              <a:latin typeface="Comic Sans MS"/>
              <a:ea typeface="Comic Sans MS"/>
              <a:cs typeface="Comic Sans MS"/>
              <a:sym typeface="Comic Sans MS"/>
            </a:endParaRPr>
          </a:p>
        </p:txBody>
      </p:sp>
      <p:pic>
        <p:nvPicPr>
          <p:cNvPr id="75" name="Google Shape;75;p16"/>
          <p:cNvPicPr preferRelativeResize="0"/>
          <p:nvPr/>
        </p:nvPicPr>
        <p:blipFill>
          <a:blip r:embed="rId3">
            <a:alphaModFix/>
          </a:blip>
          <a:stretch>
            <a:fillRect/>
          </a:stretch>
        </p:blipFill>
        <p:spPr>
          <a:xfrm>
            <a:off x="3606925" y="146250"/>
            <a:ext cx="1810895" cy="30650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79" name="Shape 79"/>
        <p:cNvGrpSpPr/>
        <p:nvPr/>
      </p:nvGrpSpPr>
      <p:grpSpPr>
        <a:xfrm>
          <a:off x="0" y="0"/>
          <a:ext cx="0" cy="0"/>
          <a:chOff x="0" y="0"/>
          <a:chExt cx="0" cy="0"/>
        </a:xfrm>
      </p:grpSpPr>
      <p:sp>
        <p:nvSpPr>
          <p:cNvPr id="80" name="Google Shape;80;p17"/>
          <p:cNvSpPr txBox="1"/>
          <p:nvPr/>
        </p:nvSpPr>
        <p:spPr>
          <a:xfrm>
            <a:off x="4104650" y="1260875"/>
            <a:ext cx="4377000" cy="22320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lang="en" sz="1900">
                <a:solidFill>
                  <a:srgbClr val="134F5C"/>
                </a:solidFill>
                <a:latin typeface="Comic Sans MS"/>
                <a:ea typeface="Comic Sans MS"/>
                <a:cs typeface="Comic Sans MS"/>
                <a:sym typeface="Comic Sans MS"/>
              </a:rPr>
              <a:t>The following questionnaire is designed to help you informally determine </a:t>
            </a:r>
            <a:r>
              <a:rPr lang="en" sz="1900">
                <a:solidFill>
                  <a:srgbClr val="134F5C"/>
                </a:solidFill>
                <a:latin typeface="Comic Sans MS"/>
                <a:ea typeface="Comic Sans MS"/>
                <a:cs typeface="Comic Sans MS"/>
                <a:sym typeface="Comic Sans MS"/>
              </a:rPr>
              <a:t>whether</a:t>
            </a:r>
            <a:r>
              <a:rPr lang="en" sz="1900">
                <a:solidFill>
                  <a:srgbClr val="134F5C"/>
                </a:solidFill>
                <a:latin typeface="Comic Sans MS"/>
                <a:ea typeface="Comic Sans MS"/>
                <a:cs typeface="Comic Sans MS"/>
                <a:sym typeface="Comic Sans MS"/>
              </a:rPr>
              <a:t> or not you have a student with a hearing loss…</a:t>
            </a:r>
            <a:endParaRPr sz="1900">
              <a:solidFill>
                <a:srgbClr val="134F5C"/>
              </a:solidFill>
              <a:latin typeface="Comic Sans MS"/>
              <a:ea typeface="Comic Sans MS"/>
              <a:cs typeface="Comic Sans MS"/>
              <a:sym typeface="Comic Sans MS"/>
            </a:endParaRPr>
          </a:p>
        </p:txBody>
      </p:sp>
      <p:pic>
        <p:nvPicPr>
          <p:cNvPr id="81" name="Google Shape;81;p17"/>
          <p:cNvPicPr preferRelativeResize="0"/>
          <p:nvPr/>
        </p:nvPicPr>
        <p:blipFill>
          <a:blip r:embed="rId3">
            <a:alphaModFix/>
          </a:blip>
          <a:stretch>
            <a:fillRect/>
          </a:stretch>
        </p:blipFill>
        <p:spPr>
          <a:xfrm>
            <a:off x="1030475" y="1063775"/>
            <a:ext cx="2566026" cy="36292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85" name="Shape 85"/>
        <p:cNvGrpSpPr/>
        <p:nvPr/>
      </p:nvGrpSpPr>
      <p:grpSpPr>
        <a:xfrm>
          <a:off x="0" y="0"/>
          <a:ext cx="0" cy="0"/>
          <a:chOff x="0" y="0"/>
          <a:chExt cx="0" cy="0"/>
        </a:xfrm>
      </p:grpSpPr>
      <p:sp>
        <p:nvSpPr>
          <p:cNvPr id="86" name="Google Shape;86;p18"/>
          <p:cNvSpPr txBox="1"/>
          <p:nvPr/>
        </p:nvSpPr>
        <p:spPr>
          <a:xfrm>
            <a:off x="119300" y="0"/>
            <a:ext cx="8779500" cy="5398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600">
                <a:solidFill>
                  <a:srgbClr val="134F5C"/>
                </a:solidFill>
                <a:latin typeface="Comic Sans MS"/>
                <a:ea typeface="Comic Sans MS"/>
                <a:cs typeface="Comic Sans MS"/>
                <a:sym typeface="Comic Sans MS"/>
              </a:rPr>
              <a:t>Do any of your students…</a:t>
            </a:r>
            <a:endParaRPr i="1" sz="1600">
              <a:solidFill>
                <a:srgbClr val="134F5C"/>
              </a:solidFill>
              <a:latin typeface="Comic Sans MS"/>
              <a:ea typeface="Comic Sans MS"/>
              <a:cs typeface="Comic Sans MS"/>
              <a:sym typeface="Comic Sans MS"/>
            </a:endParaRPr>
          </a:p>
          <a:p>
            <a:pPr indent="0" lvl="0" marL="0" rtl="0" algn="ctr">
              <a:spcBef>
                <a:spcPts val="0"/>
              </a:spcBef>
              <a:spcAft>
                <a:spcPts val="0"/>
              </a:spcAft>
              <a:buNone/>
            </a:pPr>
            <a:r>
              <a:t/>
            </a:r>
            <a:endParaRPr sz="1200">
              <a:solidFill>
                <a:schemeClr val="dk1"/>
              </a:solidFill>
              <a:latin typeface="Comic Sans MS"/>
              <a:ea typeface="Comic Sans MS"/>
              <a:cs typeface="Comic Sans MS"/>
              <a:sym typeface="Comic Sans MS"/>
            </a:endParaRPr>
          </a:p>
          <a:p>
            <a:pPr indent="0" lvl="0" marL="0" rtl="0" algn="ctr">
              <a:lnSpc>
                <a:spcPct val="100000"/>
              </a:lnSpc>
              <a:spcBef>
                <a:spcPts val="0"/>
              </a:spcBef>
              <a:spcAft>
                <a:spcPts val="0"/>
              </a:spcAft>
              <a:buNone/>
            </a:pPr>
            <a:r>
              <a:t/>
            </a:r>
            <a:endParaRPr sz="1200">
              <a:solidFill>
                <a:srgbClr val="134F5C"/>
              </a:solidFill>
              <a:latin typeface="Comic Sans MS"/>
              <a:ea typeface="Comic Sans MS"/>
              <a:cs typeface="Comic Sans MS"/>
              <a:sym typeface="Comic Sans MS"/>
            </a:endParaRPr>
          </a:p>
          <a:p>
            <a:pPr indent="0" lvl="0" marL="0" rtl="0" algn="ctr">
              <a:lnSpc>
                <a:spcPct val="150000"/>
              </a:lnSpc>
              <a:spcBef>
                <a:spcPts val="0"/>
              </a:spcBef>
              <a:spcAft>
                <a:spcPts val="0"/>
              </a:spcAft>
              <a:buNone/>
            </a:pPr>
            <a:r>
              <a:rPr b="1" lang="en">
                <a:solidFill>
                  <a:srgbClr val="134F5C"/>
                </a:solidFill>
                <a:latin typeface="Comic Sans MS"/>
                <a:ea typeface="Comic Sans MS"/>
                <a:cs typeface="Comic Sans MS"/>
                <a:sym typeface="Comic Sans MS"/>
              </a:rPr>
              <a:t>Appear isolated from peers?</a:t>
            </a:r>
            <a:endParaRPr b="1">
              <a:solidFill>
                <a:srgbClr val="134F5C"/>
              </a:solidFill>
              <a:latin typeface="Comic Sans MS"/>
              <a:ea typeface="Comic Sans MS"/>
              <a:cs typeface="Comic Sans MS"/>
              <a:sym typeface="Comic Sans MS"/>
            </a:endParaRPr>
          </a:p>
          <a:p>
            <a:pPr indent="0" lvl="0" marL="0" rtl="0" algn="ctr">
              <a:lnSpc>
                <a:spcPct val="150000"/>
              </a:lnSpc>
              <a:spcBef>
                <a:spcPts val="800"/>
              </a:spcBef>
              <a:spcAft>
                <a:spcPts val="0"/>
              </a:spcAft>
              <a:buClr>
                <a:schemeClr val="dk1"/>
              </a:buClr>
              <a:buSzPts val="1100"/>
              <a:buFont typeface="Arial"/>
              <a:buNone/>
            </a:pPr>
            <a:r>
              <a:rPr b="1" lang="en">
                <a:solidFill>
                  <a:srgbClr val="134F5C"/>
                </a:solidFill>
                <a:latin typeface="Comic Sans MS"/>
                <a:ea typeface="Comic Sans MS"/>
                <a:cs typeface="Comic Sans MS"/>
                <a:sym typeface="Comic Sans MS"/>
              </a:rPr>
              <a:t>Become easily fatigued when listening?</a:t>
            </a:r>
            <a:endParaRPr b="1">
              <a:solidFill>
                <a:srgbClr val="134F5C"/>
              </a:solidFill>
              <a:latin typeface="Comic Sans MS"/>
              <a:ea typeface="Comic Sans MS"/>
              <a:cs typeface="Comic Sans MS"/>
              <a:sym typeface="Comic Sans MS"/>
            </a:endParaRPr>
          </a:p>
          <a:p>
            <a:pPr indent="0" lvl="0" marL="0" rtl="0" algn="ctr">
              <a:lnSpc>
                <a:spcPct val="150000"/>
              </a:lnSpc>
              <a:spcBef>
                <a:spcPts val="800"/>
              </a:spcBef>
              <a:spcAft>
                <a:spcPts val="0"/>
              </a:spcAft>
              <a:buClr>
                <a:schemeClr val="dk1"/>
              </a:buClr>
              <a:buSzPts val="1100"/>
              <a:buFont typeface="Arial"/>
              <a:buNone/>
            </a:pPr>
            <a:r>
              <a:rPr b="1" lang="en">
                <a:solidFill>
                  <a:srgbClr val="134F5C"/>
                </a:solidFill>
                <a:latin typeface="Comic Sans MS"/>
                <a:ea typeface="Comic Sans MS"/>
                <a:cs typeface="Comic Sans MS"/>
                <a:sym typeface="Comic Sans MS"/>
              </a:rPr>
              <a:t>Have a low tolerance for frustration?</a:t>
            </a:r>
            <a:endParaRPr b="1">
              <a:solidFill>
                <a:srgbClr val="134F5C"/>
              </a:solidFill>
              <a:latin typeface="Comic Sans MS"/>
              <a:ea typeface="Comic Sans MS"/>
              <a:cs typeface="Comic Sans MS"/>
              <a:sym typeface="Comic Sans MS"/>
            </a:endParaRPr>
          </a:p>
          <a:p>
            <a:pPr indent="0" lvl="0" marL="0" rtl="0" algn="ctr">
              <a:lnSpc>
                <a:spcPct val="150000"/>
              </a:lnSpc>
              <a:spcBef>
                <a:spcPts val="800"/>
              </a:spcBef>
              <a:spcAft>
                <a:spcPts val="0"/>
              </a:spcAft>
              <a:buClr>
                <a:schemeClr val="dk1"/>
              </a:buClr>
              <a:buSzPts val="1100"/>
              <a:buFont typeface="Arial"/>
              <a:buNone/>
            </a:pPr>
            <a:r>
              <a:rPr b="1" lang="en">
                <a:solidFill>
                  <a:srgbClr val="134F5C"/>
                </a:solidFill>
                <a:latin typeface="Comic Sans MS"/>
                <a:ea typeface="Comic Sans MS"/>
                <a:cs typeface="Comic Sans MS"/>
                <a:sym typeface="Comic Sans MS"/>
              </a:rPr>
              <a:t>Give inappropriate answers to simple questions?</a:t>
            </a:r>
            <a:endParaRPr b="1">
              <a:solidFill>
                <a:srgbClr val="134F5C"/>
              </a:solidFill>
              <a:latin typeface="Comic Sans MS"/>
              <a:ea typeface="Comic Sans MS"/>
              <a:cs typeface="Comic Sans MS"/>
              <a:sym typeface="Comic Sans MS"/>
            </a:endParaRPr>
          </a:p>
          <a:p>
            <a:pPr indent="0" lvl="0" marL="0" rtl="0" algn="ctr">
              <a:lnSpc>
                <a:spcPct val="150000"/>
              </a:lnSpc>
              <a:spcBef>
                <a:spcPts val="800"/>
              </a:spcBef>
              <a:spcAft>
                <a:spcPts val="0"/>
              </a:spcAft>
              <a:buClr>
                <a:schemeClr val="dk1"/>
              </a:buClr>
              <a:buSzPts val="1100"/>
              <a:buFont typeface="Arial"/>
              <a:buNone/>
            </a:pPr>
            <a:r>
              <a:rPr b="1" lang="en">
                <a:solidFill>
                  <a:srgbClr val="134F5C"/>
                </a:solidFill>
                <a:latin typeface="Comic Sans MS"/>
                <a:ea typeface="Comic Sans MS"/>
                <a:cs typeface="Comic Sans MS"/>
                <a:sym typeface="Comic Sans MS"/>
              </a:rPr>
              <a:t>Frequently request repetition?</a:t>
            </a:r>
            <a:endParaRPr b="1">
              <a:solidFill>
                <a:srgbClr val="134F5C"/>
              </a:solidFill>
              <a:latin typeface="Comic Sans MS"/>
              <a:ea typeface="Comic Sans MS"/>
              <a:cs typeface="Comic Sans MS"/>
              <a:sym typeface="Comic Sans MS"/>
            </a:endParaRPr>
          </a:p>
          <a:p>
            <a:pPr indent="0" lvl="0" marL="0" rtl="0" algn="ctr">
              <a:lnSpc>
                <a:spcPct val="150000"/>
              </a:lnSpc>
              <a:spcBef>
                <a:spcPts val="800"/>
              </a:spcBef>
              <a:spcAft>
                <a:spcPts val="0"/>
              </a:spcAft>
              <a:buClr>
                <a:schemeClr val="dk1"/>
              </a:buClr>
              <a:buSzPts val="1100"/>
              <a:buFont typeface="Arial"/>
              <a:buNone/>
            </a:pPr>
            <a:r>
              <a:rPr b="1" lang="en">
                <a:solidFill>
                  <a:srgbClr val="134F5C"/>
                </a:solidFill>
                <a:latin typeface="Comic Sans MS"/>
                <a:ea typeface="Comic Sans MS"/>
                <a:cs typeface="Comic Sans MS"/>
                <a:sym typeface="Comic Sans MS"/>
              </a:rPr>
              <a:t>Have poor reading skills?</a:t>
            </a:r>
            <a:endParaRPr b="1">
              <a:solidFill>
                <a:srgbClr val="134F5C"/>
              </a:solidFill>
              <a:latin typeface="Comic Sans MS"/>
              <a:ea typeface="Comic Sans MS"/>
              <a:cs typeface="Comic Sans MS"/>
              <a:sym typeface="Comic Sans MS"/>
            </a:endParaRPr>
          </a:p>
          <a:p>
            <a:pPr indent="0" lvl="0" marL="0" rtl="0" algn="ctr">
              <a:lnSpc>
                <a:spcPct val="150000"/>
              </a:lnSpc>
              <a:spcBef>
                <a:spcPts val="800"/>
              </a:spcBef>
              <a:spcAft>
                <a:spcPts val="0"/>
              </a:spcAft>
              <a:buNone/>
            </a:pPr>
            <a:r>
              <a:rPr b="1" lang="en">
                <a:solidFill>
                  <a:srgbClr val="134F5C"/>
                </a:solidFill>
                <a:latin typeface="Comic Sans MS"/>
                <a:ea typeface="Comic Sans MS"/>
                <a:cs typeface="Comic Sans MS"/>
                <a:sym typeface="Comic Sans MS"/>
              </a:rPr>
              <a:t>Have poor spoken and/or written language?</a:t>
            </a:r>
            <a:endParaRPr b="1">
              <a:solidFill>
                <a:srgbClr val="134F5C"/>
              </a:solidFill>
              <a:latin typeface="Comic Sans MS"/>
              <a:ea typeface="Comic Sans MS"/>
              <a:cs typeface="Comic Sans MS"/>
              <a:sym typeface="Comic Sans MS"/>
            </a:endParaRPr>
          </a:p>
          <a:p>
            <a:pPr indent="0" lvl="0" marL="0" rtl="0" algn="ctr">
              <a:lnSpc>
                <a:spcPct val="150000"/>
              </a:lnSpc>
              <a:spcBef>
                <a:spcPts val="800"/>
              </a:spcBef>
              <a:spcAft>
                <a:spcPts val="0"/>
              </a:spcAft>
              <a:buClr>
                <a:schemeClr val="dk1"/>
              </a:buClr>
              <a:buSzPts val="1100"/>
              <a:buFont typeface="Arial"/>
              <a:buNone/>
            </a:pPr>
            <a:r>
              <a:rPr b="1" lang="en">
                <a:solidFill>
                  <a:srgbClr val="134F5C"/>
                </a:solidFill>
                <a:latin typeface="Comic Sans MS"/>
                <a:ea typeface="Comic Sans MS"/>
                <a:cs typeface="Comic Sans MS"/>
                <a:sym typeface="Comic Sans MS"/>
              </a:rPr>
              <a:t>Have poor attention skills?</a:t>
            </a:r>
            <a:endParaRPr sz="1300">
              <a:solidFill>
                <a:srgbClr val="134F5C"/>
              </a:solidFill>
              <a:latin typeface="Comic Sans MS"/>
              <a:ea typeface="Comic Sans MS"/>
              <a:cs typeface="Comic Sans MS"/>
              <a:sym typeface="Comic Sans MS"/>
            </a:endParaRPr>
          </a:p>
          <a:p>
            <a:pPr indent="0" lvl="0" marL="0" rtl="0" algn="l">
              <a:lnSpc>
                <a:spcPct val="107916"/>
              </a:lnSpc>
              <a:spcBef>
                <a:spcPts val="800"/>
              </a:spcBef>
              <a:spcAft>
                <a:spcPts val="0"/>
              </a:spcAft>
              <a:buNone/>
            </a:pPr>
            <a:r>
              <a:t/>
            </a:r>
            <a:endParaRPr sz="1300">
              <a:solidFill>
                <a:srgbClr val="134F5C"/>
              </a:solidFill>
              <a:latin typeface="Comic Sans MS"/>
              <a:ea typeface="Comic Sans MS"/>
              <a:cs typeface="Comic Sans MS"/>
              <a:sym typeface="Comic Sans MS"/>
            </a:endParaRPr>
          </a:p>
          <a:p>
            <a:pPr indent="0" lvl="0" marL="0" rtl="0" algn="l">
              <a:lnSpc>
                <a:spcPct val="107916"/>
              </a:lnSpc>
              <a:spcBef>
                <a:spcPts val="800"/>
              </a:spcBef>
              <a:spcAft>
                <a:spcPts val="0"/>
              </a:spcAft>
              <a:buClr>
                <a:schemeClr val="dk1"/>
              </a:buClr>
              <a:buSzPts val="1100"/>
              <a:buFont typeface="Arial"/>
              <a:buNone/>
            </a:pPr>
            <a:r>
              <a:rPr lang="en" sz="1300">
                <a:solidFill>
                  <a:srgbClr val="134F5C"/>
                </a:solidFill>
                <a:latin typeface="Comic Sans MS"/>
                <a:ea typeface="Comic Sans MS"/>
                <a:cs typeface="Comic Sans MS"/>
                <a:sym typeface="Comic Sans MS"/>
              </a:rPr>
              <a:t>Johnson, C.D. &amp; Sexton, J.B. (1997). </a:t>
            </a:r>
            <a:r>
              <a:rPr i="1" lang="en" sz="1300">
                <a:solidFill>
                  <a:srgbClr val="134F5C"/>
                </a:solidFill>
                <a:latin typeface="Comic Sans MS"/>
                <a:ea typeface="Comic Sans MS"/>
                <a:cs typeface="Comic Sans MS"/>
                <a:sym typeface="Comic Sans MS"/>
              </a:rPr>
              <a:t>Educational audiology handbook. </a:t>
            </a:r>
            <a:r>
              <a:rPr lang="en" sz="1300">
                <a:solidFill>
                  <a:srgbClr val="134F5C"/>
                </a:solidFill>
                <a:latin typeface="Comic Sans MS"/>
                <a:ea typeface="Comic Sans MS"/>
                <a:cs typeface="Comic Sans MS"/>
                <a:sym typeface="Comic Sans MS"/>
              </a:rPr>
              <a:t>Clifton Park, NY; Cengage Learning, Inc.</a:t>
            </a:r>
            <a:endParaRPr sz="1300">
              <a:solidFill>
                <a:srgbClr val="134F5C"/>
              </a:solidFill>
              <a:latin typeface="Comic Sans MS"/>
              <a:ea typeface="Comic Sans MS"/>
              <a:cs typeface="Comic Sans MS"/>
              <a:sym typeface="Comic Sans MS"/>
            </a:endParaRPr>
          </a:p>
          <a:p>
            <a:pPr indent="0" lvl="0" marL="0" rtl="0" algn="l">
              <a:spcBef>
                <a:spcPts val="800"/>
              </a:spcBef>
              <a:spcAft>
                <a:spcPts val="0"/>
              </a:spcAft>
              <a:buNone/>
            </a:pPr>
            <a:r>
              <a:t/>
            </a:r>
            <a:endParaRPr sz="22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t/>
            </a:r>
            <a:endParaRPr>
              <a:solidFill>
                <a:srgbClr val="134F5C"/>
              </a:solidFill>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90" name="Shape 90"/>
        <p:cNvGrpSpPr/>
        <p:nvPr/>
      </p:nvGrpSpPr>
      <p:grpSpPr>
        <a:xfrm>
          <a:off x="0" y="0"/>
          <a:ext cx="0" cy="0"/>
          <a:chOff x="0" y="0"/>
          <a:chExt cx="0" cy="0"/>
        </a:xfrm>
      </p:grpSpPr>
      <p:sp>
        <p:nvSpPr>
          <p:cNvPr id="91" name="Google Shape;91;p19"/>
          <p:cNvSpPr txBox="1"/>
          <p:nvPr/>
        </p:nvSpPr>
        <p:spPr>
          <a:xfrm>
            <a:off x="2401500" y="1524900"/>
            <a:ext cx="4913700" cy="661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b="1" lang="en" sz="3000">
                <a:solidFill>
                  <a:srgbClr val="134F5C"/>
                </a:solidFill>
                <a:latin typeface="Comic Sans MS"/>
                <a:ea typeface="Comic Sans MS"/>
                <a:cs typeface="Comic Sans MS"/>
                <a:sym typeface="Comic Sans MS"/>
              </a:rPr>
              <a:t>IF YOU ANSWERED “YES” TO ANY OF THOSE QUESTIONS, YOU MAY HAVE A  STUDENT WITH A HEARING LOSS.</a:t>
            </a:r>
            <a:endParaRPr b="1" sz="3000">
              <a:solidFill>
                <a:srgbClr val="134F5C"/>
              </a:solidFill>
              <a:latin typeface="Comic Sans MS"/>
              <a:ea typeface="Comic Sans MS"/>
              <a:cs typeface="Comic Sans MS"/>
              <a:sym typeface="Comic Sans MS"/>
            </a:endParaRPr>
          </a:p>
          <a:p>
            <a:pPr indent="0" lvl="0" marL="0" rtl="0" algn="ctr">
              <a:lnSpc>
                <a:spcPct val="115000"/>
              </a:lnSpc>
              <a:spcBef>
                <a:spcPts val="0"/>
              </a:spcBef>
              <a:spcAft>
                <a:spcPts val="0"/>
              </a:spcAft>
              <a:buNone/>
            </a:pPr>
            <a:r>
              <a:t/>
            </a:r>
            <a:endParaRPr sz="37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t/>
            </a:r>
            <a:endParaRPr sz="21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t/>
            </a:r>
            <a:endParaRPr sz="21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t/>
            </a:r>
            <a:endParaRPr sz="21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t/>
            </a:r>
            <a:endParaRPr sz="2100">
              <a:solidFill>
                <a:srgbClr val="134F5C"/>
              </a:solidFill>
              <a:latin typeface="Comic Sans MS"/>
              <a:ea typeface="Comic Sans MS"/>
              <a:cs typeface="Comic Sans MS"/>
              <a:sym typeface="Comic Sans MS"/>
            </a:endParaRPr>
          </a:p>
          <a:p>
            <a:pPr indent="0" lvl="0" marL="457200" rtl="0" algn="l">
              <a:spcBef>
                <a:spcPts val="0"/>
              </a:spcBef>
              <a:spcAft>
                <a:spcPts val="0"/>
              </a:spcAft>
              <a:buNone/>
            </a:pPr>
            <a:r>
              <a:rPr lang="en" sz="2100">
                <a:latin typeface="Comic Sans MS"/>
                <a:ea typeface="Comic Sans MS"/>
                <a:cs typeface="Comic Sans MS"/>
                <a:sym typeface="Comic Sans MS"/>
              </a:rPr>
              <a:t> </a:t>
            </a:r>
            <a:endParaRPr sz="2100">
              <a:latin typeface="Comic Sans MS"/>
              <a:ea typeface="Comic Sans MS"/>
              <a:cs typeface="Comic Sans MS"/>
              <a:sym typeface="Comic Sans MS"/>
            </a:endParaRPr>
          </a:p>
          <a:p>
            <a:pPr indent="0" lvl="0" marL="457200" rtl="0" algn="l">
              <a:spcBef>
                <a:spcPts val="0"/>
              </a:spcBef>
              <a:spcAft>
                <a:spcPts val="0"/>
              </a:spcAft>
              <a:buNone/>
            </a:pPr>
            <a:r>
              <a:rPr lang="en" sz="2100">
                <a:latin typeface="Comic Sans MS"/>
                <a:ea typeface="Comic Sans MS"/>
                <a:cs typeface="Comic Sans MS"/>
                <a:sym typeface="Comic Sans MS"/>
              </a:rPr>
              <a:t> </a:t>
            </a:r>
            <a:endParaRPr sz="2100">
              <a:latin typeface="Comic Sans MS"/>
              <a:ea typeface="Comic Sans MS"/>
              <a:cs typeface="Comic Sans MS"/>
              <a:sym typeface="Comic Sans MS"/>
            </a:endParaRPr>
          </a:p>
          <a:p>
            <a:pPr indent="0" lvl="0" marL="457200" rtl="0" algn="l">
              <a:spcBef>
                <a:spcPts val="0"/>
              </a:spcBef>
              <a:spcAft>
                <a:spcPts val="0"/>
              </a:spcAft>
              <a:buNone/>
            </a:pPr>
            <a:r>
              <a:rPr lang="en" sz="2100">
                <a:latin typeface="Comic Sans MS"/>
                <a:ea typeface="Comic Sans MS"/>
                <a:cs typeface="Comic Sans MS"/>
                <a:sym typeface="Comic Sans MS"/>
              </a:rPr>
              <a:t> 										</a:t>
            </a:r>
            <a:r>
              <a:rPr lang="en"/>
              <a:t>	</a:t>
            </a:r>
            <a:endParaRPr/>
          </a:p>
        </p:txBody>
      </p:sp>
      <p:pic>
        <p:nvPicPr>
          <p:cNvPr id="92" name="Google Shape;92;p19"/>
          <p:cNvPicPr preferRelativeResize="0"/>
          <p:nvPr/>
        </p:nvPicPr>
        <p:blipFill>
          <a:blip r:embed="rId3">
            <a:alphaModFix/>
          </a:blip>
          <a:stretch>
            <a:fillRect/>
          </a:stretch>
        </p:blipFill>
        <p:spPr>
          <a:xfrm>
            <a:off x="4367750" y="34625"/>
            <a:ext cx="855325" cy="1447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96" name="Shape 96"/>
        <p:cNvGrpSpPr/>
        <p:nvPr/>
      </p:nvGrpSpPr>
      <p:grpSpPr>
        <a:xfrm>
          <a:off x="0" y="0"/>
          <a:ext cx="0" cy="0"/>
          <a:chOff x="0" y="0"/>
          <a:chExt cx="0" cy="0"/>
        </a:xfrm>
      </p:grpSpPr>
      <p:sp>
        <p:nvSpPr>
          <p:cNvPr id="97" name="Google Shape;97;p20"/>
          <p:cNvSpPr txBox="1"/>
          <p:nvPr/>
        </p:nvSpPr>
        <p:spPr>
          <a:xfrm>
            <a:off x="519550" y="178825"/>
            <a:ext cx="4750800" cy="4710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134F5C"/>
                </a:solidFill>
                <a:latin typeface="Comic Sans MS"/>
                <a:ea typeface="Comic Sans MS"/>
                <a:cs typeface="Comic Sans MS"/>
                <a:sym typeface="Comic Sans MS"/>
              </a:rPr>
              <a:t>Here are a few examples of what a struggling DHH student may do:</a:t>
            </a:r>
            <a:endParaRPr sz="21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t/>
            </a:r>
            <a:endParaRPr sz="2100">
              <a:solidFill>
                <a:srgbClr val="134F5C"/>
              </a:solidFill>
              <a:latin typeface="Comic Sans MS"/>
              <a:ea typeface="Comic Sans MS"/>
              <a:cs typeface="Comic Sans MS"/>
              <a:sym typeface="Comic Sans MS"/>
            </a:endParaRPr>
          </a:p>
          <a:p>
            <a:pPr indent="-361950" lvl="0" marL="457200" rtl="0" algn="l">
              <a:spcBef>
                <a:spcPts val="0"/>
              </a:spcBef>
              <a:spcAft>
                <a:spcPts val="0"/>
              </a:spcAft>
              <a:buClr>
                <a:srgbClr val="134F5C"/>
              </a:buClr>
              <a:buSzPts val="2100"/>
              <a:buFont typeface="Comic Sans MS"/>
              <a:buAutoNum type="arabicPeriod"/>
            </a:pPr>
            <a:r>
              <a:rPr b="1" i="1" lang="en" sz="2100">
                <a:solidFill>
                  <a:srgbClr val="134F5C"/>
                </a:solidFill>
                <a:latin typeface="Comic Sans MS"/>
                <a:ea typeface="Comic Sans MS"/>
                <a:cs typeface="Comic Sans MS"/>
                <a:sym typeface="Comic Sans MS"/>
              </a:rPr>
              <a:t>Look around frequently</a:t>
            </a:r>
            <a:r>
              <a:rPr lang="en" sz="2100">
                <a:solidFill>
                  <a:srgbClr val="134F5C"/>
                </a:solidFill>
                <a:latin typeface="Comic Sans MS"/>
                <a:ea typeface="Comic Sans MS"/>
                <a:cs typeface="Comic Sans MS"/>
                <a:sym typeface="Comic Sans MS"/>
              </a:rPr>
              <a:t> </a:t>
            </a:r>
            <a:endParaRPr sz="21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rPr lang="en" sz="2100">
                <a:solidFill>
                  <a:srgbClr val="134F5C"/>
                </a:solidFill>
                <a:latin typeface="Comic Sans MS"/>
                <a:ea typeface="Comic Sans MS"/>
                <a:cs typeface="Comic Sans MS"/>
                <a:sym typeface="Comic Sans MS"/>
              </a:rPr>
              <a:t>(to localize sound and to know what to do next)</a:t>
            </a:r>
            <a:endParaRPr sz="2100">
              <a:solidFill>
                <a:srgbClr val="134F5C"/>
              </a:solidFill>
              <a:latin typeface="Comic Sans MS"/>
              <a:ea typeface="Comic Sans MS"/>
              <a:cs typeface="Comic Sans MS"/>
              <a:sym typeface="Comic Sans MS"/>
            </a:endParaRPr>
          </a:p>
          <a:p>
            <a:pPr indent="-361950" lvl="0" marL="457200" rtl="0" algn="l">
              <a:spcBef>
                <a:spcPts val="0"/>
              </a:spcBef>
              <a:spcAft>
                <a:spcPts val="0"/>
              </a:spcAft>
              <a:buClr>
                <a:srgbClr val="134F5C"/>
              </a:buClr>
              <a:buSzPts val="2100"/>
              <a:buFont typeface="Comic Sans MS"/>
              <a:buAutoNum type="arabicPeriod"/>
            </a:pPr>
            <a:r>
              <a:rPr lang="en" sz="2100">
                <a:solidFill>
                  <a:srgbClr val="134F5C"/>
                </a:solidFill>
                <a:latin typeface="Comic Sans MS"/>
                <a:ea typeface="Comic Sans MS"/>
                <a:cs typeface="Comic Sans MS"/>
                <a:sym typeface="Comic Sans MS"/>
              </a:rPr>
              <a:t> </a:t>
            </a:r>
            <a:r>
              <a:rPr b="1" i="1" lang="en" sz="2100">
                <a:solidFill>
                  <a:srgbClr val="134F5C"/>
                </a:solidFill>
                <a:latin typeface="Comic Sans MS"/>
                <a:ea typeface="Comic Sans MS"/>
                <a:cs typeface="Comic Sans MS"/>
                <a:sym typeface="Comic Sans MS"/>
              </a:rPr>
              <a:t>Appear off-task</a:t>
            </a:r>
            <a:endParaRPr b="1" i="1" sz="21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rPr lang="en" sz="2100">
                <a:solidFill>
                  <a:srgbClr val="134F5C"/>
                </a:solidFill>
                <a:latin typeface="Comic Sans MS"/>
                <a:ea typeface="Comic Sans MS"/>
                <a:cs typeface="Comic Sans MS"/>
                <a:sym typeface="Comic Sans MS"/>
              </a:rPr>
              <a:t>(looking up at the speaker is essential for understanding)</a:t>
            </a:r>
            <a:endParaRPr sz="2100">
              <a:solidFill>
                <a:srgbClr val="134F5C"/>
              </a:solidFill>
              <a:latin typeface="Comic Sans MS"/>
              <a:ea typeface="Comic Sans MS"/>
              <a:cs typeface="Comic Sans MS"/>
              <a:sym typeface="Comic Sans MS"/>
            </a:endParaRPr>
          </a:p>
          <a:p>
            <a:pPr indent="-361950" lvl="0" marL="457200" rtl="0" algn="l">
              <a:spcBef>
                <a:spcPts val="0"/>
              </a:spcBef>
              <a:spcAft>
                <a:spcPts val="0"/>
              </a:spcAft>
              <a:buClr>
                <a:srgbClr val="134F5C"/>
              </a:buClr>
              <a:buSzPts val="2100"/>
              <a:buFont typeface="Comic Sans MS"/>
              <a:buAutoNum type="arabicPeriod"/>
            </a:pPr>
            <a:r>
              <a:rPr lang="en" sz="2100">
                <a:solidFill>
                  <a:srgbClr val="134F5C"/>
                </a:solidFill>
                <a:latin typeface="Comic Sans MS"/>
                <a:ea typeface="Comic Sans MS"/>
                <a:cs typeface="Comic Sans MS"/>
                <a:sym typeface="Comic Sans MS"/>
              </a:rPr>
              <a:t> </a:t>
            </a:r>
            <a:r>
              <a:rPr b="1" i="1" lang="en" sz="2100">
                <a:solidFill>
                  <a:srgbClr val="134F5C"/>
                </a:solidFill>
                <a:latin typeface="Comic Sans MS"/>
                <a:ea typeface="Comic Sans MS"/>
                <a:cs typeface="Comic Sans MS"/>
                <a:sym typeface="Comic Sans MS"/>
              </a:rPr>
              <a:t>Become defiant or defensive</a:t>
            </a:r>
            <a:endParaRPr b="1" i="1" sz="2100">
              <a:solidFill>
                <a:srgbClr val="134F5C"/>
              </a:solidFill>
              <a:latin typeface="Comic Sans MS"/>
              <a:ea typeface="Comic Sans MS"/>
              <a:cs typeface="Comic Sans MS"/>
              <a:sym typeface="Comic Sans MS"/>
            </a:endParaRPr>
          </a:p>
          <a:p>
            <a:pPr indent="0" lvl="0" marL="0" rtl="0" algn="l">
              <a:spcBef>
                <a:spcPts val="0"/>
              </a:spcBef>
              <a:spcAft>
                <a:spcPts val="0"/>
              </a:spcAft>
              <a:buNone/>
            </a:pPr>
            <a:r>
              <a:rPr i="1" lang="en" sz="2100">
                <a:solidFill>
                  <a:srgbClr val="134F5C"/>
                </a:solidFill>
                <a:latin typeface="Comic Sans MS"/>
                <a:ea typeface="Comic Sans MS"/>
                <a:cs typeface="Comic Sans MS"/>
                <a:sym typeface="Comic Sans MS"/>
              </a:rPr>
              <a:t>(</a:t>
            </a:r>
            <a:r>
              <a:rPr lang="en" sz="2100">
                <a:solidFill>
                  <a:srgbClr val="134F5C"/>
                </a:solidFill>
                <a:latin typeface="Comic Sans MS"/>
                <a:ea typeface="Comic Sans MS"/>
                <a:cs typeface="Comic Sans MS"/>
                <a:sym typeface="Comic Sans MS"/>
              </a:rPr>
              <a:t>some students may feel embarrassed to ask for help or for repeated directions.)</a:t>
            </a:r>
            <a:endParaRPr sz="2100">
              <a:solidFill>
                <a:srgbClr val="134F5C"/>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sz="2100">
              <a:solidFill>
                <a:schemeClr val="dk1"/>
              </a:solidFill>
              <a:latin typeface="Comic Sans MS"/>
              <a:ea typeface="Comic Sans MS"/>
              <a:cs typeface="Comic Sans MS"/>
              <a:sym typeface="Comic Sans MS"/>
            </a:endParaRPr>
          </a:p>
        </p:txBody>
      </p:sp>
      <p:pic>
        <p:nvPicPr>
          <p:cNvPr id="98" name="Google Shape;98;p20"/>
          <p:cNvPicPr preferRelativeResize="0"/>
          <p:nvPr/>
        </p:nvPicPr>
        <p:blipFill>
          <a:blip r:embed="rId3">
            <a:alphaModFix/>
          </a:blip>
          <a:stretch>
            <a:fillRect/>
          </a:stretch>
        </p:blipFill>
        <p:spPr>
          <a:xfrm>
            <a:off x="5636650" y="-43125"/>
            <a:ext cx="3373075" cy="5340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02" name="Shape 102"/>
        <p:cNvGrpSpPr/>
        <p:nvPr/>
      </p:nvGrpSpPr>
      <p:grpSpPr>
        <a:xfrm>
          <a:off x="0" y="0"/>
          <a:ext cx="0" cy="0"/>
          <a:chOff x="0" y="0"/>
          <a:chExt cx="0" cy="0"/>
        </a:xfrm>
      </p:grpSpPr>
      <p:sp>
        <p:nvSpPr>
          <p:cNvPr id="103" name="Google Shape;103;p21"/>
          <p:cNvSpPr txBox="1"/>
          <p:nvPr>
            <p:ph idx="1" type="body"/>
          </p:nvPr>
        </p:nvSpPr>
        <p:spPr>
          <a:xfrm>
            <a:off x="4292000" y="43125"/>
            <a:ext cx="4851900" cy="5058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852"/>
              <a:buFont typeface="Arial"/>
              <a:buNone/>
            </a:pPr>
            <a:r>
              <a:rPr b="1" lang="en" u="sng">
                <a:solidFill>
                  <a:srgbClr val="134F5C"/>
                </a:solidFill>
                <a:latin typeface="Comic Sans MS"/>
                <a:ea typeface="Comic Sans MS"/>
                <a:cs typeface="Comic Sans MS"/>
                <a:sym typeface="Comic Sans MS"/>
              </a:rPr>
              <a:t>THINGS TO KEEP IN MIND…</a:t>
            </a:r>
            <a:endParaRPr b="1" u="sng">
              <a:solidFill>
                <a:srgbClr val="134F5C"/>
              </a:solidFill>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852"/>
              <a:buFont typeface="Arial"/>
              <a:buNone/>
            </a:pPr>
            <a:r>
              <a:rPr lang="en" sz="1600">
                <a:solidFill>
                  <a:srgbClr val="134F5C"/>
                </a:solidFill>
                <a:latin typeface="Comic Sans MS"/>
                <a:ea typeface="Comic Sans MS"/>
                <a:cs typeface="Comic Sans MS"/>
                <a:sym typeface="Comic Sans MS"/>
              </a:rPr>
              <a:t>*Students with hearing loss can often “blend in” with other students. They </a:t>
            </a:r>
            <a:r>
              <a:rPr lang="en" sz="1600">
                <a:solidFill>
                  <a:srgbClr val="134F5C"/>
                </a:solidFill>
                <a:latin typeface="Comic Sans MS"/>
                <a:ea typeface="Comic Sans MS"/>
                <a:cs typeface="Comic Sans MS"/>
                <a:sym typeface="Comic Sans MS"/>
              </a:rPr>
              <a:t>are at risk for “blending in” or fading into the background.  This is a troubling issue as students may continue to fall behind and fall through the cracks.</a:t>
            </a:r>
            <a:r>
              <a:rPr lang="en" sz="1600">
                <a:solidFill>
                  <a:srgbClr val="134F5C"/>
                </a:solidFill>
              </a:rPr>
              <a:t> </a:t>
            </a:r>
            <a:endParaRPr sz="1600">
              <a:solidFill>
                <a:srgbClr val="134F5C"/>
              </a:solidFill>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852"/>
              <a:buFont typeface="Arial"/>
              <a:buNone/>
            </a:pPr>
            <a:r>
              <a:t/>
            </a:r>
            <a:endParaRPr sz="1600">
              <a:solidFill>
                <a:srgbClr val="134F5C"/>
              </a:solidFill>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852"/>
              <a:buFont typeface="Arial"/>
              <a:buNone/>
            </a:pPr>
            <a:r>
              <a:t/>
            </a:r>
            <a:endParaRPr sz="1600">
              <a:solidFill>
                <a:srgbClr val="134F5C"/>
              </a:solidFill>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852"/>
              <a:buFont typeface="Arial"/>
              <a:buNone/>
            </a:pPr>
            <a:r>
              <a:rPr lang="en" sz="1600">
                <a:solidFill>
                  <a:srgbClr val="134F5C"/>
                </a:solidFill>
                <a:latin typeface="Comic Sans MS"/>
                <a:ea typeface="Comic Sans MS"/>
                <a:cs typeface="Comic Sans MS"/>
                <a:sym typeface="Comic Sans MS"/>
              </a:rPr>
              <a:t>*They don’t always know how to advocate (speak up) for themselves.  </a:t>
            </a:r>
            <a:endParaRPr sz="1600">
              <a:solidFill>
                <a:srgbClr val="134F5C"/>
              </a:solidFill>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852"/>
              <a:buFont typeface="Arial"/>
              <a:buNone/>
            </a:pPr>
            <a:r>
              <a:t/>
            </a:r>
            <a:endParaRPr sz="1600">
              <a:solidFill>
                <a:srgbClr val="134F5C"/>
              </a:solidFill>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852"/>
              <a:buFont typeface="Arial"/>
              <a:buNone/>
            </a:pPr>
            <a:r>
              <a:t/>
            </a:r>
            <a:endParaRPr sz="1600">
              <a:solidFill>
                <a:srgbClr val="134F5C"/>
              </a:solidFill>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852"/>
              <a:buFont typeface="Arial"/>
              <a:buNone/>
            </a:pPr>
            <a:r>
              <a:rPr lang="en" sz="1600">
                <a:solidFill>
                  <a:srgbClr val="134F5C"/>
                </a:solidFill>
                <a:latin typeface="Comic Sans MS"/>
                <a:ea typeface="Comic Sans MS"/>
                <a:cs typeface="Comic Sans MS"/>
                <a:sym typeface="Comic Sans MS"/>
              </a:rPr>
              <a:t>*Many of these students pass routine hearing screenings.  This doesn’t mean they hear normally. They </a:t>
            </a:r>
            <a:r>
              <a:rPr lang="en" sz="1600">
                <a:solidFill>
                  <a:srgbClr val="134F5C"/>
                </a:solidFill>
                <a:latin typeface="Comic Sans MS"/>
                <a:ea typeface="Comic Sans MS"/>
                <a:cs typeface="Comic Sans MS"/>
                <a:sym typeface="Comic Sans MS"/>
              </a:rPr>
              <a:t>have</a:t>
            </a:r>
            <a:r>
              <a:rPr lang="en" sz="1600">
                <a:solidFill>
                  <a:srgbClr val="134F5C"/>
                </a:solidFill>
                <a:latin typeface="Comic Sans MS"/>
                <a:ea typeface="Comic Sans MS"/>
                <a:cs typeface="Comic Sans MS"/>
                <a:sym typeface="Comic Sans MS"/>
              </a:rPr>
              <a:t> simply learned how to ADAPT in a hearing environment.  </a:t>
            </a:r>
            <a:endParaRPr sz="1600">
              <a:solidFill>
                <a:srgbClr val="134F5C"/>
              </a:solidFill>
              <a:latin typeface="Comic Sans MS"/>
              <a:ea typeface="Comic Sans MS"/>
              <a:cs typeface="Comic Sans MS"/>
              <a:sym typeface="Comic Sans MS"/>
            </a:endParaRPr>
          </a:p>
          <a:p>
            <a:pPr indent="0" lvl="0" marL="0" rtl="0" algn="l">
              <a:lnSpc>
                <a:spcPct val="115000"/>
              </a:lnSpc>
              <a:spcBef>
                <a:spcPts val="0"/>
              </a:spcBef>
              <a:spcAft>
                <a:spcPts val="0"/>
              </a:spcAft>
              <a:buClr>
                <a:schemeClr val="dk1"/>
              </a:buClr>
              <a:buSzPts val="852"/>
              <a:buFont typeface="Arial"/>
              <a:buNone/>
            </a:pPr>
            <a:r>
              <a:t/>
            </a:r>
            <a:endParaRPr>
              <a:solidFill>
                <a:srgbClr val="134F5C"/>
              </a:solidFill>
              <a:latin typeface="Comic Sans MS"/>
              <a:ea typeface="Comic Sans MS"/>
              <a:cs typeface="Comic Sans MS"/>
              <a:sym typeface="Comic Sans MS"/>
            </a:endParaRPr>
          </a:p>
          <a:p>
            <a:pPr indent="0" lvl="0" marL="0" rtl="0" algn="l">
              <a:lnSpc>
                <a:spcPct val="105000"/>
              </a:lnSpc>
              <a:spcBef>
                <a:spcPts val="0"/>
              </a:spcBef>
              <a:spcAft>
                <a:spcPts val="1200"/>
              </a:spcAft>
              <a:buSzPts val="852"/>
              <a:buNone/>
            </a:pPr>
            <a:r>
              <a:t/>
            </a:r>
            <a:endParaRPr sz="1395">
              <a:solidFill>
                <a:srgbClr val="134F5C"/>
              </a:solidFill>
            </a:endParaRPr>
          </a:p>
        </p:txBody>
      </p:sp>
      <p:pic>
        <p:nvPicPr>
          <p:cNvPr id="104" name="Google Shape;104;p21"/>
          <p:cNvPicPr preferRelativeResize="0"/>
          <p:nvPr/>
        </p:nvPicPr>
        <p:blipFill>
          <a:blip r:embed="rId3">
            <a:alphaModFix/>
          </a:blip>
          <a:stretch>
            <a:fillRect/>
          </a:stretch>
        </p:blipFill>
        <p:spPr>
          <a:xfrm>
            <a:off x="485475" y="462700"/>
            <a:ext cx="3309476" cy="46808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