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66" autoAdjust="0"/>
    <p:restoredTop sz="94660"/>
  </p:normalViewPr>
  <p:slideViewPr>
    <p:cSldViewPr snapToGrid="0">
      <p:cViewPr varScale="1">
        <p:scale>
          <a:sx n="73" d="100"/>
          <a:sy n="73" d="100"/>
        </p:scale>
        <p:origin x="54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409C8-93DB-45B9-ADE4-9047CC2D02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8EBD55-79C4-426D-A245-FDD6474068D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720B9D-DD40-4BA7-A613-E89B3CD99DB3}"/>
              </a:ext>
            </a:extLst>
          </p:cNvPr>
          <p:cNvSpPr>
            <a:spLocks noGrp="1"/>
          </p:cNvSpPr>
          <p:nvPr>
            <p:ph type="dt" sz="half" idx="10"/>
          </p:nvPr>
        </p:nvSpPr>
        <p:spPr/>
        <p:txBody>
          <a:bodyPr/>
          <a:lstStyle/>
          <a:p>
            <a:fld id="{9E95DCFF-6CA0-4F83-A0CC-95C709A0217C}" type="datetimeFigureOut">
              <a:rPr lang="en-US" smtClean="0"/>
              <a:t>10/14/2020</a:t>
            </a:fld>
            <a:endParaRPr lang="en-US"/>
          </a:p>
        </p:txBody>
      </p:sp>
      <p:sp>
        <p:nvSpPr>
          <p:cNvPr id="5" name="Footer Placeholder 4">
            <a:extLst>
              <a:ext uri="{FF2B5EF4-FFF2-40B4-BE49-F238E27FC236}">
                <a16:creationId xmlns:a16="http://schemas.microsoft.com/office/drawing/2014/main" id="{E0AC68C3-3523-4C73-A788-B915275BD2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60B13FB-A975-43EB-BD90-C6FF1D102F60}"/>
              </a:ext>
            </a:extLst>
          </p:cNvPr>
          <p:cNvSpPr>
            <a:spLocks noGrp="1"/>
          </p:cNvSpPr>
          <p:nvPr>
            <p:ph type="sldNum" sz="quarter" idx="12"/>
          </p:nvPr>
        </p:nvSpPr>
        <p:spPr/>
        <p:txBody>
          <a:bodyPr/>
          <a:lstStyle/>
          <a:p>
            <a:fld id="{06A25B5D-D5E8-49B4-8D2E-71882B6ACC35}" type="slidenum">
              <a:rPr lang="en-US" smtClean="0"/>
              <a:t>‹#›</a:t>
            </a:fld>
            <a:endParaRPr lang="en-US"/>
          </a:p>
        </p:txBody>
      </p:sp>
    </p:spTree>
    <p:extLst>
      <p:ext uri="{BB962C8B-B14F-4D97-AF65-F5344CB8AC3E}">
        <p14:creationId xmlns:p14="http://schemas.microsoft.com/office/powerpoint/2010/main" val="42217723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945EF2-1DB2-44D0-AA20-259F935DF2F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37620A-5D4D-470B-8BB4-2D03AA5D10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0B985F-FCC0-45DE-BCA2-51295FCFBB09}"/>
              </a:ext>
            </a:extLst>
          </p:cNvPr>
          <p:cNvSpPr>
            <a:spLocks noGrp="1"/>
          </p:cNvSpPr>
          <p:nvPr>
            <p:ph type="dt" sz="half" idx="10"/>
          </p:nvPr>
        </p:nvSpPr>
        <p:spPr/>
        <p:txBody>
          <a:bodyPr/>
          <a:lstStyle/>
          <a:p>
            <a:fld id="{9E95DCFF-6CA0-4F83-A0CC-95C709A0217C}" type="datetimeFigureOut">
              <a:rPr lang="en-US" smtClean="0"/>
              <a:t>10/14/2020</a:t>
            </a:fld>
            <a:endParaRPr lang="en-US"/>
          </a:p>
        </p:txBody>
      </p:sp>
      <p:sp>
        <p:nvSpPr>
          <p:cNvPr id="5" name="Footer Placeholder 4">
            <a:extLst>
              <a:ext uri="{FF2B5EF4-FFF2-40B4-BE49-F238E27FC236}">
                <a16:creationId xmlns:a16="http://schemas.microsoft.com/office/drawing/2014/main" id="{5B91C22B-40D4-4C87-AF10-70653A22D3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333B57-6CF2-4919-A811-D5710C2474F7}"/>
              </a:ext>
            </a:extLst>
          </p:cNvPr>
          <p:cNvSpPr>
            <a:spLocks noGrp="1"/>
          </p:cNvSpPr>
          <p:nvPr>
            <p:ph type="sldNum" sz="quarter" idx="12"/>
          </p:nvPr>
        </p:nvSpPr>
        <p:spPr/>
        <p:txBody>
          <a:bodyPr/>
          <a:lstStyle/>
          <a:p>
            <a:fld id="{06A25B5D-D5E8-49B4-8D2E-71882B6ACC35}" type="slidenum">
              <a:rPr lang="en-US" smtClean="0"/>
              <a:t>‹#›</a:t>
            </a:fld>
            <a:endParaRPr lang="en-US"/>
          </a:p>
        </p:txBody>
      </p:sp>
    </p:spTree>
    <p:extLst>
      <p:ext uri="{BB962C8B-B14F-4D97-AF65-F5344CB8AC3E}">
        <p14:creationId xmlns:p14="http://schemas.microsoft.com/office/powerpoint/2010/main" val="3122133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11BEFD-5CCD-4BA7-9DA3-D65600C10E5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57E962-2D6F-4325-826B-E61E4F53976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14F479E-466E-4FA7-8C5E-292FEF832291}"/>
              </a:ext>
            </a:extLst>
          </p:cNvPr>
          <p:cNvSpPr>
            <a:spLocks noGrp="1"/>
          </p:cNvSpPr>
          <p:nvPr>
            <p:ph type="dt" sz="half" idx="10"/>
          </p:nvPr>
        </p:nvSpPr>
        <p:spPr/>
        <p:txBody>
          <a:bodyPr/>
          <a:lstStyle/>
          <a:p>
            <a:fld id="{9E95DCFF-6CA0-4F83-A0CC-95C709A0217C}" type="datetimeFigureOut">
              <a:rPr lang="en-US" smtClean="0"/>
              <a:t>10/14/2020</a:t>
            </a:fld>
            <a:endParaRPr lang="en-US"/>
          </a:p>
        </p:txBody>
      </p:sp>
      <p:sp>
        <p:nvSpPr>
          <p:cNvPr id="5" name="Footer Placeholder 4">
            <a:extLst>
              <a:ext uri="{FF2B5EF4-FFF2-40B4-BE49-F238E27FC236}">
                <a16:creationId xmlns:a16="http://schemas.microsoft.com/office/drawing/2014/main" id="{587B7EC9-92E8-48AE-8FC3-855C493ADB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FC184B-2221-45B3-8BEA-AB0DEE20E649}"/>
              </a:ext>
            </a:extLst>
          </p:cNvPr>
          <p:cNvSpPr>
            <a:spLocks noGrp="1"/>
          </p:cNvSpPr>
          <p:nvPr>
            <p:ph type="sldNum" sz="quarter" idx="12"/>
          </p:nvPr>
        </p:nvSpPr>
        <p:spPr/>
        <p:txBody>
          <a:bodyPr/>
          <a:lstStyle/>
          <a:p>
            <a:fld id="{06A25B5D-D5E8-49B4-8D2E-71882B6ACC35}" type="slidenum">
              <a:rPr lang="en-US" smtClean="0"/>
              <a:t>‹#›</a:t>
            </a:fld>
            <a:endParaRPr lang="en-US"/>
          </a:p>
        </p:txBody>
      </p:sp>
    </p:spTree>
    <p:extLst>
      <p:ext uri="{BB962C8B-B14F-4D97-AF65-F5344CB8AC3E}">
        <p14:creationId xmlns:p14="http://schemas.microsoft.com/office/powerpoint/2010/main" val="25382241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0AC688-8C39-4138-84A9-5ECE6EADA6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BD0694-B31C-44D4-A452-8B9AA4FCD9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22BEB5-8D6A-455B-B346-BFA6978CC25E}"/>
              </a:ext>
            </a:extLst>
          </p:cNvPr>
          <p:cNvSpPr>
            <a:spLocks noGrp="1"/>
          </p:cNvSpPr>
          <p:nvPr>
            <p:ph type="dt" sz="half" idx="10"/>
          </p:nvPr>
        </p:nvSpPr>
        <p:spPr/>
        <p:txBody>
          <a:bodyPr/>
          <a:lstStyle/>
          <a:p>
            <a:fld id="{9E95DCFF-6CA0-4F83-A0CC-95C709A0217C}" type="datetimeFigureOut">
              <a:rPr lang="en-US" smtClean="0"/>
              <a:t>10/14/2020</a:t>
            </a:fld>
            <a:endParaRPr lang="en-US"/>
          </a:p>
        </p:txBody>
      </p:sp>
      <p:sp>
        <p:nvSpPr>
          <p:cNvPr id="5" name="Footer Placeholder 4">
            <a:extLst>
              <a:ext uri="{FF2B5EF4-FFF2-40B4-BE49-F238E27FC236}">
                <a16:creationId xmlns:a16="http://schemas.microsoft.com/office/drawing/2014/main" id="{BE505177-2510-4DE2-B9F3-98834E05B6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9CC9C3-0881-4660-8A3A-BB22935D8385}"/>
              </a:ext>
            </a:extLst>
          </p:cNvPr>
          <p:cNvSpPr>
            <a:spLocks noGrp="1"/>
          </p:cNvSpPr>
          <p:nvPr>
            <p:ph type="sldNum" sz="quarter" idx="12"/>
          </p:nvPr>
        </p:nvSpPr>
        <p:spPr/>
        <p:txBody>
          <a:bodyPr/>
          <a:lstStyle/>
          <a:p>
            <a:fld id="{06A25B5D-D5E8-49B4-8D2E-71882B6ACC35}" type="slidenum">
              <a:rPr lang="en-US" smtClean="0"/>
              <a:t>‹#›</a:t>
            </a:fld>
            <a:endParaRPr lang="en-US"/>
          </a:p>
        </p:txBody>
      </p:sp>
    </p:spTree>
    <p:extLst>
      <p:ext uri="{BB962C8B-B14F-4D97-AF65-F5344CB8AC3E}">
        <p14:creationId xmlns:p14="http://schemas.microsoft.com/office/powerpoint/2010/main" val="755290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1C8B8-5DEF-429B-9048-432E1A09444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24F6F65-053E-424E-85AD-EE1347CDCE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B95663-93BA-4627-BB75-C802389667D5}"/>
              </a:ext>
            </a:extLst>
          </p:cNvPr>
          <p:cNvSpPr>
            <a:spLocks noGrp="1"/>
          </p:cNvSpPr>
          <p:nvPr>
            <p:ph type="dt" sz="half" idx="10"/>
          </p:nvPr>
        </p:nvSpPr>
        <p:spPr/>
        <p:txBody>
          <a:bodyPr/>
          <a:lstStyle/>
          <a:p>
            <a:fld id="{9E95DCFF-6CA0-4F83-A0CC-95C709A0217C}" type="datetimeFigureOut">
              <a:rPr lang="en-US" smtClean="0"/>
              <a:t>10/14/2020</a:t>
            </a:fld>
            <a:endParaRPr lang="en-US"/>
          </a:p>
        </p:txBody>
      </p:sp>
      <p:sp>
        <p:nvSpPr>
          <p:cNvPr id="5" name="Footer Placeholder 4">
            <a:extLst>
              <a:ext uri="{FF2B5EF4-FFF2-40B4-BE49-F238E27FC236}">
                <a16:creationId xmlns:a16="http://schemas.microsoft.com/office/drawing/2014/main" id="{002A5FBB-4AC7-495F-8BFA-143D7A096E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008FE8-7D29-4CE2-86DC-4D2B02EF23EA}"/>
              </a:ext>
            </a:extLst>
          </p:cNvPr>
          <p:cNvSpPr>
            <a:spLocks noGrp="1"/>
          </p:cNvSpPr>
          <p:nvPr>
            <p:ph type="sldNum" sz="quarter" idx="12"/>
          </p:nvPr>
        </p:nvSpPr>
        <p:spPr/>
        <p:txBody>
          <a:bodyPr/>
          <a:lstStyle/>
          <a:p>
            <a:fld id="{06A25B5D-D5E8-49B4-8D2E-71882B6ACC35}" type="slidenum">
              <a:rPr lang="en-US" smtClean="0"/>
              <a:t>‹#›</a:t>
            </a:fld>
            <a:endParaRPr lang="en-US"/>
          </a:p>
        </p:txBody>
      </p:sp>
    </p:spTree>
    <p:extLst>
      <p:ext uri="{BB962C8B-B14F-4D97-AF65-F5344CB8AC3E}">
        <p14:creationId xmlns:p14="http://schemas.microsoft.com/office/powerpoint/2010/main" val="2140462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C9843D-99BB-4669-BA55-05ED1B2EC3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653801-1DBB-4C5A-A4C9-0E7D7BB843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5DB4BC-9BB3-4FB4-BB03-F8C791FA37C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B683979-81DE-4245-A8B3-62B73B30D7DD}"/>
              </a:ext>
            </a:extLst>
          </p:cNvPr>
          <p:cNvSpPr>
            <a:spLocks noGrp="1"/>
          </p:cNvSpPr>
          <p:nvPr>
            <p:ph type="dt" sz="half" idx="10"/>
          </p:nvPr>
        </p:nvSpPr>
        <p:spPr/>
        <p:txBody>
          <a:bodyPr/>
          <a:lstStyle/>
          <a:p>
            <a:fld id="{9E95DCFF-6CA0-4F83-A0CC-95C709A0217C}" type="datetimeFigureOut">
              <a:rPr lang="en-US" smtClean="0"/>
              <a:t>10/14/2020</a:t>
            </a:fld>
            <a:endParaRPr lang="en-US"/>
          </a:p>
        </p:txBody>
      </p:sp>
      <p:sp>
        <p:nvSpPr>
          <p:cNvPr id="6" name="Footer Placeholder 5">
            <a:extLst>
              <a:ext uri="{FF2B5EF4-FFF2-40B4-BE49-F238E27FC236}">
                <a16:creationId xmlns:a16="http://schemas.microsoft.com/office/drawing/2014/main" id="{1FBDE1CB-B143-4CA5-B44A-BC92C88AEC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3D35EC-FEA0-4635-8E03-8075751CBD7C}"/>
              </a:ext>
            </a:extLst>
          </p:cNvPr>
          <p:cNvSpPr>
            <a:spLocks noGrp="1"/>
          </p:cNvSpPr>
          <p:nvPr>
            <p:ph type="sldNum" sz="quarter" idx="12"/>
          </p:nvPr>
        </p:nvSpPr>
        <p:spPr/>
        <p:txBody>
          <a:bodyPr/>
          <a:lstStyle/>
          <a:p>
            <a:fld id="{06A25B5D-D5E8-49B4-8D2E-71882B6ACC35}" type="slidenum">
              <a:rPr lang="en-US" smtClean="0"/>
              <a:t>‹#›</a:t>
            </a:fld>
            <a:endParaRPr lang="en-US"/>
          </a:p>
        </p:txBody>
      </p:sp>
    </p:spTree>
    <p:extLst>
      <p:ext uri="{BB962C8B-B14F-4D97-AF65-F5344CB8AC3E}">
        <p14:creationId xmlns:p14="http://schemas.microsoft.com/office/powerpoint/2010/main" val="2816924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B8D9E-9C8E-46A6-ABC6-3047B29DE8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9A28711-060E-4CE9-8F77-82044B63EB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9256A5-D49E-429E-BBC0-C00CABBCBFF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9A74FA-4266-4611-8350-3235C9DAC1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DD0FDFE-D957-45AB-A2FF-96FB72BCD18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BDB2EE8-C6DA-43A6-AC45-596DED799A35}"/>
              </a:ext>
            </a:extLst>
          </p:cNvPr>
          <p:cNvSpPr>
            <a:spLocks noGrp="1"/>
          </p:cNvSpPr>
          <p:nvPr>
            <p:ph type="dt" sz="half" idx="10"/>
          </p:nvPr>
        </p:nvSpPr>
        <p:spPr/>
        <p:txBody>
          <a:bodyPr/>
          <a:lstStyle/>
          <a:p>
            <a:fld id="{9E95DCFF-6CA0-4F83-A0CC-95C709A0217C}" type="datetimeFigureOut">
              <a:rPr lang="en-US" smtClean="0"/>
              <a:t>10/14/2020</a:t>
            </a:fld>
            <a:endParaRPr lang="en-US"/>
          </a:p>
        </p:txBody>
      </p:sp>
      <p:sp>
        <p:nvSpPr>
          <p:cNvPr id="8" name="Footer Placeholder 7">
            <a:extLst>
              <a:ext uri="{FF2B5EF4-FFF2-40B4-BE49-F238E27FC236}">
                <a16:creationId xmlns:a16="http://schemas.microsoft.com/office/drawing/2014/main" id="{DF322413-B831-4F81-84D7-2824BD24E9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92EE559-4A21-4D20-9973-D884E84F0B74}"/>
              </a:ext>
            </a:extLst>
          </p:cNvPr>
          <p:cNvSpPr>
            <a:spLocks noGrp="1"/>
          </p:cNvSpPr>
          <p:nvPr>
            <p:ph type="sldNum" sz="quarter" idx="12"/>
          </p:nvPr>
        </p:nvSpPr>
        <p:spPr/>
        <p:txBody>
          <a:bodyPr/>
          <a:lstStyle/>
          <a:p>
            <a:fld id="{06A25B5D-D5E8-49B4-8D2E-71882B6ACC35}" type="slidenum">
              <a:rPr lang="en-US" smtClean="0"/>
              <a:t>‹#›</a:t>
            </a:fld>
            <a:endParaRPr lang="en-US"/>
          </a:p>
        </p:txBody>
      </p:sp>
    </p:spTree>
    <p:extLst>
      <p:ext uri="{BB962C8B-B14F-4D97-AF65-F5344CB8AC3E}">
        <p14:creationId xmlns:p14="http://schemas.microsoft.com/office/powerpoint/2010/main" val="319573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75395-4268-45AB-8B55-A82C0063EE0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D205363-4CBB-4E0E-A510-ABE837FA8A94}"/>
              </a:ext>
            </a:extLst>
          </p:cNvPr>
          <p:cNvSpPr>
            <a:spLocks noGrp="1"/>
          </p:cNvSpPr>
          <p:nvPr>
            <p:ph type="dt" sz="half" idx="10"/>
          </p:nvPr>
        </p:nvSpPr>
        <p:spPr/>
        <p:txBody>
          <a:bodyPr/>
          <a:lstStyle/>
          <a:p>
            <a:fld id="{9E95DCFF-6CA0-4F83-A0CC-95C709A0217C}" type="datetimeFigureOut">
              <a:rPr lang="en-US" smtClean="0"/>
              <a:t>10/14/2020</a:t>
            </a:fld>
            <a:endParaRPr lang="en-US"/>
          </a:p>
        </p:txBody>
      </p:sp>
      <p:sp>
        <p:nvSpPr>
          <p:cNvPr id="4" name="Footer Placeholder 3">
            <a:extLst>
              <a:ext uri="{FF2B5EF4-FFF2-40B4-BE49-F238E27FC236}">
                <a16:creationId xmlns:a16="http://schemas.microsoft.com/office/drawing/2014/main" id="{9563F435-7253-4C4C-A0DF-700A538F8CE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EB27B86-3630-4B78-8C24-57839C739D24}"/>
              </a:ext>
            </a:extLst>
          </p:cNvPr>
          <p:cNvSpPr>
            <a:spLocks noGrp="1"/>
          </p:cNvSpPr>
          <p:nvPr>
            <p:ph type="sldNum" sz="quarter" idx="12"/>
          </p:nvPr>
        </p:nvSpPr>
        <p:spPr/>
        <p:txBody>
          <a:bodyPr/>
          <a:lstStyle/>
          <a:p>
            <a:fld id="{06A25B5D-D5E8-49B4-8D2E-71882B6ACC35}" type="slidenum">
              <a:rPr lang="en-US" smtClean="0"/>
              <a:t>‹#›</a:t>
            </a:fld>
            <a:endParaRPr lang="en-US"/>
          </a:p>
        </p:txBody>
      </p:sp>
    </p:spTree>
    <p:extLst>
      <p:ext uri="{BB962C8B-B14F-4D97-AF65-F5344CB8AC3E}">
        <p14:creationId xmlns:p14="http://schemas.microsoft.com/office/powerpoint/2010/main" val="33683566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A234897-E0F5-4363-AC90-F8192389D4CC}"/>
              </a:ext>
            </a:extLst>
          </p:cNvPr>
          <p:cNvSpPr>
            <a:spLocks noGrp="1"/>
          </p:cNvSpPr>
          <p:nvPr>
            <p:ph type="dt" sz="half" idx="10"/>
          </p:nvPr>
        </p:nvSpPr>
        <p:spPr/>
        <p:txBody>
          <a:bodyPr/>
          <a:lstStyle/>
          <a:p>
            <a:fld id="{9E95DCFF-6CA0-4F83-A0CC-95C709A0217C}" type="datetimeFigureOut">
              <a:rPr lang="en-US" smtClean="0"/>
              <a:t>10/14/2020</a:t>
            </a:fld>
            <a:endParaRPr lang="en-US"/>
          </a:p>
        </p:txBody>
      </p:sp>
      <p:sp>
        <p:nvSpPr>
          <p:cNvPr id="3" name="Footer Placeholder 2">
            <a:extLst>
              <a:ext uri="{FF2B5EF4-FFF2-40B4-BE49-F238E27FC236}">
                <a16:creationId xmlns:a16="http://schemas.microsoft.com/office/drawing/2014/main" id="{6F2BC082-8550-474E-8D67-C8201B6FBED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18C188-E500-4A6F-824B-A840D624C6DB}"/>
              </a:ext>
            </a:extLst>
          </p:cNvPr>
          <p:cNvSpPr>
            <a:spLocks noGrp="1"/>
          </p:cNvSpPr>
          <p:nvPr>
            <p:ph type="sldNum" sz="quarter" idx="12"/>
          </p:nvPr>
        </p:nvSpPr>
        <p:spPr/>
        <p:txBody>
          <a:bodyPr/>
          <a:lstStyle/>
          <a:p>
            <a:fld id="{06A25B5D-D5E8-49B4-8D2E-71882B6ACC35}" type="slidenum">
              <a:rPr lang="en-US" smtClean="0"/>
              <a:t>‹#›</a:t>
            </a:fld>
            <a:endParaRPr lang="en-US"/>
          </a:p>
        </p:txBody>
      </p:sp>
    </p:spTree>
    <p:extLst>
      <p:ext uri="{BB962C8B-B14F-4D97-AF65-F5344CB8AC3E}">
        <p14:creationId xmlns:p14="http://schemas.microsoft.com/office/powerpoint/2010/main" val="1652165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B200A-F147-47DF-A031-EAA3E535D2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5A9AE4-0BF7-4BD0-BFBA-24D08CBC56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7E6472B-39A1-4033-8CB1-9F858F171C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3777761-D898-4568-8087-A4ED048A028E}"/>
              </a:ext>
            </a:extLst>
          </p:cNvPr>
          <p:cNvSpPr>
            <a:spLocks noGrp="1"/>
          </p:cNvSpPr>
          <p:nvPr>
            <p:ph type="dt" sz="half" idx="10"/>
          </p:nvPr>
        </p:nvSpPr>
        <p:spPr/>
        <p:txBody>
          <a:bodyPr/>
          <a:lstStyle/>
          <a:p>
            <a:fld id="{9E95DCFF-6CA0-4F83-A0CC-95C709A0217C}" type="datetimeFigureOut">
              <a:rPr lang="en-US" smtClean="0"/>
              <a:t>10/14/2020</a:t>
            </a:fld>
            <a:endParaRPr lang="en-US"/>
          </a:p>
        </p:txBody>
      </p:sp>
      <p:sp>
        <p:nvSpPr>
          <p:cNvPr id="6" name="Footer Placeholder 5">
            <a:extLst>
              <a:ext uri="{FF2B5EF4-FFF2-40B4-BE49-F238E27FC236}">
                <a16:creationId xmlns:a16="http://schemas.microsoft.com/office/drawing/2014/main" id="{9E0BC9FE-EE87-45BE-86DE-FD5C5FE52A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A197C1A-DEC9-4F07-878A-010EDED287D9}"/>
              </a:ext>
            </a:extLst>
          </p:cNvPr>
          <p:cNvSpPr>
            <a:spLocks noGrp="1"/>
          </p:cNvSpPr>
          <p:nvPr>
            <p:ph type="sldNum" sz="quarter" idx="12"/>
          </p:nvPr>
        </p:nvSpPr>
        <p:spPr/>
        <p:txBody>
          <a:bodyPr/>
          <a:lstStyle/>
          <a:p>
            <a:fld id="{06A25B5D-D5E8-49B4-8D2E-71882B6ACC35}" type="slidenum">
              <a:rPr lang="en-US" smtClean="0"/>
              <a:t>‹#›</a:t>
            </a:fld>
            <a:endParaRPr lang="en-US"/>
          </a:p>
        </p:txBody>
      </p:sp>
    </p:spTree>
    <p:extLst>
      <p:ext uri="{BB962C8B-B14F-4D97-AF65-F5344CB8AC3E}">
        <p14:creationId xmlns:p14="http://schemas.microsoft.com/office/powerpoint/2010/main" val="17239080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42117-CDA6-463F-9EBB-93479F8C3D9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76CDAA-271A-400D-9C1D-0CA042DCF6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891752B-B3C6-4C17-B03B-1551227C54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80B96C-1D8F-443F-9821-981F16EEEF48}"/>
              </a:ext>
            </a:extLst>
          </p:cNvPr>
          <p:cNvSpPr>
            <a:spLocks noGrp="1"/>
          </p:cNvSpPr>
          <p:nvPr>
            <p:ph type="dt" sz="half" idx="10"/>
          </p:nvPr>
        </p:nvSpPr>
        <p:spPr/>
        <p:txBody>
          <a:bodyPr/>
          <a:lstStyle/>
          <a:p>
            <a:fld id="{9E95DCFF-6CA0-4F83-A0CC-95C709A0217C}" type="datetimeFigureOut">
              <a:rPr lang="en-US" smtClean="0"/>
              <a:t>10/14/2020</a:t>
            </a:fld>
            <a:endParaRPr lang="en-US"/>
          </a:p>
        </p:txBody>
      </p:sp>
      <p:sp>
        <p:nvSpPr>
          <p:cNvPr id="6" name="Footer Placeholder 5">
            <a:extLst>
              <a:ext uri="{FF2B5EF4-FFF2-40B4-BE49-F238E27FC236}">
                <a16:creationId xmlns:a16="http://schemas.microsoft.com/office/drawing/2014/main" id="{D9A89CB4-D136-43FC-810B-4E2678486E0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7F269C-6E87-4D51-8D2E-E35508C9088C}"/>
              </a:ext>
            </a:extLst>
          </p:cNvPr>
          <p:cNvSpPr>
            <a:spLocks noGrp="1"/>
          </p:cNvSpPr>
          <p:nvPr>
            <p:ph type="sldNum" sz="quarter" idx="12"/>
          </p:nvPr>
        </p:nvSpPr>
        <p:spPr/>
        <p:txBody>
          <a:bodyPr/>
          <a:lstStyle/>
          <a:p>
            <a:fld id="{06A25B5D-D5E8-49B4-8D2E-71882B6ACC35}" type="slidenum">
              <a:rPr lang="en-US" smtClean="0"/>
              <a:t>‹#›</a:t>
            </a:fld>
            <a:endParaRPr lang="en-US"/>
          </a:p>
        </p:txBody>
      </p:sp>
    </p:spTree>
    <p:extLst>
      <p:ext uri="{BB962C8B-B14F-4D97-AF65-F5344CB8AC3E}">
        <p14:creationId xmlns:p14="http://schemas.microsoft.com/office/powerpoint/2010/main" val="39352388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62F6DF-82D5-4085-9159-C35E0BDF29E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5C4DA52-FDAD-4FCD-9AE8-875C0D51FC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DC8181-0B4F-4CA2-A109-2007A6C43D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E95DCFF-6CA0-4F83-A0CC-95C709A0217C}" type="datetimeFigureOut">
              <a:rPr lang="en-US" smtClean="0"/>
              <a:t>10/14/2020</a:t>
            </a:fld>
            <a:endParaRPr lang="en-US"/>
          </a:p>
        </p:txBody>
      </p:sp>
      <p:sp>
        <p:nvSpPr>
          <p:cNvPr id="5" name="Footer Placeholder 4">
            <a:extLst>
              <a:ext uri="{FF2B5EF4-FFF2-40B4-BE49-F238E27FC236}">
                <a16:creationId xmlns:a16="http://schemas.microsoft.com/office/drawing/2014/main" id="{7D5D6AEB-8AD7-4141-AA4E-601DF00E7F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6BD594E-93DF-4A52-8F88-15AF593737B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A25B5D-D5E8-49B4-8D2E-71882B6ACC35}" type="slidenum">
              <a:rPr lang="en-US" smtClean="0"/>
              <a:t>‹#›</a:t>
            </a:fld>
            <a:endParaRPr lang="en-US"/>
          </a:p>
        </p:txBody>
      </p:sp>
    </p:spTree>
    <p:extLst>
      <p:ext uri="{BB962C8B-B14F-4D97-AF65-F5344CB8AC3E}">
        <p14:creationId xmlns:p14="http://schemas.microsoft.com/office/powerpoint/2010/main" val="27413231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E01D5-9AB4-4FD8-8A28-FDB58F4A5DBD}"/>
              </a:ext>
            </a:extLst>
          </p:cNvPr>
          <p:cNvSpPr>
            <a:spLocks noGrp="1"/>
          </p:cNvSpPr>
          <p:nvPr>
            <p:ph type="ctrTitle"/>
          </p:nvPr>
        </p:nvSpPr>
        <p:spPr>
          <a:xfrm>
            <a:off x="1853164" y="4124158"/>
            <a:ext cx="3905952" cy="3384883"/>
          </a:xfrm>
        </p:spPr>
        <p:txBody>
          <a:bodyPr>
            <a:noAutofit/>
          </a:bodyPr>
          <a:lstStyle/>
          <a:p>
            <a:pPr marL="0" marR="0" algn="l">
              <a:lnSpc>
                <a:spcPct val="115000"/>
              </a:lnSpc>
              <a:spcBef>
                <a:spcPts val="0"/>
              </a:spcBef>
              <a:spcAft>
                <a:spcPts val="1000"/>
              </a:spcAft>
            </a:pPr>
            <a:r>
              <a:rPr lang="en-US" sz="2800"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r>
            <a:br>
              <a:rPr lang="en-US" sz="2800"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br>
            <a:r>
              <a:rPr lang="en-US" sz="2800"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Debbie Napier</a:t>
            </a:r>
            <a:br>
              <a:rPr lang="en-US" sz="2800"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br>
            <a:r>
              <a:rPr lang="en-US" sz="2800" b="1" dirty="0" err="1">
                <a:solidFill>
                  <a:srgbClr val="0070C0"/>
                </a:solidFill>
                <a:effectLst/>
                <a:latin typeface="Calibri" panose="020F0502020204030204" pitchFamily="34" charset="0"/>
                <a:ea typeface="Calibri" panose="020F0502020204030204" pitchFamily="34" charset="0"/>
                <a:cs typeface="Calibri" panose="020F0502020204030204" pitchFamily="34" charset="0"/>
              </a:rPr>
              <a:t>Rosspoint</a:t>
            </a:r>
            <a:r>
              <a:rPr lang="en-US" sz="2800"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Middle School</a:t>
            </a:r>
            <a:br>
              <a:rPr lang="en-US" sz="2800"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br>
            <a:r>
              <a:rPr lang="en-US" sz="2800"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Harlan County, KY</a:t>
            </a:r>
            <a:br>
              <a:rPr lang="en-US" sz="2800"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br>
            <a:r>
              <a:rPr lang="en-US" sz="2800"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
            </a:r>
            <a:br>
              <a:rPr lang="en-US" sz="2800"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br>
            <a:r>
              <a:rPr lang="en-US" sz="2800" dirty="0">
                <a:effectLst/>
                <a:latin typeface="Calibri" panose="020F0502020204030204" pitchFamily="34" charset="0"/>
                <a:ea typeface="Calibri" panose="020F0502020204030204" pitchFamily="34" charset="0"/>
                <a:cs typeface="Times New Roman" panose="02020603050405020304" pitchFamily="18" charset="0"/>
              </a:rPr>
              <a:t/>
            </a:r>
            <a:br>
              <a:rPr lang="en-US" sz="2800" dirty="0">
                <a:effectLst/>
                <a:latin typeface="Calibri" panose="020F0502020204030204" pitchFamily="34" charset="0"/>
                <a:ea typeface="Calibri" panose="020F0502020204030204" pitchFamily="34" charset="0"/>
                <a:cs typeface="Times New Roman" panose="02020603050405020304" pitchFamily="18" charset="0"/>
              </a:rPr>
            </a:br>
            <a:endParaRPr lang="en-US" sz="2800" dirty="0"/>
          </a:p>
        </p:txBody>
      </p:sp>
      <p:sp>
        <p:nvSpPr>
          <p:cNvPr id="3" name="Subtitle 2">
            <a:extLst>
              <a:ext uri="{FF2B5EF4-FFF2-40B4-BE49-F238E27FC236}">
                <a16:creationId xmlns:a16="http://schemas.microsoft.com/office/drawing/2014/main" id="{9855544C-992B-4FE4-8FAA-13722714C1C8}"/>
              </a:ext>
            </a:extLst>
          </p:cNvPr>
          <p:cNvSpPr>
            <a:spLocks noGrp="1"/>
          </p:cNvSpPr>
          <p:nvPr>
            <p:ph type="subTitle" idx="1"/>
          </p:nvPr>
        </p:nvSpPr>
        <p:spPr>
          <a:xfrm>
            <a:off x="1524000" y="1041400"/>
            <a:ext cx="9144000" cy="2387600"/>
          </a:xfrm>
        </p:spPr>
        <p:txBody>
          <a:bodyPr>
            <a:normAutofit fontScale="62500" lnSpcReduction="20000"/>
          </a:bodyPr>
          <a:lstStyle/>
          <a:p>
            <a:pPr marL="0" marR="0" algn="ctr">
              <a:lnSpc>
                <a:spcPct val="115000"/>
              </a:lnSpc>
              <a:spcBef>
                <a:spcPts val="0"/>
              </a:spcBef>
              <a:spcAft>
                <a:spcPts val="1000"/>
              </a:spcAft>
            </a:pPr>
            <a:r>
              <a:rPr lang="en-US" sz="51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Sewing: </a:t>
            </a:r>
            <a:r>
              <a:rPr lang="en-US" sz="5100" b="1" i="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A Bridge to Appalachian History, Economic Success, and Cultural Awareness</a:t>
            </a:r>
            <a:endParaRPr lang="en-US" sz="5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1000"/>
              </a:spcAft>
            </a:pPr>
            <a:r>
              <a:rPr lang="en-US" sz="51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KVEC Learning Innovation Grant</a:t>
            </a:r>
            <a:endParaRPr lang="en-US" sz="5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1000"/>
              </a:spcAft>
            </a:pPr>
            <a:r>
              <a:rPr lang="en-US" sz="51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2020-2021</a:t>
            </a:r>
            <a:endParaRPr lang="en-US" sz="5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7" name="Picture 6" descr="A picture containing appliance, person, indoor, window&#10;&#10;Description automatically generated">
            <a:extLst>
              <a:ext uri="{FF2B5EF4-FFF2-40B4-BE49-F238E27FC236}">
                <a16:creationId xmlns:a16="http://schemas.microsoft.com/office/drawing/2014/main" id="{222856AF-8943-4AB0-BF0D-B783012815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21428" y="2605506"/>
            <a:ext cx="2975509" cy="4034589"/>
          </a:xfrm>
          <a:prstGeom prst="rect">
            <a:avLst/>
          </a:prstGeom>
        </p:spPr>
      </p:pic>
    </p:spTree>
    <p:extLst>
      <p:ext uri="{BB962C8B-B14F-4D97-AF65-F5344CB8AC3E}">
        <p14:creationId xmlns:p14="http://schemas.microsoft.com/office/powerpoint/2010/main" val="13151032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E15F4-C895-4A6D-9005-E94B85D94DC2}"/>
              </a:ext>
            </a:extLst>
          </p:cNvPr>
          <p:cNvSpPr>
            <a:spLocks noGrp="1"/>
          </p:cNvSpPr>
          <p:nvPr>
            <p:ph type="title"/>
          </p:nvPr>
        </p:nvSpPr>
        <p:spPr/>
        <p:txBody>
          <a:bodyPr>
            <a:normAutofit fontScale="90000"/>
          </a:bodyPr>
          <a:lstStyle/>
          <a:p>
            <a:pPr marL="0" marR="0">
              <a:lnSpc>
                <a:spcPct val="115000"/>
              </a:lnSpc>
              <a:spcBef>
                <a:spcPts val="0"/>
              </a:spcBef>
              <a:spcAft>
                <a:spcPts val="1000"/>
              </a:spcAft>
            </a:pPr>
            <a:r>
              <a:rPr lang="en-US" sz="4400" b="1"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Harlan County</a:t>
            </a:r>
            <a:r>
              <a:rPr lang="en-US" sz="2800" dirty="0">
                <a:effectLst/>
                <a:latin typeface="Calibri" panose="020F0502020204030204" pitchFamily="34" charset="0"/>
                <a:ea typeface="Calibri" panose="020F0502020204030204" pitchFamily="34" charset="0"/>
                <a:cs typeface="Times New Roman" panose="02020603050405020304" pitchFamily="18" charset="0"/>
              </a:rPr>
              <a:t/>
            </a:r>
            <a:br>
              <a:rPr lang="en-US" sz="2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0C2AFFE4-9124-4C80-A6AD-6176DA87A900}"/>
              </a:ext>
            </a:extLst>
          </p:cNvPr>
          <p:cNvSpPr>
            <a:spLocks noGrp="1"/>
          </p:cNvSpPr>
          <p:nvPr>
            <p:ph idx="1"/>
          </p:nvPr>
        </p:nvSpPr>
        <p:spPr>
          <a:xfrm>
            <a:off x="838200" y="1690688"/>
            <a:ext cx="6878053" cy="4486275"/>
          </a:xfrm>
        </p:spPr>
        <p:txBody>
          <a:bodyPr/>
          <a:lstStyle/>
          <a:p>
            <a:pPr marL="0" marR="0" indent="0">
              <a:lnSpc>
                <a:spcPct val="115000"/>
              </a:lnSpc>
              <a:spcBef>
                <a:spcPts val="0"/>
              </a:spcBef>
              <a:spcAft>
                <a:spcPts val="1000"/>
              </a:spcAft>
              <a:buNone/>
            </a:pPr>
            <a:r>
              <a:rPr lang="en-US" sz="1800" b="1"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I’m proud to live in Harlan County, the prettiest place on earth.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1000"/>
              </a:spcAft>
              <a:buNone/>
            </a:pPr>
            <a:r>
              <a:rPr lang="en-US" sz="1800" b="1"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Harlan County is rich in cultural tradition, natural beauty, and American history.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1000"/>
              </a:spcAft>
              <a:buNone/>
            </a:pPr>
            <a:r>
              <a:rPr lang="en-US" sz="1800" b="1"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Family and tradition matter in our Bible Belt communities.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1000"/>
              </a:spcAft>
              <a:buNone/>
            </a:pPr>
            <a:r>
              <a:rPr lang="en-US" sz="1800" b="1"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With the weakening of the coal industry and diminishing job opportunities and population, many young people leave the area for college and economic opportunities. This brain drain phenomena, along with the growing unemployment and poverty rate, help contribute to self-esteem issues, motivation, and a feeling of the loss of pride.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4" descr="A group of people riding on the back of a truck&#10;&#10;Description automatically generated">
            <a:extLst>
              <a:ext uri="{FF2B5EF4-FFF2-40B4-BE49-F238E27FC236}">
                <a16:creationId xmlns:a16="http://schemas.microsoft.com/office/drawing/2014/main" id="{7C7F4734-0602-490A-BACB-81846E7671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44590" y="308811"/>
            <a:ext cx="4160252" cy="3120189"/>
          </a:xfrm>
          <a:prstGeom prst="rect">
            <a:avLst/>
          </a:prstGeom>
        </p:spPr>
      </p:pic>
      <p:pic>
        <p:nvPicPr>
          <p:cNvPr id="7" name="Picture 6" descr="A person in a wooded area&#10;&#10;Description automatically generated">
            <a:extLst>
              <a:ext uri="{FF2B5EF4-FFF2-40B4-BE49-F238E27FC236}">
                <a16:creationId xmlns:a16="http://schemas.microsoft.com/office/drawing/2014/main" id="{CE59F2DD-91DB-4DC9-995C-950C990F68CB}"/>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924716" y="3666156"/>
            <a:ext cx="1705153" cy="3035599"/>
          </a:xfrm>
          <a:prstGeom prst="rect">
            <a:avLst/>
          </a:prstGeom>
        </p:spPr>
      </p:pic>
      <p:pic>
        <p:nvPicPr>
          <p:cNvPr id="9" name="Picture 8" descr="A close up of a rock&#10;&#10;Description automatically generated">
            <a:extLst>
              <a:ext uri="{FF2B5EF4-FFF2-40B4-BE49-F238E27FC236}">
                <a16:creationId xmlns:a16="http://schemas.microsoft.com/office/drawing/2014/main" id="{ED17979E-B7DD-4316-B366-955BC766B92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16253" y="3677486"/>
            <a:ext cx="1705153" cy="3035599"/>
          </a:xfrm>
          <a:prstGeom prst="rect">
            <a:avLst/>
          </a:prstGeom>
        </p:spPr>
      </p:pic>
    </p:spTree>
    <p:extLst>
      <p:ext uri="{BB962C8B-B14F-4D97-AF65-F5344CB8AC3E}">
        <p14:creationId xmlns:p14="http://schemas.microsoft.com/office/powerpoint/2010/main" val="3163775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1B990-5DA6-4E8E-B4AA-70A7ED1120D2}"/>
              </a:ext>
            </a:extLst>
          </p:cNvPr>
          <p:cNvSpPr>
            <a:spLocks noGrp="1"/>
          </p:cNvSpPr>
          <p:nvPr>
            <p:ph type="title"/>
          </p:nvPr>
        </p:nvSpPr>
        <p:spPr/>
        <p:txBody>
          <a:bodyPr>
            <a:normAutofit fontScale="90000"/>
          </a:bodyPr>
          <a:lstStyle/>
          <a:p>
            <a:pPr marL="0" marR="0">
              <a:lnSpc>
                <a:spcPct val="115000"/>
              </a:lnSpc>
              <a:spcBef>
                <a:spcPts val="0"/>
              </a:spcBef>
              <a:spcAft>
                <a:spcPts val="1000"/>
              </a:spcAft>
            </a:pPr>
            <a:r>
              <a:rPr lang="en-US" sz="4400" b="1" dirty="0">
                <a:solidFill>
                  <a:srgbClr val="FFC000"/>
                </a:solidFill>
                <a:effectLst/>
                <a:latin typeface="Calibri" panose="020F0502020204030204" pitchFamily="34" charset="0"/>
                <a:ea typeface="Calibri" panose="020F0502020204030204" pitchFamily="34" charset="0"/>
                <a:cs typeface="Calibri" panose="020F0502020204030204" pitchFamily="34" charset="0"/>
              </a:rPr>
              <a:t>Research question:</a:t>
            </a:r>
            <a:r>
              <a:rPr lang="en-US" sz="2800" dirty="0">
                <a:effectLst/>
                <a:latin typeface="Calibri" panose="020F0502020204030204" pitchFamily="34" charset="0"/>
                <a:ea typeface="Calibri" panose="020F0502020204030204" pitchFamily="34" charset="0"/>
                <a:cs typeface="Times New Roman" panose="02020603050405020304" pitchFamily="18" charset="0"/>
              </a:rPr>
              <a:t/>
            </a:r>
            <a:br>
              <a:rPr lang="en-US" sz="28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62CCABBA-8894-4A26-932D-A2B8982022D7}"/>
              </a:ext>
            </a:extLst>
          </p:cNvPr>
          <p:cNvSpPr>
            <a:spLocks noGrp="1"/>
          </p:cNvSpPr>
          <p:nvPr>
            <p:ph idx="1"/>
          </p:nvPr>
        </p:nvSpPr>
        <p:spPr>
          <a:xfrm>
            <a:off x="838200" y="1825625"/>
            <a:ext cx="5418221" cy="4351338"/>
          </a:xfrm>
        </p:spPr>
        <p:txBody>
          <a:bodyPr>
            <a:normAutofit lnSpcReduction="10000"/>
          </a:bodyPr>
          <a:lstStyle/>
          <a:p>
            <a:pPr marL="0" marR="0" indent="0" algn="ctr">
              <a:lnSpc>
                <a:spcPct val="115000"/>
              </a:lnSpc>
              <a:spcBef>
                <a:spcPts val="0"/>
              </a:spcBef>
              <a:spcAft>
                <a:spcPts val="1000"/>
              </a:spcAft>
              <a:buNone/>
            </a:pPr>
            <a:r>
              <a:rPr lang="en-US" sz="2800" b="1" dirty="0">
                <a:solidFill>
                  <a:srgbClr val="FFC000"/>
                </a:solidFill>
                <a:effectLst/>
                <a:latin typeface="Calibri" panose="020F0502020204030204" pitchFamily="34" charset="0"/>
                <a:ea typeface="Calibri" panose="020F0502020204030204" pitchFamily="34" charset="0"/>
                <a:cs typeface="Calibri" panose="020F0502020204030204" pitchFamily="34" charset="0"/>
              </a:rPr>
              <a:t>What ways can innovative technology contribute to Harlan County school children overcoming the stigma of living in a poverty area, build personal self-esteem and pride in community, learn to sew and create clothing, and allow inquiry and research to develop “living history” roles?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4" descr="Graphical user interface, text, application, chat or text message&#10;&#10;Description automatically generated">
            <a:extLst>
              <a:ext uri="{FF2B5EF4-FFF2-40B4-BE49-F238E27FC236}">
                <a16:creationId xmlns:a16="http://schemas.microsoft.com/office/drawing/2014/main" id="{EBE2F523-9C0E-4E34-B3DD-8175D205C2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9641" y="588918"/>
            <a:ext cx="3190654" cy="5680163"/>
          </a:xfrm>
          <a:prstGeom prst="rect">
            <a:avLst/>
          </a:prstGeom>
        </p:spPr>
      </p:pic>
    </p:spTree>
    <p:extLst>
      <p:ext uri="{BB962C8B-B14F-4D97-AF65-F5344CB8AC3E}">
        <p14:creationId xmlns:p14="http://schemas.microsoft.com/office/powerpoint/2010/main" val="2932570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F60C7-DAD2-4F86-9CF8-B2314410BD24}"/>
              </a:ext>
            </a:extLst>
          </p:cNvPr>
          <p:cNvSpPr>
            <a:spLocks noGrp="1"/>
          </p:cNvSpPr>
          <p:nvPr>
            <p:ph type="title"/>
          </p:nvPr>
        </p:nvSpPr>
        <p:spPr/>
        <p:txBody>
          <a:bodyPr>
            <a:normAutofit fontScale="90000"/>
          </a:bodyPr>
          <a:lstStyle/>
          <a:p>
            <a:pPr marL="0" marR="0">
              <a:lnSpc>
                <a:spcPct val="115000"/>
              </a:lnSpc>
              <a:spcBef>
                <a:spcPts val="0"/>
              </a:spcBef>
              <a:spcAft>
                <a:spcPts val="1000"/>
              </a:spcAft>
            </a:pPr>
            <a:r>
              <a:rPr lang="en-US" sz="4400" b="1"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Action Research that Worked</a:t>
            </a:r>
            <a:r>
              <a:rPr lang="en-US" sz="3600" dirty="0">
                <a:effectLst/>
                <a:latin typeface="Calibri" panose="020F0502020204030204" pitchFamily="34" charset="0"/>
                <a:ea typeface="Calibri" panose="020F0502020204030204" pitchFamily="34" charset="0"/>
                <a:cs typeface="Times New Roman" panose="02020603050405020304" pitchFamily="18" charset="0"/>
              </a:rPr>
              <a:t/>
            </a:r>
            <a:br>
              <a:rPr lang="en-US" sz="36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5FD8DB2C-D750-469D-AAE9-AC20C1975629}"/>
              </a:ext>
            </a:extLst>
          </p:cNvPr>
          <p:cNvSpPr>
            <a:spLocks noGrp="1"/>
          </p:cNvSpPr>
          <p:nvPr>
            <p:ph idx="1"/>
          </p:nvPr>
        </p:nvSpPr>
        <p:spPr>
          <a:xfrm>
            <a:off x="838200" y="1825625"/>
            <a:ext cx="7327232" cy="4351338"/>
          </a:xfrm>
        </p:spPr>
        <p:txBody>
          <a:bodyPr/>
          <a:lstStyle/>
          <a:p>
            <a:pPr marL="0" marR="0" indent="0">
              <a:lnSpc>
                <a:spcPct val="115000"/>
              </a:lnSpc>
              <a:spcBef>
                <a:spcPts val="0"/>
              </a:spcBef>
              <a:spcAft>
                <a:spcPts val="1000"/>
              </a:spcAft>
              <a:buNone/>
            </a:pPr>
            <a:r>
              <a:rPr lang="en-US" sz="1800" b="1"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For the past two years, my 6</a:t>
            </a:r>
            <a:r>
              <a:rPr lang="en-US" sz="1800" b="1" baseline="30000"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th</a:t>
            </a:r>
            <a:r>
              <a:rPr lang="en-US" sz="1800" b="1"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 graders have implemented the strategy of </a:t>
            </a:r>
            <a:r>
              <a:rPr lang="en-US" sz="1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place-based learning </a:t>
            </a:r>
            <a:r>
              <a:rPr lang="en-US" sz="1800" b="1"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to explore Harlan County Coal history and develop virtual field trips to showcase areas in our county. This was possible thanks to the assistance of KVEC Learning Innovative Grants. Results: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b="1"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Students developed great pride in their history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b="1"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Innovative technology (the virtual field trip) impressed the community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b="1"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Showcasing their work brought encouraging community support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b="1"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Students generated more inquiries even when the project was culminating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1000"/>
              </a:spcAft>
              <a:buFont typeface="Symbol" panose="05050102010706020507" pitchFamily="18" charset="2"/>
              <a:buChar char=""/>
            </a:pPr>
            <a:r>
              <a:rPr lang="en-US" sz="1800" b="1" dirty="0">
                <a:solidFill>
                  <a:srgbClr val="00B0F0"/>
                </a:solidFill>
                <a:effectLst/>
                <a:latin typeface="Calibri" panose="020F0502020204030204" pitchFamily="34" charset="0"/>
                <a:ea typeface="Calibri" panose="020F0502020204030204" pitchFamily="34" charset="0"/>
                <a:cs typeface="Calibri" panose="020F0502020204030204" pitchFamily="34" charset="0"/>
              </a:rPr>
              <a:t>Students interest prompted them to desire to explore more local history (Thus this grant to build on their interests!)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4" descr="A picture containing road, car, street, train&#10;&#10;Description automatically generated">
            <a:extLst>
              <a:ext uri="{FF2B5EF4-FFF2-40B4-BE49-F238E27FC236}">
                <a16:creationId xmlns:a16="http://schemas.microsoft.com/office/drawing/2014/main" id="{08A98D0D-5FD6-4675-BA5C-876346811C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1233" y="826921"/>
            <a:ext cx="3086319" cy="5494421"/>
          </a:xfrm>
          <a:prstGeom prst="rect">
            <a:avLst/>
          </a:prstGeom>
        </p:spPr>
      </p:pic>
    </p:spTree>
    <p:extLst>
      <p:ext uri="{BB962C8B-B14F-4D97-AF65-F5344CB8AC3E}">
        <p14:creationId xmlns:p14="http://schemas.microsoft.com/office/powerpoint/2010/main" val="24277568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EB59C-AA5D-4BC3-88AC-EA588E505659}"/>
              </a:ext>
            </a:extLst>
          </p:cNvPr>
          <p:cNvSpPr>
            <a:spLocks noGrp="1"/>
          </p:cNvSpPr>
          <p:nvPr>
            <p:ph type="title"/>
          </p:nvPr>
        </p:nvSpPr>
        <p:spPr/>
        <p:txBody>
          <a:bodyPr>
            <a:normAutofit fontScale="90000"/>
          </a:bodyPr>
          <a:lstStyle/>
          <a:p>
            <a:pPr marL="0" marR="0">
              <a:lnSpc>
                <a:spcPct val="115000"/>
              </a:lnSpc>
              <a:spcBef>
                <a:spcPts val="0"/>
              </a:spcBef>
              <a:spcAft>
                <a:spcPts val="1000"/>
              </a:spcAft>
            </a:pPr>
            <a:r>
              <a:rPr lang="en-US" sz="4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COVID came along!!!</a:t>
            </a:r>
            <a:r>
              <a:rPr lang="en-US" sz="3600" dirty="0">
                <a:effectLst/>
                <a:latin typeface="Calibri" panose="020F0502020204030204" pitchFamily="34" charset="0"/>
                <a:ea typeface="Calibri" panose="020F0502020204030204" pitchFamily="34" charset="0"/>
                <a:cs typeface="Times New Roman" panose="02020603050405020304" pitchFamily="18" charset="0"/>
              </a:rPr>
              <a:t/>
            </a:r>
            <a:br>
              <a:rPr lang="en-US" sz="36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6DB65011-BBA1-4CE0-BC29-5B02BA72DAA1}"/>
              </a:ext>
            </a:extLst>
          </p:cNvPr>
          <p:cNvSpPr>
            <a:spLocks noGrp="1"/>
          </p:cNvSpPr>
          <p:nvPr>
            <p:ph idx="1"/>
          </p:nvPr>
        </p:nvSpPr>
        <p:spPr>
          <a:xfrm>
            <a:off x="838200" y="1825624"/>
            <a:ext cx="10515600" cy="2767263"/>
          </a:xfrm>
        </p:spPr>
        <p:txBody>
          <a:bodyPr>
            <a:normAutofit/>
          </a:bodyPr>
          <a:lstStyle/>
          <a:p>
            <a:pPr marL="342900" marR="0" lvl="0" indent="-342900">
              <a:lnSpc>
                <a:spcPct val="115000"/>
              </a:lnSpc>
              <a:spcBef>
                <a:spcPts val="0"/>
              </a:spcBef>
              <a:spcAft>
                <a:spcPts val="0"/>
              </a:spcAft>
              <a:buFont typeface="Symbol" panose="05050102010706020507" pitchFamily="18" charset="2"/>
              <a:buChar char=""/>
            </a:pPr>
            <a:r>
              <a:rPr lang="en-US" sz="1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Many students began to garden with grandparents.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Families were “putting away” or canning garden vegetables and fruits.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Students were wearing homemade masks.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1000"/>
              </a:spcAft>
              <a:buFont typeface="Symbol" panose="05050102010706020507" pitchFamily="18" charset="2"/>
              <a:buChar char=""/>
            </a:pPr>
            <a:r>
              <a:rPr lang="en-US" sz="1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Activities became local and families united.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15000"/>
              </a:lnSpc>
              <a:spcBef>
                <a:spcPts val="0"/>
              </a:spcBef>
              <a:spcAft>
                <a:spcPts val="1000"/>
              </a:spcAft>
              <a:buNone/>
            </a:pPr>
            <a:r>
              <a:rPr lang="en-US"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Would we be in school?</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1000"/>
              </a:spcAft>
            </a:pPr>
            <a:r>
              <a:rPr lang="en-US" sz="1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Why not strengthen another Harlan cultural heritage?  Sewing or quilting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4" descr="A picture containing person, indoor, person, table&#10;&#10;Description automatically generated">
            <a:extLst>
              <a:ext uri="{FF2B5EF4-FFF2-40B4-BE49-F238E27FC236}">
                <a16:creationId xmlns:a16="http://schemas.microsoft.com/office/drawing/2014/main" id="{263413EF-C5DF-4014-B74C-C6A03AE496CF}"/>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rot="5400000">
            <a:off x="8721891" y="654549"/>
            <a:ext cx="3649579" cy="2737184"/>
          </a:xfrm>
          <a:prstGeom prst="rect">
            <a:avLst/>
          </a:prstGeom>
        </p:spPr>
      </p:pic>
      <p:pic>
        <p:nvPicPr>
          <p:cNvPr id="7" name="Picture 6" descr="A picture containing indoor, kitchen, counter, table&#10;&#10;Description automatically generated">
            <a:extLst>
              <a:ext uri="{FF2B5EF4-FFF2-40B4-BE49-F238E27FC236}">
                <a16:creationId xmlns:a16="http://schemas.microsoft.com/office/drawing/2014/main" id="{ECA9562B-053F-47A5-84AB-3924D7A182A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839826" y="3982867"/>
            <a:ext cx="2075447" cy="2767263"/>
          </a:xfrm>
          <a:prstGeom prst="rect">
            <a:avLst/>
          </a:prstGeom>
        </p:spPr>
      </p:pic>
      <p:pic>
        <p:nvPicPr>
          <p:cNvPr id="9" name="Picture 8" descr="A child that is standing in the dirt&#10;&#10;Description automatically generated">
            <a:extLst>
              <a:ext uri="{FF2B5EF4-FFF2-40B4-BE49-F238E27FC236}">
                <a16:creationId xmlns:a16="http://schemas.microsoft.com/office/drawing/2014/main" id="{5D3831A3-FB0A-4C90-A577-AC5A8C47B91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38200" y="4335794"/>
            <a:ext cx="1810752" cy="2414336"/>
          </a:xfrm>
          <a:prstGeom prst="rect">
            <a:avLst/>
          </a:prstGeom>
        </p:spPr>
      </p:pic>
      <p:pic>
        <p:nvPicPr>
          <p:cNvPr id="11" name="Picture 10" descr="A picture containing grass, outdoor, fence, person&#10;&#10;Description automatically generated">
            <a:extLst>
              <a:ext uri="{FF2B5EF4-FFF2-40B4-BE49-F238E27FC236}">
                <a16:creationId xmlns:a16="http://schemas.microsoft.com/office/drawing/2014/main" id="{019AF501-3217-4DDF-BDF4-EE78D7DE54B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3669631" y="4284579"/>
            <a:ext cx="1849163" cy="2465551"/>
          </a:xfrm>
          <a:prstGeom prst="rect">
            <a:avLst/>
          </a:prstGeom>
        </p:spPr>
      </p:pic>
      <p:pic>
        <p:nvPicPr>
          <p:cNvPr id="13" name="Picture 12" descr="A child brushing her teeth&#10;&#10;Description automatically generated">
            <a:extLst>
              <a:ext uri="{FF2B5EF4-FFF2-40B4-BE49-F238E27FC236}">
                <a16:creationId xmlns:a16="http://schemas.microsoft.com/office/drawing/2014/main" id="{6E8C9F92-22D8-4A01-AFAE-4FA1B8A4BA0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501061" y="4284578"/>
            <a:ext cx="1849164" cy="2465552"/>
          </a:xfrm>
          <a:prstGeom prst="rect">
            <a:avLst/>
          </a:prstGeom>
        </p:spPr>
      </p:pic>
    </p:spTree>
    <p:extLst>
      <p:ext uri="{BB962C8B-B14F-4D97-AF65-F5344CB8AC3E}">
        <p14:creationId xmlns:p14="http://schemas.microsoft.com/office/powerpoint/2010/main" val="19117934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2B9CD-3D59-4965-9EA5-27BCA65B9B2C}"/>
              </a:ext>
            </a:extLst>
          </p:cNvPr>
          <p:cNvSpPr>
            <a:spLocks noGrp="1"/>
          </p:cNvSpPr>
          <p:nvPr>
            <p:ph type="title"/>
          </p:nvPr>
        </p:nvSpPr>
        <p:spPr/>
        <p:txBody>
          <a:bodyPr>
            <a:normAutofit fontScale="90000"/>
          </a:bodyPr>
          <a:lstStyle/>
          <a:p>
            <a:pPr marL="0" marR="0">
              <a:lnSpc>
                <a:spcPct val="115000"/>
              </a:lnSpc>
              <a:spcBef>
                <a:spcPts val="0"/>
              </a:spcBef>
              <a:spcAft>
                <a:spcPts val="1000"/>
              </a:spcAft>
            </a:pPr>
            <a:r>
              <a:rPr lang="en-US" sz="4400" b="1"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Sewing and Quilting</a:t>
            </a:r>
            <a:r>
              <a:rPr lang="en-US" sz="3600" dirty="0">
                <a:effectLst/>
                <a:latin typeface="Calibri" panose="020F0502020204030204" pitchFamily="34" charset="0"/>
                <a:ea typeface="Calibri" panose="020F0502020204030204" pitchFamily="34" charset="0"/>
                <a:cs typeface="Times New Roman" panose="02020603050405020304" pitchFamily="18" charset="0"/>
              </a:rPr>
              <a:t/>
            </a:r>
            <a:br>
              <a:rPr lang="en-US" sz="36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A47FE47D-B413-4FC1-9722-C4FD1180B8D8}"/>
              </a:ext>
            </a:extLst>
          </p:cNvPr>
          <p:cNvSpPr>
            <a:spLocks noGrp="1"/>
          </p:cNvSpPr>
          <p:nvPr>
            <p:ph idx="1"/>
          </p:nvPr>
        </p:nvSpPr>
        <p:spPr/>
        <p:txBody>
          <a:bodyPr/>
          <a:lstStyle/>
          <a:p>
            <a:pPr marL="0" marR="0" indent="0">
              <a:lnSpc>
                <a:spcPct val="115000"/>
              </a:lnSpc>
              <a:spcBef>
                <a:spcPts val="0"/>
              </a:spcBef>
              <a:spcAft>
                <a:spcPts val="1000"/>
              </a:spcAft>
              <a:buNone/>
            </a:pPr>
            <a:r>
              <a:rPr lang="en-US" sz="1800" b="1"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Sewing could showcase an important part of our community heritage.  The ability to sew can also be used by individuals to create economic independence. What a super asset for anyone! Students can provide a community service to others; create clothes, accessories and do alterations for themselves; and learn a skill they can use as a job base for the future.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1800" b="1"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Face masks: for themselves and to donate to others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mj-lt"/>
              <a:buAutoNum type="arabicPeriod"/>
            </a:pPr>
            <a:r>
              <a:rPr lang="en-US" sz="1800" b="1"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Lap quilts for veterans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1000"/>
              </a:spcAft>
              <a:buFont typeface="+mj-lt"/>
              <a:buAutoNum type="arabicPeriod"/>
            </a:pPr>
            <a:r>
              <a:rPr lang="en-US" sz="1800" b="1" dirty="0">
                <a:solidFill>
                  <a:srgbClr val="00B050"/>
                </a:solidFill>
                <a:effectLst/>
                <a:latin typeface="Calibri" panose="020F0502020204030204" pitchFamily="34" charset="0"/>
                <a:ea typeface="Calibri" panose="020F0502020204030204" pitchFamily="34" charset="0"/>
                <a:cs typeface="Calibri" panose="020F0502020204030204" pitchFamily="34" charset="0"/>
              </a:rPr>
              <a:t>Period clothing for a living  history performance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4" descr="A picture containing person, table, person, sitting&#10;&#10;Description automatically generated">
            <a:extLst>
              <a:ext uri="{FF2B5EF4-FFF2-40B4-BE49-F238E27FC236}">
                <a16:creationId xmlns:a16="http://schemas.microsoft.com/office/drawing/2014/main" id="{39F3F9BC-781A-4D2B-8EAA-AC27FC0632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03077" y="2887411"/>
            <a:ext cx="2150723" cy="3828826"/>
          </a:xfrm>
          <a:prstGeom prst="rect">
            <a:avLst/>
          </a:prstGeom>
        </p:spPr>
      </p:pic>
      <p:pic>
        <p:nvPicPr>
          <p:cNvPr id="7" name="Picture 6" descr="A person wearing a mask&#10;&#10;Description automatically generated">
            <a:extLst>
              <a:ext uri="{FF2B5EF4-FFF2-40B4-BE49-F238E27FC236}">
                <a16:creationId xmlns:a16="http://schemas.microsoft.com/office/drawing/2014/main" id="{4AFE59D5-2505-46D7-BAD4-211171C5F1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1581" y="2887411"/>
            <a:ext cx="2260539" cy="3828826"/>
          </a:xfrm>
          <a:prstGeom prst="rect">
            <a:avLst/>
          </a:prstGeom>
        </p:spPr>
      </p:pic>
    </p:spTree>
    <p:extLst>
      <p:ext uri="{BB962C8B-B14F-4D97-AF65-F5344CB8AC3E}">
        <p14:creationId xmlns:p14="http://schemas.microsoft.com/office/powerpoint/2010/main" val="20372624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A69009-8B54-4DDA-A705-068C664EAA21}"/>
              </a:ext>
            </a:extLst>
          </p:cNvPr>
          <p:cNvSpPr>
            <a:spLocks noGrp="1"/>
          </p:cNvSpPr>
          <p:nvPr>
            <p:ph type="title"/>
          </p:nvPr>
        </p:nvSpPr>
        <p:spPr/>
        <p:txBody>
          <a:bodyPr>
            <a:normAutofit fontScale="90000"/>
          </a:bodyPr>
          <a:lstStyle/>
          <a:p>
            <a:pPr marL="0" marR="0">
              <a:lnSpc>
                <a:spcPct val="115000"/>
              </a:lnSpc>
              <a:spcBef>
                <a:spcPts val="0"/>
              </a:spcBef>
              <a:spcAft>
                <a:spcPts val="1000"/>
              </a:spcAft>
            </a:pPr>
            <a:r>
              <a:rPr lang="en-US" sz="4400"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Planning and Resources</a:t>
            </a:r>
            <a:r>
              <a:rPr lang="en-US" sz="3200" dirty="0">
                <a:effectLst/>
                <a:latin typeface="Calibri" panose="020F0502020204030204" pitchFamily="34" charset="0"/>
                <a:ea typeface="Calibri" panose="020F0502020204030204" pitchFamily="34" charset="0"/>
                <a:cs typeface="Times New Roman" panose="02020603050405020304" pitchFamily="18" charset="0"/>
              </a:rPr>
              <a:t/>
            </a:r>
            <a:br>
              <a:rPr lang="en-US" sz="32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231DAA1B-DB9C-4C92-B7B7-0F5F72E94E2C}"/>
              </a:ext>
            </a:extLst>
          </p:cNvPr>
          <p:cNvSpPr>
            <a:spLocks noGrp="1"/>
          </p:cNvSpPr>
          <p:nvPr>
            <p:ph idx="1"/>
          </p:nvPr>
        </p:nvSpPr>
        <p:spPr>
          <a:xfrm>
            <a:off x="838201" y="1825625"/>
            <a:ext cx="6717632" cy="4667250"/>
          </a:xfrm>
        </p:spPr>
        <p:txBody>
          <a:bodyPr>
            <a:normAutofit fontScale="85000" lnSpcReduction="20000"/>
          </a:bodyPr>
          <a:lstStyle/>
          <a:p>
            <a:pPr marL="0" marR="0">
              <a:lnSpc>
                <a:spcPct val="115000"/>
              </a:lnSpc>
              <a:spcBef>
                <a:spcPts val="0"/>
              </a:spcBef>
              <a:spcAft>
                <a:spcPts val="1000"/>
              </a:spcAft>
            </a:pPr>
            <a:r>
              <a:rPr lang="en-US" sz="2800"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I talked with the Harlan County Extension Office who will provide help with students.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2800"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Community volunteers will help too.</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2800"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Since we have such a need for a virtual learning platform this year, students and I will use ZOOM in small groups.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2800"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Portable machines will allow students to work from home or school.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2800"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Grant funds will help us purchase 6 sewing machines, 6 portable cases, material, and accessories.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4" descr="A picture containing clothing, covered, graffiti&#10;&#10;Description automatically generated">
            <a:extLst>
              <a:ext uri="{FF2B5EF4-FFF2-40B4-BE49-F238E27FC236}">
                <a16:creationId xmlns:a16="http://schemas.microsoft.com/office/drawing/2014/main" id="{37AD7BFD-2A46-4C46-9F0A-C2925E178D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833" y="1527493"/>
            <a:ext cx="4124489" cy="3070811"/>
          </a:xfrm>
          <a:prstGeom prst="rect">
            <a:avLst/>
          </a:prstGeom>
        </p:spPr>
      </p:pic>
      <p:pic>
        <p:nvPicPr>
          <p:cNvPr id="7" name="Picture 6" descr="A picture containing appliance, sitting, remote, table&#10;&#10;Description automatically generated">
            <a:extLst>
              <a:ext uri="{FF2B5EF4-FFF2-40B4-BE49-F238E27FC236}">
                <a16:creationId xmlns:a16="http://schemas.microsoft.com/office/drawing/2014/main" id="{31B66429-64E6-4B64-99D0-28720BB3893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498491" y="4598304"/>
            <a:ext cx="2239172" cy="1957111"/>
          </a:xfrm>
          <a:prstGeom prst="rect">
            <a:avLst/>
          </a:prstGeom>
        </p:spPr>
      </p:pic>
    </p:spTree>
    <p:extLst>
      <p:ext uri="{BB962C8B-B14F-4D97-AF65-F5344CB8AC3E}">
        <p14:creationId xmlns:p14="http://schemas.microsoft.com/office/powerpoint/2010/main" val="1055652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B5BC3-4E8F-408A-8BE4-0405997E5D54}"/>
              </a:ext>
            </a:extLst>
          </p:cNvPr>
          <p:cNvSpPr>
            <a:spLocks noGrp="1"/>
          </p:cNvSpPr>
          <p:nvPr>
            <p:ph type="title"/>
          </p:nvPr>
        </p:nvSpPr>
        <p:spPr/>
        <p:txBody>
          <a:bodyPr>
            <a:normAutofit fontScale="90000"/>
          </a:bodyPr>
          <a:lstStyle/>
          <a:p>
            <a:pPr marL="0" marR="0">
              <a:lnSpc>
                <a:spcPct val="115000"/>
              </a:lnSpc>
              <a:spcBef>
                <a:spcPts val="0"/>
              </a:spcBef>
              <a:spcAft>
                <a:spcPts val="1000"/>
              </a:spcAft>
            </a:pPr>
            <a:r>
              <a:rPr lang="en-US" sz="4400"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The Finale:  Making Clothes, the Historical Inquiry Process, a Culminating Performance </a:t>
            </a:r>
            <a:r>
              <a:rPr lang="en-US" sz="4000" dirty="0">
                <a:effectLst/>
                <a:latin typeface="Calibri" panose="020F0502020204030204" pitchFamily="34" charset="0"/>
                <a:ea typeface="Calibri" panose="020F0502020204030204" pitchFamily="34" charset="0"/>
                <a:cs typeface="Times New Roman" panose="02020603050405020304" pitchFamily="18" charset="0"/>
              </a:rPr>
              <a:t/>
            </a:r>
            <a:br>
              <a:rPr lang="en-US" sz="40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201432CC-80B9-41A6-B53E-79E28701C7CF}"/>
              </a:ext>
            </a:extLst>
          </p:cNvPr>
          <p:cNvSpPr>
            <a:spLocks noGrp="1"/>
          </p:cNvSpPr>
          <p:nvPr>
            <p:ph idx="1"/>
          </p:nvPr>
        </p:nvSpPr>
        <p:spPr>
          <a:xfrm>
            <a:off x="838200" y="1825624"/>
            <a:ext cx="8214360" cy="4438015"/>
          </a:xfrm>
        </p:spPr>
        <p:txBody>
          <a:bodyPr>
            <a:normAutofit lnSpcReduction="10000"/>
          </a:bodyPr>
          <a:lstStyle/>
          <a:p>
            <a:pPr marL="0" marR="0" indent="0">
              <a:lnSpc>
                <a:spcPct val="115000"/>
              </a:lnSpc>
              <a:spcBef>
                <a:spcPts val="0"/>
              </a:spcBef>
              <a:spcAft>
                <a:spcPts val="1000"/>
              </a:spcAft>
              <a:buNone/>
            </a:pPr>
            <a:r>
              <a:rPr lang="en-US" sz="1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Our final project will be to sew period clothing from history for living history presentations.  Each student will explore a historical figure who they will research during the schoolyear.  This detailed inquiry will help them to create a character scenario.  For example, Silas Harlan is a Revolutionary War hero for whom Harlan County is named.  One student will assume his role, sew period clothing for him, and play his role in an outdoor “Living History Day” at our school. Video clips will be digitally uploaded on our school website.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1000"/>
              </a:spcAft>
              <a:buNone/>
            </a:pPr>
            <a:r>
              <a:rPr lang="en-US" sz="1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Students will use primary sources, artifacts, classroom research activities, documents, and other inquiry opportunities to create a background portfolio of their historical character and use it to design their character into a living history persona.  This spring, all students will outfit themselves in their period clothing, assume the role of their historical character, and perform live on a “Living History Day” at our school.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5" name="Picture 4" descr="Text, calendar&#10;&#10;Description automatically generated">
            <a:extLst>
              <a:ext uri="{FF2B5EF4-FFF2-40B4-BE49-F238E27FC236}">
                <a16:creationId xmlns:a16="http://schemas.microsoft.com/office/drawing/2014/main" id="{C3700C2E-C133-416C-B726-2308EE1743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52560" y="1460499"/>
            <a:ext cx="2826780" cy="5032376"/>
          </a:xfrm>
          <a:prstGeom prst="rect">
            <a:avLst/>
          </a:prstGeom>
        </p:spPr>
      </p:pic>
      <p:pic>
        <p:nvPicPr>
          <p:cNvPr id="7" name="Picture 6" descr="A group of people standing in a field&#10;&#10;Description automatically generated">
            <a:extLst>
              <a:ext uri="{FF2B5EF4-FFF2-40B4-BE49-F238E27FC236}">
                <a16:creationId xmlns:a16="http://schemas.microsoft.com/office/drawing/2014/main" id="{CD7EA7FE-CFD9-4808-84E5-481D510B3F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2560" y="4222417"/>
            <a:ext cx="2826779" cy="2350168"/>
          </a:xfrm>
          <a:prstGeom prst="rect">
            <a:avLst/>
          </a:prstGeom>
        </p:spPr>
      </p:pic>
    </p:spTree>
    <p:extLst>
      <p:ext uri="{BB962C8B-B14F-4D97-AF65-F5344CB8AC3E}">
        <p14:creationId xmlns:p14="http://schemas.microsoft.com/office/powerpoint/2010/main" val="33969135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E75C5-A095-4EB8-83DF-2F9216E2C6E9}"/>
              </a:ext>
            </a:extLst>
          </p:cNvPr>
          <p:cNvSpPr>
            <a:spLocks noGrp="1"/>
          </p:cNvSpPr>
          <p:nvPr>
            <p:ph type="title"/>
          </p:nvPr>
        </p:nvSpPr>
        <p:spPr/>
        <p:txBody>
          <a:bodyPr>
            <a:normAutofit fontScale="90000"/>
          </a:bodyPr>
          <a:lstStyle/>
          <a:p>
            <a:pPr marL="0" marR="0">
              <a:lnSpc>
                <a:spcPct val="115000"/>
              </a:lnSpc>
              <a:spcBef>
                <a:spcPts val="0"/>
              </a:spcBef>
              <a:spcAft>
                <a:spcPts val="1000"/>
              </a:spcAft>
            </a:pPr>
            <a:r>
              <a:rPr lang="en-US" sz="4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It’s About the KIDS</a:t>
            </a:r>
            <a:r>
              <a:rPr lang="en-US" sz="3200" dirty="0">
                <a:effectLst/>
                <a:latin typeface="Calibri" panose="020F0502020204030204" pitchFamily="34" charset="0"/>
                <a:ea typeface="Calibri" panose="020F0502020204030204" pitchFamily="34" charset="0"/>
                <a:cs typeface="Times New Roman" panose="02020603050405020304" pitchFamily="18" charset="0"/>
              </a:rPr>
              <a:t/>
            </a:r>
            <a:br>
              <a:rPr lang="en-US" sz="3200" dirty="0">
                <a:effectLst/>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id="{0D1C7381-45E8-44B0-8C3E-BEC3F03F874E}"/>
              </a:ext>
            </a:extLst>
          </p:cNvPr>
          <p:cNvSpPr>
            <a:spLocks noGrp="1"/>
          </p:cNvSpPr>
          <p:nvPr>
            <p:ph idx="1"/>
          </p:nvPr>
        </p:nvSpPr>
        <p:spPr>
          <a:xfrm>
            <a:off x="838199" y="1825625"/>
            <a:ext cx="5963653" cy="4222249"/>
          </a:xfrm>
        </p:spPr>
        <p:txBody>
          <a:bodyPr>
            <a:normAutofit fontScale="92500"/>
          </a:bodyPr>
          <a:lstStyle/>
          <a:p>
            <a:pPr marL="0" marR="0" indent="0">
              <a:lnSpc>
                <a:spcPct val="115000"/>
              </a:lnSpc>
              <a:spcBef>
                <a:spcPts val="0"/>
              </a:spcBef>
              <a:spcAft>
                <a:spcPts val="1000"/>
              </a:spcAft>
              <a:buNone/>
            </a:pPr>
            <a:r>
              <a:rPr lang="en-US" sz="2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Students “get into” a study that is fun and engaging in which they create products and a live performances.  Engagement promotes rigorous investigation which in turn prepares students for sustained research and investigation in high school, college, and careers.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gn="ctr">
              <a:lnSpc>
                <a:spcPct val="115000"/>
              </a:lnSpc>
              <a:spcBef>
                <a:spcPts val="0"/>
              </a:spcBef>
              <a:spcAft>
                <a:spcPts val="1000"/>
              </a:spcAft>
              <a:buNone/>
            </a:pPr>
            <a:r>
              <a:rPr lang="en-US" sz="2800"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And we learned to sew!!!!!</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pic>
        <p:nvPicPr>
          <p:cNvPr id="7" name="Picture 6" descr="A group of people in a room&#10;&#10;Description automatically generated">
            <a:extLst>
              <a:ext uri="{FF2B5EF4-FFF2-40B4-BE49-F238E27FC236}">
                <a16:creationId xmlns:a16="http://schemas.microsoft.com/office/drawing/2014/main" id="{7855AF9A-E7E1-4390-BCFA-9B7F60987D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1268" y="697832"/>
            <a:ext cx="4012532" cy="5350042"/>
          </a:xfrm>
          <a:prstGeom prst="rect">
            <a:avLst/>
          </a:prstGeom>
        </p:spPr>
      </p:pic>
    </p:spTree>
    <p:extLst>
      <p:ext uri="{BB962C8B-B14F-4D97-AF65-F5344CB8AC3E}">
        <p14:creationId xmlns:p14="http://schemas.microsoft.com/office/powerpoint/2010/main" val="4592777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TotalTime>
  <Words>747</Words>
  <Application>Microsoft Office PowerPoint</Application>
  <PresentationFormat>Widescreen</PresentationFormat>
  <Paragraphs>42</Paragraphs>
  <Slides>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Calibri</vt:lpstr>
      <vt:lpstr>Calibri Light</vt:lpstr>
      <vt:lpstr>Symbol</vt:lpstr>
      <vt:lpstr>Times New Roman</vt:lpstr>
      <vt:lpstr>Office Theme</vt:lpstr>
      <vt:lpstr> Debbie Napier Rosspoint Middle School Harlan County, KY   </vt:lpstr>
      <vt:lpstr>Harlan County </vt:lpstr>
      <vt:lpstr>Research question: </vt:lpstr>
      <vt:lpstr>Action Research that Worked </vt:lpstr>
      <vt:lpstr>COVID came along!!! </vt:lpstr>
      <vt:lpstr>Sewing and Quilting </vt:lpstr>
      <vt:lpstr>Planning and Resources </vt:lpstr>
      <vt:lpstr>The Finale:  Making Clothes, the Historical Inquiry Process, a Culminating Performance  </vt:lpstr>
      <vt:lpstr>It’s About the KIDS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Debbie Napier Rosspoint Middle School, Harlan County, KY</dc:title>
  <dc:creator>Napier, Damon S</dc:creator>
  <cp:lastModifiedBy>Napier, Debbie</cp:lastModifiedBy>
  <cp:revision>25</cp:revision>
  <dcterms:created xsi:type="dcterms:W3CDTF">2020-10-14T03:22:48Z</dcterms:created>
  <dcterms:modified xsi:type="dcterms:W3CDTF">2020-10-14T11:16:16Z</dcterms:modified>
</cp:coreProperties>
</file>