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Merriweather Sans"/>
      <p:regular r:id="rId20"/>
      <p:bold r:id="rId21"/>
      <p:italic r:id="rId22"/>
      <p:boldItalic r:id="rId23"/>
    </p:embeddedFont>
    <p:embeddedFont>
      <p:font typeface="Abril Fatface"/>
      <p:regular r:id="rId24"/>
    </p:embeddedFont>
    <p:embeddedFont>
      <p:font typeface="Fira Sans Extra Condensed Medium"/>
      <p:regular r:id="rId25"/>
      <p:bold r:id="rId26"/>
      <p:italic r:id="rId27"/>
      <p:boldItalic r:id="rId28"/>
    </p:embeddedFont>
    <p:embeddedFont>
      <p:font typeface="Didact Gothic"/>
      <p:regular r:id="rId29"/>
    </p:embeddedFont>
    <p:embeddedFont>
      <p:font typeface="Merriweather Sans Regular"/>
      <p:regular r:id="rId30"/>
      <p:bold r:id="rId31"/>
      <p:italic r:id="rId32"/>
      <p:boldItalic r:id="rId33"/>
    </p:embeddedFont>
    <p:embeddedFont>
      <p:font typeface="Fira Sans Extra Condensed"/>
      <p:regular r:id="rId34"/>
      <p:bold r:id="rId35"/>
      <p:italic r:id="rId36"/>
      <p:boldItalic r:id="rId37"/>
    </p:embeddedFont>
    <p:embeddedFont>
      <p:font typeface="Varela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Sans-regular.fntdata"/><Relationship Id="rId22" Type="http://schemas.openxmlformats.org/officeDocument/2006/relationships/font" Target="fonts/MerriweatherSans-italic.fntdata"/><Relationship Id="rId21" Type="http://schemas.openxmlformats.org/officeDocument/2006/relationships/font" Target="fonts/MerriweatherSans-bold.fntdata"/><Relationship Id="rId24" Type="http://schemas.openxmlformats.org/officeDocument/2006/relationships/font" Target="fonts/AbrilFatface-regular.fntdata"/><Relationship Id="rId23" Type="http://schemas.openxmlformats.org/officeDocument/2006/relationships/font" Target="fonts/Merriweather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ExtraCondensedMedium-bold.fntdata"/><Relationship Id="rId25" Type="http://schemas.openxmlformats.org/officeDocument/2006/relationships/font" Target="fonts/FiraSansExtraCondensedMedium-regular.fntdata"/><Relationship Id="rId28" Type="http://schemas.openxmlformats.org/officeDocument/2006/relationships/font" Target="fonts/FiraSansExtraCondensedMedium-boldItalic.fntdata"/><Relationship Id="rId27" Type="http://schemas.openxmlformats.org/officeDocument/2006/relationships/font" Target="fonts/FiraSansExtraCondensed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idact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erriweatherSansRegular-bold.fntdata"/><Relationship Id="rId30" Type="http://schemas.openxmlformats.org/officeDocument/2006/relationships/font" Target="fonts/MerriweatherSansRegular-regular.fntdata"/><Relationship Id="rId11" Type="http://schemas.openxmlformats.org/officeDocument/2006/relationships/slide" Target="slides/slide7.xml"/><Relationship Id="rId33" Type="http://schemas.openxmlformats.org/officeDocument/2006/relationships/font" Target="fonts/MerriweatherSansRegular-boldItalic.fntdata"/><Relationship Id="rId10" Type="http://schemas.openxmlformats.org/officeDocument/2006/relationships/slide" Target="slides/slide6.xml"/><Relationship Id="rId32" Type="http://schemas.openxmlformats.org/officeDocument/2006/relationships/font" Target="fonts/MerriweatherSansRegular-italic.fntdata"/><Relationship Id="rId13" Type="http://schemas.openxmlformats.org/officeDocument/2006/relationships/slide" Target="slides/slide9.xml"/><Relationship Id="rId35" Type="http://schemas.openxmlformats.org/officeDocument/2006/relationships/font" Target="fonts/FiraSansExtraCondensed-bold.fntdata"/><Relationship Id="rId12" Type="http://schemas.openxmlformats.org/officeDocument/2006/relationships/slide" Target="slides/slide8.xml"/><Relationship Id="rId34" Type="http://schemas.openxmlformats.org/officeDocument/2006/relationships/font" Target="fonts/FiraSansExtraCondensed-regular.fntdata"/><Relationship Id="rId15" Type="http://schemas.openxmlformats.org/officeDocument/2006/relationships/slide" Target="slides/slide11.xml"/><Relationship Id="rId37" Type="http://schemas.openxmlformats.org/officeDocument/2006/relationships/font" Target="fonts/FiraSansExtraCondensed-boldItalic.fntdata"/><Relationship Id="rId14" Type="http://schemas.openxmlformats.org/officeDocument/2006/relationships/slide" Target="slides/slide10.xml"/><Relationship Id="rId36" Type="http://schemas.openxmlformats.org/officeDocument/2006/relationships/font" Target="fonts/FiraSansExtraCondensed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Varela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c413f27e3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c413f27e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c413f27e3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c413f27e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c413f27e3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c413f27e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c413f27e3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c413f27e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c413f27e3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c413f27e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c413f27e3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c413f27e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c413f27e3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c413f27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c413f27e3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c413f27e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c413f27e3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c413f27e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c413f27e3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c413f27e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14500" y="4277700"/>
            <a:ext cx="4914900" cy="8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114500" y="0"/>
            <a:ext cx="4914900" cy="8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162175" y="866100"/>
            <a:ext cx="6819600" cy="341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80672" l="29800" r="16448" t="2488"/>
          <a:stretch/>
        </p:blipFill>
        <p:spPr>
          <a:xfrm>
            <a:off x="2114500" y="0"/>
            <a:ext cx="4914998" cy="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74690" l="7068" r="39179" t="8472"/>
          <a:stretch/>
        </p:blipFill>
        <p:spPr>
          <a:xfrm>
            <a:off x="2114550" y="4277475"/>
            <a:ext cx="4914902" cy="8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4168350" y="463878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accen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arm">
  <p:cSld name="BLANK_1_1">
    <p:bg>
      <p:bgPr>
        <a:solidFill>
          <a:schemeClr val="accent3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rame">
  <p:cSld name="BLANK_1_1_1">
    <p:bg>
      <p:bgPr>
        <a:solidFill>
          <a:schemeClr val="l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8787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4000" cy="5143500"/>
          </a:xfrm>
          <a:prstGeom prst="frame">
            <a:avLst>
              <a:gd fmla="val 8787" name="adj1"/>
            </a:avLst>
          </a:prstGeom>
          <a:noFill/>
          <a:ln>
            <a:noFill/>
          </a:ln>
        </p:spPr>
      </p:pic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3923800" y="4689025"/>
            <a:ext cx="1296300" cy="45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162175" y="2014975"/>
            <a:ext cx="6819600" cy="66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162175" y="2772801"/>
            <a:ext cx="6819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2114500" y="4277700"/>
            <a:ext cx="4914900" cy="86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114500" y="0"/>
            <a:ext cx="4914900" cy="86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80672" l="29800" r="16448" t="2488"/>
          <a:stretch/>
        </p:blipFill>
        <p:spPr>
          <a:xfrm>
            <a:off x="2114500" y="0"/>
            <a:ext cx="4914998" cy="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74690" l="7068" r="39179" t="8472"/>
          <a:stretch/>
        </p:blipFill>
        <p:spPr>
          <a:xfrm>
            <a:off x="2114550" y="4277475"/>
            <a:ext cx="4914902" cy="8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4168350" y="463878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2413200" y="412950"/>
            <a:ext cx="4317600" cy="431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 amt="26000"/>
          </a:blip>
          <a:srcRect b="8056" l="26390" r="26390" t="8022"/>
          <a:stretch/>
        </p:blipFill>
        <p:spPr>
          <a:xfrm>
            <a:off x="2413150" y="412950"/>
            <a:ext cx="4317600" cy="431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678675" y="2161800"/>
            <a:ext cx="5786700" cy="819900"/>
          </a:xfrm>
          <a:prstGeom prst="rect">
            <a:avLst/>
          </a:prstGeom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4318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indent="-4318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indent="-4318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indent="-4318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indent="-4318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indent="-4318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indent="-4318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indent="-4318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3923800" y="4730550"/>
            <a:ext cx="1296300" cy="4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 amt="70000"/>
          </a:blip>
          <a:srcRect b="47230" l="0" r="0" t="38079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37" name="Google Shape;37;p5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38" name="Google Shape;38;p5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 amt="70000"/>
          </a:blip>
          <a:srcRect b="47230" l="0" r="0" t="38079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55275" y="1430150"/>
            <a:ext cx="3473100" cy="269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815599" y="1430150"/>
            <a:ext cx="3473100" cy="269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47" name="Google Shape;47;p6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48" name="Google Shape;48;p6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70000"/>
          </a:blip>
          <a:srcRect b="47230" l="0" r="0" t="38079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855300" y="1430150"/>
            <a:ext cx="2315700" cy="27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3414199" y="1430150"/>
            <a:ext cx="2315700" cy="27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5973097" y="1430150"/>
            <a:ext cx="2315700" cy="27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58" name="Google Shape;58;p7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59" name="Google Shape;59;p7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 amt="70000"/>
          </a:blip>
          <a:srcRect b="47230" l="0" r="0" t="38079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>
            <a:alphaModFix amt="70000"/>
          </a:blip>
          <a:srcRect b="47230" l="0" r="0" t="38079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>
            <p:ph idx="1" type="body"/>
          </p:nvPr>
        </p:nvSpPr>
        <p:spPr>
          <a:xfrm>
            <a:off x="855300" y="4025300"/>
            <a:ext cx="74334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1pPr>
            <a:lvl2pPr indent="-3556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2pPr>
            <a:lvl3pPr indent="-3556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3pPr>
            <a:lvl4pPr indent="-3556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4pPr>
            <a:lvl5pPr indent="-3556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5pPr>
            <a:lvl6pPr indent="-3556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6pPr>
            <a:lvl7pPr indent="-3556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7pPr>
            <a:lvl8pPr indent="-3556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8pPr>
            <a:lvl9pPr indent="-3556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1TwQtTTz6U-Si723EYXTW-RgCsxUdaK2/view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162175" y="1073350"/>
            <a:ext cx="6819600" cy="320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Strategic</a:t>
            </a:r>
            <a:r>
              <a:rPr lang="en" sz="4400"/>
              <a:t> Support</a:t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 for </a:t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Differentiated Learners from a </a:t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Distance </a:t>
            </a:r>
            <a:endParaRPr sz="4400"/>
          </a:p>
        </p:txBody>
      </p:sp>
      <p:grpSp>
        <p:nvGrpSpPr>
          <p:cNvPr id="88" name="Google Shape;88;p14"/>
          <p:cNvGrpSpPr/>
          <p:nvPr/>
        </p:nvGrpSpPr>
        <p:grpSpPr>
          <a:xfrm>
            <a:off x="4429541" y="658819"/>
            <a:ext cx="256416" cy="414535"/>
            <a:chOff x="1988225" y="4286525"/>
            <a:chExt cx="305075" cy="493200"/>
          </a:xfrm>
        </p:grpSpPr>
        <p:sp>
          <p:nvSpPr>
            <p:cNvPr id="89" name="Google Shape;89;p14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855300" y="0"/>
            <a:ext cx="7433400" cy="11544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Distributing Rocketbooks 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115450" y="646550"/>
            <a:ext cx="4212900" cy="347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Merriweather Sans"/>
                <a:ea typeface="Merriweather Sans"/>
                <a:cs typeface="Merriweather Sans"/>
                <a:sym typeface="Merriweather Sans"/>
              </a:rPr>
              <a:t>Once students took learning style assessment they could pick-up Rocketbooks and experience a short orientation and set up session. </a:t>
            </a:r>
            <a:endParaRPr b="1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>
                <a:latin typeface="Merriweather Sans"/>
                <a:ea typeface="Merriweather Sans"/>
                <a:cs typeface="Merriweather Sans"/>
                <a:sym typeface="Merriweather Sans"/>
              </a:rPr>
              <a:t>We have 32/55  8th grade students who are currently utilizing Rocketbooks. </a:t>
            </a:r>
            <a:endParaRPr b="1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No description available."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850" y="1140650"/>
            <a:ext cx="2179800" cy="2982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o description available."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650" y="1140650"/>
            <a:ext cx="2179800" cy="2982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 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2655575" y="871675"/>
            <a:ext cx="3938400" cy="3261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 Sans"/>
                <a:ea typeface="Merriweather Sans"/>
                <a:cs typeface="Merriweather Sans"/>
                <a:sym typeface="Merriweather Sans"/>
              </a:rPr>
              <a:t>I</a:t>
            </a:r>
            <a:r>
              <a:rPr b="1" lang="en" sz="1400">
                <a:latin typeface="Merriweather Sans"/>
                <a:ea typeface="Merriweather Sans"/>
                <a:cs typeface="Merriweather Sans"/>
                <a:sym typeface="Merriweather Sans"/>
              </a:rPr>
              <a:t>nconsistencies</a:t>
            </a:r>
            <a:r>
              <a:rPr b="1" lang="en" sz="1400">
                <a:latin typeface="Merriweather Sans"/>
                <a:ea typeface="Merriweather Sans"/>
                <a:cs typeface="Merriweather Sans"/>
                <a:sym typeface="Merriweather Sans"/>
              </a:rPr>
              <a:t> this year created barriers for obtaining authentic </a:t>
            </a:r>
            <a:r>
              <a:rPr b="1" lang="en" sz="1400">
                <a:latin typeface="Merriweather Sans"/>
                <a:ea typeface="Merriweather Sans"/>
                <a:cs typeface="Merriweather Sans"/>
                <a:sym typeface="Merriweather Sans"/>
              </a:rPr>
              <a:t>quantitative</a:t>
            </a:r>
            <a:r>
              <a:rPr b="1" lang="en" sz="1400">
                <a:latin typeface="Merriweather Sans"/>
                <a:ea typeface="Merriweather Sans"/>
                <a:cs typeface="Merriweather Sans"/>
                <a:sym typeface="Merriweather Sans"/>
              </a:rPr>
              <a:t> data about how Rocketbooks supported student </a:t>
            </a:r>
            <a:r>
              <a:rPr b="1" lang="en" sz="1400">
                <a:latin typeface="Merriweather Sans"/>
                <a:ea typeface="Merriweather Sans"/>
                <a:cs typeface="Merriweather Sans"/>
                <a:sym typeface="Merriweather Sans"/>
              </a:rPr>
              <a:t>learning. </a:t>
            </a:r>
            <a:endParaRPr b="1" sz="14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latin typeface="Merriweather Sans"/>
                <a:ea typeface="Merriweather Sans"/>
                <a:cs typeface="Merriweather Sans"/>
                <a:sym typeface="Merriweather Sans"/>
              </a:rPr>
              <a:t>However, we did find that students utilized Rocketbooks with ease when prompted and for their own individual use. </a:t>
            </a:r>
            <a:endParaRPr b="1" sz="14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1400">
                <a:latin typeface="Merriweather Sans"/>
                <a:ea typeface="Merriweather Sans"/>
                <a:cs typeface="Merriweather Sans"/>
                <a:sym typeface="Merriweather Sans"/>
              </a:rPr>
              <a:t>This created opportunities to communicate with teachers, show work and maintain organization despite what type of learning experience our students were enrolled in. </a:t>
            </a:r>
            <a:endParaRPr b="1" sz="14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5" y="858663"/>
            <a:ext cx="2550100" cy="338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 description available." id="169" name="Google Shape;169;p24"/>
          <p:cNvPicPr preferRelativeResize="0"/>
          <p:nvPr/>
        </p:nvPicPr>
        <p:blipFill/>
        <p:spPr>
          <a:xfrm>
            <a:off x="6593900" y="871675"/>
            <a:ext cx="2550100" cy="34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9" y="207625"/>
            <a:ext cx="3503325" cy="4522926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5225" y="207625"/>
            <a:ext cx="3644501" cy="4522925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8225" y="207625"/>
            <a:ext cx="3114974" cy="4522924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ctrTitle"/>
          </p:nvPr>
        </p:nvSpPr>
        <p:spPr>
          <a:xfrm>
            <a:off x="1162175" y="2319775"/>
            <a:ext cx="6819600" cy="66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Word From Our Students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27" title="video-161776013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5350" y="0"/>
            <a:ext cx="2893199" cy="51435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ctrTitle"/>
          </p:nvPr>
        </p:nvSpPr>
        <p:spPr>
          <a:xfrm>
            <a:off x="1162175" y="866100"/>
            <a:ext cx="6819600" cy="341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Kelsey.Tackett@Floyd.kyschools.us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descr="Twitter Logo transparent PNG - StickPNG"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750" y="3404025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3389750" y="3405900"/>
            <a:ext cx="25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@kelsey_tackett</a:t>
            </a:r>
            <a:endParaRPr b="1"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2482250" y="165950"/>
            <a:ext cx="5963400" cy="390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/>
              <a:t>Ms. Tackett </a:t>
            </a:r>
            <a:endParaRPr sz="33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-South Floyd Elementary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Nine Years of Classroom Experience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-Teaches Reading and Science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-Loves to Incorporate STEAM </a:t>
            </a:r>
            <a:r>
              <a:rPr lang="en"/>
              <a:t>opportunities</a:t>
            </a:r>
            <a:r>
              <a:rPr lang="en"/>
              <a:t> to engage diverse learners 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8221">
            <a:off x="182075" y="255625"/>
            <a:ext cx="2534226" cy="2534226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1415475" y="1350825"/>
            <a:ext cx="6308400" cy="3724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During this unprecedented school year, educators everywhere have been  concerned about how to meet the diverse needs of their students. 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 a world of digital, distance </a:t>
            </a: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learning</a:t>
            </a: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it is often difficult to provide support to students who learn in a variety of ways. 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 </a:t>
            </a: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intent</a:t>
            </a: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of this ARI grant was to find benefits in </a:t>
            </a: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</a:t>
            </a: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way we utilize resources to help support students at South Floyd Elementary. One way has been to equip our students with resources that would increase their engagement while learning in a virtual setting. 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085275" y="265550"/>
            <a:ext cx="6638700" cy="954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0C004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Background </a:t>
            </a:r>
            <a:endParaRPr b="1" sz="3600" u="sng">
              <a:solidFill>
                <a:srgbClr val="9F4C8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pic>
        <p:nvPicPr>
          <p:cNvPr descr="No description available."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36373">
            <a:off x="194879" y="293925"/>
            <a:ext cx="1208719" cy="1611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o description available."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6205">
            <a:off x="287264" y="1810526"/>
            <a:ext cx="1186646" cy="15821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o description available." id="111" name="Google Shape;1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10727">
            <a:off x="177938" y="3342375"/>
            <a:ext cx="1242600" cy="16567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Action Research Question </a:t>
            </a:r>
            <a:endParaRPr u="sng"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855300" y="1430149"/>
            <a:ext cx="7433400" cy="22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1B648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 students who have varied learning styles succeed and engage more when given resources that compliment their preferred learning style?</a:t>
            </a:r>
            <a:endParaRPr sz="33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ctrTitle"/>
          </p:nvPr>
        </p:nvSpPr>
        <p:spPr>
          <a:xfrm>
            <a:off x="1162175" y="2014975"/>
            <a:ext cx="6819600" cy="66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4162200" y="456125"/>
            <a:ext cx="8196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3923800" y="4689025"/>
            <a:ext cx="1296300" cy="45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817425" y="658100"/>
            <a:ext cx="3327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C0044"/>
                </a:solidFill>
                <a:latin typeface="Didact Gothic"/>
                <a:ea typeface="Didact Gothic"/>
                <a:cs typeface="Didact Gothic"/>
                <a:sym typeface="Didact Gothic"/>
              </a:rPr>
              <a:t>-Note taking by hand is correlated with higher rates of achievement.</a:t>
            </a:r>
            <a:endParaRPr b="1" sz="1700">
              <a:solidFill>
                <a:srgbClr val="0C0044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C0044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C0044"/>
                </a:solidFill>
                <a:latin typeface="Didact Gothic"/>
                <a:ea typeface="Didact Gothic"/>
                <a:cs typeface="Didact Gothic"/>
                <a:sym typeface="Didact Gothic"/>
              </a:rPr>
              <a:t>-Active Engagement though writing stimulates the brain to increase engagement.</a:t>
            </a:r>
            <a:endParaRPr b="1" sz="1700">
              <a:solidFill>
                <a:srgbClr val="0C0044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C0044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C0044"/>
                </a:solidFill>
                <a:latin typeface="Didact Gothic"/>
                <a:ea typeface="Didact Gothic"/>
                <a:cs typeface="Didact Gothic"/>
                <a:sym typeface="Didact Gothic"/>
              </a:rPr>
              <a:t>-Princeton University study shows increased comprehension when diverse learners can engage through active engagement when writing by hand.  </a:t>
            </a:r>
            <a:endParaRPr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">
            <a:off x="4671699" y="931881"/>
            <a:ext cx="3665811" cy="2746019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ctrTitle"/>
          </p:nvPr>
        </p:nvSpPr>
        <p:spPr>
          <a:xfrm>
            <a:off x="1162175" y="866100"/>
            <a:ext cx="6819600" cy="3411300"/>
          </a:xfrm>
          <a:prstGeom prst="rect">
            <a:avLst/>
          </a:prstGeom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Proposal</a:t>
            </a:r>
            <a:r>
              <a:rPr b="1" lang="en" sz="2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 </a:t>
            </a:r>
            <a:endParaRPr b="1" sz="2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Funding from this ARI grant has been used to supply </a:t>
            </a:r>
            <a:endParaRPr b="1" sz="2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8th grade students at South Floyd Elementary School with </a:t>
            </a:r>
            <a:r>
              <a:rPr b="1" lang="en" sz="2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reusable</a:t>
            </a:r>
            <a:r>
              <a:rPr b="1" lang="en" sz="2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 Rocketbook Notebooks to support learning virtual and hybrid learning during this school year.  </a:t>
            </a:r>
            <a:endParaRPr b="1" sz="5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1713375" y="665025"/>
            <a:ext cx="5322600" cy="72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latin typeface="Merriweather Sans"/>
                <a:ea typeface="Merriweather Sans"/>
                <a:cs typeface="Merriweather Sans"/>
                <a:sym typeface="Merriweather Sans"/>
              </a:rPr>
              <a:t>Rocketbooks </a:t>
            </a:r>
            <a:endParaRPr b="1" sz="3500" u="sng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713350" y="1641775"/>
            <a:ext cx="5322600" cy="29862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 Sans"/>
                <a:ea typeface="Merriweather Sans"/>
                <a:cs typeface="Merriweather Sans"/>
                <a:sym typeface="Merriweather Sans"/>
              </a:rPr>
              <a:t>Rocketbooks are cloud-connected smartnotebooks that you can reuse. Once </a:t>
            </a:r>
            <a:r>
              <a:rPr b="1" lang="en">
                <a:latin typeface="Merriweather Sans"/>
                <a:ea typeface="Merriweather Sans"/>
                <a:cs typeface="Merriweather Sans"/>
                <a:sym typeface="Merriweather Sans"/>
              </a:rPr>
              <a:t>written on, students can send their work to their own Google Drive and to their teachers with a press of a button. </a:t>
            </a:r>
            <a:endParaRPr b="1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 Sans"/>
                <a:ea typeface="Merriweather Sans"/>
                <a:cs typeface="Merriweather Sans"/>
                <a:sym typeface="Merriweather Sans"/>
              </a:rPr>
              <a:t>Students can use notebooks in a virtual or hybrid setting and use them to organize by sending it to their Google Drive while also still utilizing pen and  paper. </a:t>
            </a:r>
            <a:endParaRPr b="1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4722">
            <a:off x="263985" y="2848887"/>
            <a:ext cx="1551030" cy="1779476"/>
          </a:xfrm>
          <a:prstGeom prst="rect">
            <a:avLst/>
          </a:prstGeom>
          <a:noFill/>
          <a:ln cap="flat" cmpd="sng" w="28575">
            <a:solidFill>
              <a:srgbClr val="1B648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p21"/>
          <p:cNvPicPr preferRelativeResize="0"/>
          <p:nvPr/>
        </p:nvPicPr>
        <p:blipFill/>
        <p:spPr>
          <a:xfrm rot="776350">
            <a:off x="7001126" y="2878007"/>
            <a:ext cx="1478249" cy="1828961"/>
          </a:xfrm>
          <a:prstGeom prst="rect">
            <a:avLst/>
          </a:prstGeom>
          <a:noFill/>
          <a:ln cap="flat" cmpd="sng" w="28575">
            <a:solidFill>
              <a:srgbClr val="1B648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Rocketbook (@GetRocketbook) | Twitter"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3375" y="725063"/>
            <a:ext cx="603225" cy="60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cketbook (@GetRocketbook) | Twitter"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6875" y="708900"/>
            <a:ext cx="603225" cy="6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855300" y="-101600"/>
            <a:ext cx="7433400" cy="9699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Differentiated Learners </a:t>
            </a:r>
            <a:endParaRPr sz="2500"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169500" y="616500"/>
            <a:ext cx="4010100" cy="3238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latin typeface="Merriweather Sans"/>
                <a:ea typeface="Merriweather Sans"/>
                <a:cs typeface="Merriweather Sans"/>
                <a:sym typeface="Merriweather Sans"/>
              </a:rPr>
              <a:t>The first priority was to determine the specific learning styles of our students to see if there would be a correlation of types of learners and increased engagement. </a:t>
            </a:r>
            <a:endParaRPr b="1" sz="18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latin typeface="Merriweather Sans"/>
                <a:ea typeface="Merriweather Sans"/>
                <a:cs typeface="Merriweather Sans"/>
                <a:sym typeface="Merriweather Sans"/>
              </a:rPr>
              <a:t>-Utilized 10 question quiz on educationplanner.org </a:t>
            </a:r>
            <a:endParaRPr b="1" sz="18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650" y="921300"/>
            <a:ext cx="4812150" cy="2908451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non template">
  <a:themeElements>
    <a:clrScheme name="Custom 347">
      <a:dk1>
        <a:srgbClr val="2F3946"/>
      </a:dk1>
      <a:lt1>
        <a:srgbClr val="FFFFFF"/>
      </a:lt1>
      <a:dk2>
        <a:srgbClr val="727A85"/>
      </a:dk2>
      <a:lt2>
        <a:srgbClr val="F1EEED"/>
      </a:lt2>
      <a:accent1>
        <a:srgbClr val="22446F"/>
      </a:accent1>
      <a:accent2>
        <a:srgbClr val="5299DC"/>
      </a:accent2>
      <a:accent3>
        <a:srgbClr val="FB8F6C"/>
      </a:accent3>
      <a:accent4>
        <a:srgbClr val="DB6746"/>
      </a:accent4>
      <a:accent5>
        <a:srgbClr val="ADCE99"/>
      </a:accent5>
      <a:accent6>
        <a:srgbClr val="7AA271"/>
      </a:accent6>
      <a:hlink>
        <a:srgbClr val="2244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