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9" r:id="rId2"/>
    <p:sldId id="257" r:id="rId3"/>
    <p:sldId id="278" r:id="rId4"/>
    <p:sldId id="270" r:id="rId5"/>
    <p:sldId id="273" r:id="rId6"/>
    <p:sldId id="276" r:id="rId7"/>
    <p:sldId id="280" r:id="rId8"/>
    <p:sldId id="267" r:id="rId9"/>
    <p:sldId id="274" r:id="rId10"/>
    <p:sldId id="269" r:id="rId11"/>
    <p:sldId id="258" r:id="rId12"/>
    <p:sldId id="277" r:id="rId13"/>
  </p:sldIdLst>
  <p:sldSz cx="9144000" cy="6858000" type="screen4x3"/>
  <p:notesSz cx="6858000" cy="9144000"/>
  <p:embeddedFontLst>
    <p:embeddedFont>
      <p:font typeface="Agency FB" panose="020B0503020202020204" pitchFamily="34" charset="77"/>
      <p:regular r:id="rId14"/>
      <p:bold r:id="rId15"/>
    </p:embeddedFont>
    <p:embeddedFont>
      <p:font typeface="Americana BT" panose="02020504070506090904" pitchFamily="18" charset="0"/>
      <p: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Lucida Handwriting" panose="03010101010101010101" pitchFamily="66" charset="77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0E4D"/>
    <a:srgbClr val="9933FF"/>
    <a:srgbClr val="BE1C37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06" autoAdjust="0"/>
    <p:restoredTop sz="94694"/>
  </p:normalViewPr>
  <p:slideViewPr>
    <p:cSldViewPr>
      <p:cViewPr varScale="1">
        <p:scale>
          <a:sx n="121" d="100"/>
          <a:sy n="121" d="100"/>
        </p:scale>
        <p:origin x="1512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9082-6C6C-4F72-8180-6C52124E8F45}" type="datetimeFigureOut">
              <a:rPr lang="en-US" smtClean="0"/>
              <a:pPr/>
              <a:t>4/23/21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07FA3-3910-45E9-B764-9952B4BDFA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29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9082-6C6C-4F72-8180-6C52124E8F45}" type="datetimeFigureOut">
              <a:rPr lang="en-US" smtClean="0"/>
              <a:pPr/>
              <a:t>4/23/21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07FA3-3910-45E9-B764-9952B4BDFA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92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9082-6C6C-4F72-8180-6C52124E8F45}" type="datetimeFigureOut">
              <a:rPr lang="en-US" smtClean="0"/>
              <a:pPr/>
              <a:t>4/23/21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07FA3-3910-45E9-B764-9952B4BDFA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26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9082-6C6C-4F72-8180-6C52124E8F45}" type="datetimeFigureOut">
              <a:rPr lang="en-US" smtClean="0"/>
              <a:pPr/>
              <a:t>4/23/21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07FA3-3910-45E9-B764-9952B4BDFA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90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9082-6C6C-4F72-8180-6C52124E8F45}" type="datetimeFigureOut">
              <a:rPr lang="en-US" smtClean="0"/>
              <a:pPr/>
              <a:t>4/23/21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07FA3-3910-45E9-B764-9952B4BDFA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54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9082-6C6C-4F72-8180-6C52124E8F45}" type="datetimeFigureOut">
              <a:rPr lang="en-US" smtClean="0"/>
              <a:pPr/>
              <a:t>4/23/21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07FA3-3910-45E9-B764-9952B4BDFA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264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9082-6C6C-4F72-8180-6C52124E8F45}" type="datetimeFigureOut">
              <a:rPr lang="en-US" smtClean="0"/>
              <a:pPr/>
              <a:t>4/23/21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07FA3-3910-45E9-B764-9952B4BDFA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52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9082-6C6C-4F72-8180-6C52124E8F45}" type="datetimeFigureOut">
              <a:rPr lang="en-US" smtClean="0"/>
              <a:pPr/>
              <a:t>4/23/21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07FA3-3910-45E9-B764-9952B4BDFA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11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9082-6C6C-4F72-8180-6C52124E8F45}" type="datetimeFigureOut">
              <a:rPr lang="en-US" smtClean="0"/>
              <a:pPr/>
              <a:t>4/23/21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07FA3-3910-45E9-B764-9952B4BDFA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466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9082-6C6C-4F72-8180-6C52124E8F45}" type="datetimeFigureOut">
              <a:rPr lang="en-US" smtClean="0"/>
              <a:pPr/>
              <a:t>4/23/21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07FA3-3910-45E9-B764-9952B4BDFA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87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9082-6C6C-4F72-8180-6C52124E8F45}" type="datetimeFigureOut">
              <a:rPr lang="en-US" smtClean="0"/>
              <a:pPr/>
              <a:t>4/23/21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07FA3-3910-45E9-B764-9952B4BDFA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491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19082-6C6C-4F72-8180-6C52124E8F45}" type="datetimeFigureOut">
              <a:rPr lang="en-US" smtClean="0"/>
              <a:pPr/>
              <a:t>4/23/21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07FA3-3910-45E9-B764-9952B4BDFA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259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jXkty8nY3MAhXDg4MKHc2HAYoQjRwIBw&amp;url=http://www.storybookanytime.com/&amp;psig=AFQjCNEYO1PUE6nCmEvU_tE7BuNqL7OJPQ&amp;ust=1460692408840855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Download Free png Rainbow Glitter Border Frame On White Background  Illustration ... - DLPNG.com">
            <a:extLst>
              <a:ext uri="{FF2B5EF4-FFF2-40B4-BE49-F238E27FC236}">
                <a16:creationId xmlns:a16="http://schemas.microsoft.com/office/drawing/2014/main" id="{415A5EE4-48D9-4C10-A743-0E8CE6015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231" l="0" r="98538">
                        <a14:foregroundMark x1="7538" y1="6077" x2="88769" y2="9462"/>
                        <a14:foregroundMark x1="91231" y1="8923" x2="87538" y2="89462"/>
                        <a14:foregroundMark x1="87538" y1="89462" x2="87538" y2="89462"/>
                        <a14:foregroundMark x1="89615" y1="90000" x2="8923" y2="48923"/>
                        <a14:foregroundMark x1="8923" y1="48923" x2="8769" y2="21692"/>
                        <a14:foregroundMark x1="7923" y1="19462" x2="0" y2="19462"/>
                        <a14:foregroundMark x1="10846" y1="3923" x2="6231" y2="0"/>
                        <a14:foregroundMark x1="6231" y1="0" x2="6231" y2="0"/>
                        <a14:foregroundMark x1="87923" y1="10000" x2="98231" y2="3923"/>
                        <a14:foregroundMark x1="98231" y1="3923" x2="98308" y2="2769"/>
                        <a14:foregroundMark x1="91231" y1="48308" x2="98769" y2="51077"/>
                        <a14:foregroundMark x1="89615" y1="75538" x2="98769" y2="92231"/>
                        <a14:foregroundMark x1="6692" y1="90000" x2="90846" y2="94462"/>
                        <a14:foregroundMark x1="95846" y1="48308" x2="96692" y2="85000"/>
                        <a14:foregroundMark x1="96692" y1="10538" x2="96692" y2="58923"/>
                        <a14:foregroundMark x1="6231" y1="95538" x2="84154" y2="96077"/>
                        <a14:foregroundMark x1="96231" y1="97231" x2="2077" y2="96692"/>
                        <a14:backgroundMark x1="31231" y1="48308" x2="71308" y2="50538"/>
                        <a14:backgroundMark x1="71308" y1="50538" x2="69154" y2="50538"/>
                        <a14:backgroundMark x1="40385" y1="55000" x2="61692" y2="55000"/>
                        <a14:backgroundMark x1="34154" y1="45000" x2="69077" y2="45000"/>
                        <a14:backgroundMark x1="69077" y1="45000" x2="68769" y2="45538"/>
                        <a14:backgroundMark x1="38308" y1="43923" x2="65846" y2="46692"/>
                        <a14:backgroundMark x1="34154" y1="48923" x2="51231" y2="53308"/>
                        <a14:backgroundMark x1="27923" y1="50538" x2="50231" y2="54462"/>
                        <a14:backgroundMark x1="50231" y1="54462" x2="50000" y2="53923"/>
                        <a14:backgroundMark x1="35000" y1="49462" x2="51692" y2="52769"/>
                        <a14:backgroundMark x1="32077" y1="42769" x2="32615" y2="52231"/>
                        <a14:backgroundMark x1="32615" y1="52231" x2="41538" y2="57000"/>
                        <a14:backgroundMark x1="41538" y1="57000" x2="64615" y2="57769"/>
                        <a14:backgroundMark x1="64615" y1="57769" x2="70385" y2="56692"/>
                        <a14:backgroundMark x1="70385" y1="56692" x2="70077" y2="49308"/>
                        <a14:backgroundMark x1="70077" y1="49308" x2="59154" y2="44462"/>
                        <a14:backgroundMark x1="59154" y1="44462" x2="37077" y2="43308"/>
                        <a14:backgroundMark x1="37077" y1="43308" x2="33769" y2="49462"/>
                        <a14:backgroundMark x1="33769" y1="49462" x2="39385" y2="56231"/>
                        <a14:backgroundMark x1="39385" y1="56231" x2="45923" y2="57769"/>
                        <a14:backgroundMark x1="45923" y1="57769" x2="47923" y2="5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0" y="889843"/>
            <a:ext cx="59436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>
                <a:solidFill>
                  <a:srgbClr val="7030A0"/>
                </a:solidFill>
                <a:latin typeface="Lucida Handwriting" panose="03010101010101010101" pitchFamily="66" charset="0"/>
              </a:rPr>
              <a:t>Play Based Learning</a:t>
            </a:r>
          </a:p>
          <a:p>
            <a:pPr lvl="0" algn="ctr"/>
            <a:r>
              <a:rPr lang="en-US" sz="4800" b="1" dirty="0">
                <a:solidFill>
                  <a:srgbClr val="7030A0"/>
                </a:solidFill>
                <a:latin typeface="Lucida Handwriting" panose="03010101010101010101" pitchFamily="66" charset="0"/>
              </a:rPr>
              <a:t>And Exploring</a:t>
            </a:r>
          </a:p>
          <a:p>
            <a:pPr lvl="0" algn="ctr"/>
            <a:r>
              <a:rPr lang="en-US" sz="4800" b="1" dirty="0">
                <a:solidFill>
                  <a:srgbClr val="7030A0"/>
                </a:solidFill>
                <a:latin typeface="Lucida Handwriting" panose="03010101010101010101" pitchFamily="66" charset="0"/>
              </a:rPr>
              <a:t>  ARI Grant</a:t>
            </a:r>
          </a:p>
          <a:p>
            <a:pPr lvl="0" algn="ctr"/>
            <a:endParaRPr lang="en-US" sz="3200" b="1" dirty="0">
              <a:solidFill>
                <a:prstClr val="black"/>
              </a:solidFill>
              <a:latin typeface="Lucida Handwriting" panose="03010101010101010101" pitchFamily="66" charset="0"/>
            </a:endParaRPr>
          </a:p>
          <a:p>
            <a:pPr lvl="0" algn="ctr"/>
            <a:r>
              <a:rPr lang="en-US" sz="3600" b="1" dirty="0">
                <a:solidFill>
                  <a:srgbClr val="0070C0"/>
                </a:solidFill>
                <a:latin typeface="Lucida Handwriting" panose="03010101010101010101" pitchFamily="66" charset="0"/>
              </a:rPr>
              <a:t>Frankie M. Puckett</a:t>
            </a:r>
          </a:p>
          <a:p>
            <a:pPr lvl="0" algn="ctr"/>
            <a:endParaRPr lang="en-US" sz="3200" b="1" dirty="0">
              <a:solidFill>
                <a:prstClr val="black"/>
              </a:solidFill>
              <a:latin typeface="Lucida Handwriting" panose="03010101010101010101" pitchFamily="66" charset="0"/>
            </a:endParaRPr>
          </a:p>
          <a:p>
            <a:pPr lvl="0" algn="ctr"/>
            <a:r>
              <a:rPr lang="en-US" sz="3200" b="1" dirty="0">
                <a:solidFill>
                  <a:srgbClr val="00B050"/>
                </a:solidFill>
                <a:latin typeface="Lucida Handwriting" panose="03010101010101010101" pitchFamily="66" charset="0"/>
              </a:rPr>
              <a:t>2020-2021</a:t>
            </a:r>
          </a:p>
        </p:txBody>
      </p:sp>
    </p:spTree>
    <p:extLst>
      <p:ext uri="{BB962C8B-B14F-4D97-AF65-F5344CB8AC3E}">
        <p14:creationId xmlns:p14="http://schemas.microsoft.com/office/powerpoint/2010/main" val="3870876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litter Border Frame With Red Purple Color Effect On White Background..  Royalty Free Cliparts, Vectors, And Stock Illustration. Image 95015856.">
            <a:extLst>
              <a:ext uri="{FF2B5EF4-FFF2-40B4-BE49-F238E27FC236}">
                <a16:creationId xmlns:a16="http://schemas.microsoft.com/office/drawing/2014/main" id="{7FC52044-2E66-4CEC-B176-B20AEA26A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5" y="0"/>
            <a:ext cx="91615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1EAA50-509E-4BA2-BF0A-15D0A600D2B0}"/>
              </a:ext>
            </a:extLst>
          </p:cNvPr>
          <p:cNvSpPr txBox="1"/>
          <p:nvPr/>
        </p:nvSpPr>
        <p:spPr>
          <a:xfrm>
            <a:off x="1691053" y="1259175"/>
            <a:ext cx="5761893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I feel the project was successful because my students  increased letter/number/word fluency along with basic math facts (multiplication).  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800" b="1" dirty="0">
                <a:solidFill>
                  <a:srgbClr val="BE1C37"/>
                </a:solidFill>
              </a:rPr>
              <a:t>It increased time spent hands-on multi-sensory activities/tasks/games will increase students scores on curriculum-based probes.</a:t>
            </a:r>
          </a:p>
        </p:txBody>
      </p:sp>
    </p:spTree>
    <p:extLst>
      <p:ext uri="{BB962C8B-B14F-4D97-AF65-F5344CB8AC3E}">
        <p14:creationId xmlns:p14="http://schemas.microsoft.com/office/powerpoint/2010/main" val="3027823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litter Square Border Frame With Purple Pink Color Effect, On.. Royalty  Free Cliparts, Vectors, And Stock Illustration. Image 91961767.">
            <a:extLst>
              <a:ext uri="{FF2B5EF4-FFF2-40B4-BE49-F238E27FC236}">
                <a16:creationId xmlns:a16="http://schemas.microsoft.com/office/drawing/2014/main" id="{47EAC5F4-53A8-4D48-A58A-05CD8DF51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32683" y="3449529"/>
            <a:ext cx="61418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BE1C37"/>
                </a:solidFill>
              </a:rPr>
              <a:t>My students became enthusiastically engaged; actively reading and learning math facts and  understanding concepts being taught.  </a:t>
            </a:r>
          </a:p>
        </p:txBody>
      </p:sp>
      <p:sp>
        <p:nvSpPr>
          <p:cNvPr id="4" name="Rectangle 3"/>
          <p:cNvSpPr/>
          <p:nvPr/>
        </p:nvSpPr>
        <p:spPr>
          <a:xfrm>
            <a:off x="1732683" y="1470871"/>
            <a:ext cx="53738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As we end the school year, my goal is to help my students progress academically and socially utilizing multi-sensory tasks/games.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D15CAB-EE0D-432F-9304-768DA54FAA63}"/>
              </a:ext>
            </a:extLst>
          </p:cNvPr>
          <p:cNvSpPr txBox="1"/>
          <p:nvPr/>
        </p:nvSpPr>
        <p:spPr>
          <a:xfrm>
            <a:off x="2133600" y="505885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9933FF"/>
                </a:solidFill>
              </a:rPr>
              <a:t>Thank you!  </a:t>
            </a:r>
          </a:p>
        </p:txBody>
      </p:sp>
    </p:spTree>
    <p:extLst>
      <p:ext uri="{BB962C8B-B14F-4D97-AF65-F5344CB8AC3E}">
        <p14:creationId xmlns:p14="http://schemas.microsoft.com/office/powerpoint/2010/main" val="633908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litter Square Border Frame With Blue Green Color Effect, On.. Royalty Free  Cliparts, Vectors, And Stock Illustration. Image 93881824.">
            <a:extLst>
              <a:ext uri="{FF2B5EF4-FFF2-40B4-BE49-F238E27FC236}">
                <a16:creationId xmlns:a16="http://schemas.microsoft.com/office/drawing/2014/main" id="{EC7E57F7-44BC-441F-960C-911C06FDB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storybookanytime.com/_website/storybook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" b="98000" l="1277" r="100000">
                        <a14:foregroundMark x1="36383" y1="56800" x2="91277" y2="56800"/>
                        <a14:foregroundMark x1="38723" y1="46400" x2="93617" y2="46400"/>
                        <a14:foregroundMark x1="41915" y1="66800" x2="96809" y2="6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650584"/>
            <a:ext cx="3196491" cy="151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85633" y="1361030"/>
            <a:ext cx="5772735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Lucida Handwriting" panose="03010101010101010101" pitchFamily="66" charset="0"/>
              </a:rPr>
              <a:t>Questions</a:t>
            </a:r>
          </a:p>
          <a:p>
            <a:pPr algn="ctr"/>
            <a:r>
              <a:rPr lang="en-US" sz="2400" dirty="0"/>
              <a:t>Frankie.puckett@paintsville.kyschools.us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DA4BBB-F015-4B03-B5EA-9E8D2E9C5391}"/>
              </a:ext>
            </a:extLst>
          </p:cNvPr>
          <p:cNvSpPr txBox="1"/>
          <p:nvPr/>
        </p:nvSpPr>
        <p:spPr>
          <a:xfrm>
            <a:off x="2743200" y="3369171"/>
            <a:ext cx="381610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Clipart and background images:</a:t>
            </a:r>
          </a:p>
          <a:p>
            <a:pPr algn="ctr"/>
            <a:r>
              <a:rPr lang="en-US" sz="1600" dirty="0"/>
              <a:t>Dreamstime.com </a:t>
            </a:r>
          </a:p>
          <a:p>
            <a:pPr algn="ctr"/>
            <a:r>
              <a:rPr lang="en-US" sz="1600" dirty="0"/>
              <a:t>Free clipart.com</a:t>
            </a:r>
          </a:p>
          <a:p>
            <a:pPr algn="ctr"/>
            <a:r>
              <a:rPr lang="en-US" sz="1600" dirty="0"/>
              <a:t>Clipartpanda.com</a:t>
            </a:r>
          </a:p>
          <a:p>
            <a:pPr algn="ctr"/>
            <a:r>
              <a:rPr lang="en-US" sz="1600" dirty="0"/>
              <a:t>Walloftext.com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91662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Glitter Border Frame With Red Purple Color Effect On White Background..  Royalty Free Cliparts, Vectors, And Stock Illustration. Image 95015856.">
            <a:extLst>
              <a:ext uri="{FF2B5EF4-FFF2-40B4-BE49-F238E27FC236}">
                <a16:creationId xmlns:a16="http://schemas.microsoft.com/office/drawing/2014/main" id="{DDB9298B-5F36-43A1-A87A-E4169E301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62"/>
            <a:ext cx="9144000" cy="686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74289" y="1216721"/>
            <a:ext cx="77954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660066"/>
                </a:solidFill>
                <a:latin typeface="Lucida Handwriting" panose="03010101010101010101" pitchFamily="66" charset="0"/>
              </a:rPr>
              <a:t>Project Question and  Objective</a:t>
            </a:r>
          </a:p>
          <a:p>
            <a:pPr algn="ctr"/>
            <a:endParaRPr lang="en-US" sz="2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10000" r="90000">
                        <a14:foregroundMark x1="24313" y1="12333" x2="27625" y2="21889"/>
                        <a14:foregroundMark x1="73563" y1="9111" x2="73563" y2="21889"/>
                        <a14:foregroundMark x1="75375" y1="79333" x2="70000" y2="6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9925">
            <a:off x="5222679" y="3852909"/>
            <a:ext cx="2862992" cy="1610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66799" y="2289750"/>
            <a:ext cx="7010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9933FF"/>
                </a:solidFill>
              </a:rPr>
              <a:t>How can I better serve all my students and meet their diverse learning needs?</a:t>
            </a:r>
          </a:p>
        </p:txBody>
      </p:sp>
      <p:sp>
        <p:nvSpPr>
          <p:cNvPr id="6" name="Rectangle 5"/>
          <p:cNvSpPr/>
          <p:nvPr/>
        </p:nvSpPr>
        <p:spPr>
          <a:xfrm>
            <a:off x="1066799" y="3375178"/>
            <a:ext cx="4953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BE1C37"/>
                </a:solidFill>
              </a:rPr>
              <a:t>The objective was to find out if using multi sensory hands-on projects/activities would increase student engagement and learning. </a:t>
            </a:r>
          </a:p>
        </p:txBody>
      </p:sp>
    </p:spTree>
    <p:extLst>
      <p:ext uri="{BB962C8B-B14F-4D97-AF65-F5344CB8AC3E}">
        <p14:creationId xmlns:p14="http://schemas.microsoft.com/office/powerpoint/2010/main" val="3111218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Glitter Square Border Frame With Purple Pink Color Effect, On.. Royalty  Free Cliparts, Vectors, And Stock Illustration. Image 91961767.">
            <a:extLst>
              <a:ext uri="{FF2B5EF4-FFF2-40B4-BE49-F238E27FC236}">
                <a16:creationId xmlns:a16="http://schemas.microsoft.com/office/drawing/2014/main" id="{28C19051-8F93-484C-ACE5-F104360E1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150 Kids portfolio ideas | borders for paper, school frame, school border">
            <a:extLst>
              <a:ext uri="{FF2B5EF4-FFF2-40B4-BE49-F238E27FC236}">
                <a16:creationId xmlns:a16="http://schemas.microsoft.com/office/drawing/2014/main" id="{242046A6-927B-4300-AB28-743E4BE79D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8"/>
          <a:stretch/>
        </p:blipFill>
        <p:spPr bwMode="auto">
          <a:xfrm>
            <a:off x="1020459" y="926979"/>
            <a:ext cx="3899256" cy="531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965644" y="1821277"/>
            <a:ext cx="294375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latin typeface="Lucida Handwriting" panose="03010101010101010101" pitchFamily="66" charset="0"/>
              </a:rPr>
              <a:t>Educational games  and supplies students used to help with learning.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66388" y="4576901"/>
            <a:ext cx="182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gency FB" pitchFamily="34" charset="0"/>
              </a:rPr>
              <a:t>Dry boards and erasers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79195" y="3686480"/>
            <a:ext cx="152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latin typeface="Agency FB" pitchFamily="34" charset="0"/>
              </a:rPr>
              <a:t>VTech</a:t>
            </a:r>
            <a:r>
              <a:rPr lang="en-US" b="1" dirty="0">
                <a:latin typeface="Agency FB" pitchFamily="34" charset="0"/>
              </a:rPr>
              <a:t> Write &amp; Learn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79195" y="2152987"/>
            <a:ext cx="24747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gency FB" pitchFamily="34" charset="0"/>
              </a:rPr>
              <a:t>LCD Writing Tablet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775473" y="3649922"/>
            <a:ext cx="480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gency FB" pitchFamily="34" charset="0"/>
              </a:rPr>
              <a:t>TPT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283067" y="5485973"/>
            <a:ext cx="2636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gency FB" pitchFamily="34" charset="0"/>
              </a:rPr>
              <a:t>File Folder Game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419043" y="2759501"/>
            <a:ext cx="23222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gency FB" pitchFamily="34" charset="0"/>
              </a:rPr>
              <a:t>Alphabet Linking Letter and Word Building Cubes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499284" y="1872339"/>
            <a:ext cx="3121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gency FB" pitchFamily="34" charset="0"/>
              </a:rPr>
              <a:t>Number Balance Scale Monkey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713820" y="4576901"/>
            <a:ext cx="12110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gency FB" pitchFamily="34" charset="0"/>
              </a:rPr>
              <a:t>Even Steven Odd and Even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99EAAA-76F7-467A-8A0D-391796298874}"/>
              </a:ext>
            </a:extLst>
          </p:cNvPr>
          <p:cNvSpPr txBox="1"/>
          <p:nvPr/>
        </p:nvSpPr>
        <p:spPr>
          <a:xfrm>
            <a:off x="684087" y="572977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effectLst/>
                <a:latin typeface="Agency FB" panose="020B050302020202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Jumbo Foam Dominoes </a:t>
            </a:r>
            <a:endParaRPr lang="en-US" b="1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061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litter Border Frame With Turquoise Blue Purple Color Effect Vector Stock  Illustration - Download Image Now - iStock">
            <a:extLst>
              <a:ext uri="{FF2B5EF4-FFF2-40B4-BE49-F238E27FC236}">
                <a16:creationId xmlns:a16="http://schemas.microsoft.com/office/drawing/2014/main" id="{E3CE495B-FE8C-47B4-A144-D252C0D2D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6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235515" y="1179613"/>
            <a:ext cx="37840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gency FB" pitchFamily="34" charset="0"/>
              </a:rPr>
              <a:t> We used the connect 4 game to practice math and literacy skills at various levels.  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FF936E-B250-4039-B5FD-35F031A229D5}"/>
              </a:ext>
            </a:extLst>
          </p:cNvPr>
          <p:cNvSpPr/>
          <p:nvPr/>
        </p:nvSpPr>
        <p:spPr>
          <a:xfrm>
            <a:off x="4190999" y="2707248"/>
            <a:ext cx="3784053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gency FB" pitchFamily="34" charset="0"/>
              </a:rPr>
              <a:t> </a:t>
            </a:r>
            <a:r>
              <a:rPr lang="en-US" sz="2400" b="1" dirty="0">
                <a:latin typeface="Agency FB" pitchFamily="34" charset="0"/>
              </a:rPr>
              <a:t>Various numbers were written on the chips. The student was given a problem and had to find the answer.  If correct, they dropped the chip.  If not, it was reviewed and used for them next time.  </a:t>
            </a:r>
          </a:p>
          <a:p>
            <a:pPr algn="ctr"/>
            <a:endParaRPr lang="en-US" sz="2400" b="1" dirty="0">
              <a:latin typeface="Agency FB" pitchFamily="34" charset="0"/>
            </a:endParaRPr>
          </a:p>
        </p:txBody>
      </p:sp>
      <p:pic>
        <p:nvPicPr>
          <p:cNvPr id="9" name="Picture 8" descr="A group of children playing a board game&#10;&#10;Description automatically generated with low confidence">
            <a:extLst>
              <a:ext uri="{FF2B5EF4-FFF2-40B4-BE49-F238E27FC236}">
                <a16:creationId xmlns:a16="http://schemas.microsoft.com/office/drawing/2014/main" id="{D4948A25-5AD3-4437-B25A-26FD8730B1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69" y="1128667"/>
            <a:ext cx="3206362" cy="427693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A16DB8-ECA7-4E88-875D-D8C95766B01F}"/>
              </a:ext>
            </a:extLst>
          </p:cNvPr>
          <p:cNvSpPr txBox="1"/>
          <p:nvPr/>
        </p:nvSpPr>
        <p:spPr>
          <a:xfrm>
            <a:off x="1168948" y="5385544"/>
            <a:ext cx="68506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gency FB" pitchFamily="34" charset="0"/>
              </a:rPr>
              <a:t>Also used for sight words, rhyming words and contractions.</a:t>
            </a:r>
          </a:p>
        </p:txBody>
      </p:sp>
    </p:spTree>
    <p:extLst>
      <p:ext uri="{BB962C8B-B14F-4D97-AF65-F5344CB8AC3E}">
        <p14:creationId xmlns:p14="http://schemas.microsoft.com/office/powerpoint/2010/main" val="2465173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Glitter Border Frame With Red Purple Color Effect On White Background..  Royalty Free Cliparts, Vectors, And Stock Illustration. Image 95015856.">
            <a:extLst>
              <a:ext uri="{FF2B5EF4-FFF2-40B4-BE49-F238E27FC236}">
                <a16:creationId xmlns:a16="http://schemas.microsoft.com/office/drawing/2014/main" id="{F9648C6C-BAFE-4FA0-84B2-5F8A0B6A4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images-na.ssl-images-amazon.com/images/I/51QudbPh4z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21096">
            <a:off x="1034788" y="4562048"/>
            <a:ext cx="1486326" cy="1307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4419600" y="1166842"/>
            <a:ext cx="329045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Students practiced the alphabet, spelling and word skills with various  literacy tools.</a:t>
            </a:r>
          </a:p>
          <a:p>
            <a:pPr algn="ctr"/>
            <a:r>
              <a:rPr lang="en-US" sz="2400" b="1" dirty="0"/>
              <a:t>Also learned words with color-coded cubes for easy identification: blue cubes are initial consonants; yellow cubes are short and long vowel word family chunks.</a:t>
            </a:r>
          </a:p>
        </p:txBody>
      </p:sp>
      <p:pic>
        <p:nvPicPr>
          <p:cNvPr id="3" name="Picture 2" descr="A picture containing text, birthday, indoor, decorated&#10;&#10;Description automatically generated">
            <a:extLst>
              <a:ext uri="{FF2B5EF4-FFF2-40B4-BE49-F238E27FC236}">
                <a16:creationId xmlns:a16="http://schemas.microsoft.com/office/drawing/2014/main" id="{E7D26B4E-707E-4D5D-831C-99DAB8C0A0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13333"/>
          <a:stretch/>
        </p:blipFill>
        <p:spPr>
          <a:xfrm rot="20245600">
            <a:off x="1587653" y="1325258"/>
            <a:ext cx="1461222" cy="1905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17179BE3-F968-4147-9FA9-EFED67A119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51836" y="3365017"/>
            <a:ext cx="2429710" cy="1822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7350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Glitter Square Border Frame With Blue Green Color Effect, On.. Royalty Free  Cliparts, Vectors, And Stock Illustration. Image 93881824.">
            <a:extLst>
              <a:ext uri="{FF2B5EF4-FFF2-40B4-BE49-F238E27FC236}">
                <a16:creationId xmlns:a16="http://schemas.microsoft.com/office/drawing/2014/main" id="{4668C097-6ACD-48DC-A84C-AB6EFEEA6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5400" y="1142811"/>
            <a:ext cx="72384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B050"/>
                </a:solidFill>
                <a:latin typeface="Lucida Handwriting" panose="03010101010101010101" pitchFamily="66" charset="0"/>
              </a:rPr>
              <a:t>Learning  in Motion:</a:t>
            </a:r>
          </a:p>
        </p:txBody>
      </p:sp>
      <p:pic>
        <p:nvPicPr>
          <p:cNvPr id="6" name="Picture 5" descr="A picture containing text, wall, person&#10;&#10;Description automatically generated">
            <a:extLst>
              <a:ext uri="{FF2B5EF4-FFF2-40B4-BE49-F238E27FC236}">
                <a16:creationId xmlns:a16="http://schemas.microsoft.com/office/drawing/2014/main" id="{005185C9-B1AA-4AC2-BC95-A5A299048B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7"/>
          <a:stretch/>
        </p:blipFill>
        <p:spPr>
          <a:xfrm rot="5400000">
            <a:off x="410188" y="2452929"/>
            <a:ext cx="2877704" cy="1654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B32D0C-2DA1-42CF-9A68-37E4022C04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6428" y="2287617"/>
            <a:ext cx="2946971" cy="2210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FB5562E8-79FF-4298-BB4B-1834EE0451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340" y="3339731"/>
            <a:ext cx="1696428" cy="22619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AF9EDD-66A9-4D1F-9E10-13232C75D3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539" y="3182008"/>
            <a:ext cx="1814721" cy="24196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16146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litter Square Border Frame With Purple Pink Color Effect, On.. Royalty  Free Cliparts, Vectors, And Stock Illustration. Image 91961767.">
            <a:extLst>
              <a:ext uri="{FF2B5EF4-FFF2-40B4-BE49-F238E27FC236}">
                <a16:creationId xmlns:a16="http://schemas.microsoft.com/office/drawing/2014/main" id="{52D3F301-7AA6-4CCA-9305-91FC4CF8B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905751"/>
            <a:ext cx="741846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002060"/>
                </a:solidFill>
                <a:latin typeface="Lucida Handwriting" panose="03010101010101010101" pitchFamily="66" charset="0"/>
              </a:rPr>
              <a:t>Learning</a:t>
            </a:r>
            <a:r>
              <a:rPr lang="en-US" sz="4600" b="1" dirty="0">
                <a:solidFill>
                  <a:srgbClr val="002060"/>
                </a:solidFill>
                <a:latin typeface="Americana BT" panose="02020504070506090904" pitchFamily="18" charset="0"/>
              </a:rPr>
              <a:t>  in Motion:</a:t>
            </a:r>
          </a:p>
        </p:txBody>
      </p:sp>
      <p:pic>
        <p:nvPicPr>
          <p:cNvPr id="4" name="Picture 3" descr="A child playing video games&#10;&#10;Description automatically generated with low confidence">
            <a:extLst>
              <a:ext uri="{FF2B5EF4-FFF2-40B4-BE49-F238E27FC236}">
                <a16:creationId xmlns:a16="http://schemas.microsoft.com/office/drawing/2014/main" id="{1C725DE2-C27C-4118-86F4-41976A15BA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11500" y="2498725"/>
            <a:ext cx="2921000" cy="2190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F2A463-E4ED-4C67-9BB1-C804163E2C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2125" y="3595952"/>
            <a:ext cx="2514600" cy="1885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26636421-2E9B-4F96-815F-8FCA39CAEC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7750" y="2029820"/>
            <a:ext cx="2590800" cy="1943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6929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litter Border Frame With Turquoise Blue Purple Color Effect Vector Stock  Illustration - Download Image Now - iStock">
            <a:extLst>
              <a:ext uri="{FF2B5EF4-FFF2-40B4-BE49-F238E27FC236}">
                <a16:creationId xmlns:a16="http://schemas.microsoft.com/office/drawing/2014/main" id="{A9B71032-BA39-4EC1-AF9B-0E562160C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93515" cy="689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257800" y="1219200"/>
            <a:ext cx="2971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660066"/>
                </a:solidFill>
                <a:latin typeface="Agency FB" pitchFamily="34" charset="0"/>
              </a:rPr>
              <a:t>This engaged students by making review sessions and quizzes fun and interactive in math, spelling and reading!</a:t>
            </a:r>
          </a:p>
        </p:txBody>
      </p:sp>
      <p:pic>
        <p:nvPicPr>
          <p:cNvPr id="3" name="Picture 2" descr="A group of children playing on the floor&#10;&#10;Description automatically generated with low confidence">
            <a:extLst>
              <a:ext uri="{FF2B5EF4-FFF2-40B4-BE49-F238E27FC236}">
                <a16:creationId xmlns:a16="http://schemas.microsoft.com/office/drawing/2014/main" id="{CF256CE5-0E6B-4EEC-8FF7-FDCF7DC7C3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400" y="2064142"/>
            <a:ext cx="2394857" cy="17961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FF6694F9-2F33-45CA-85F6-878EE1B1FC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62" r="67527"/>
          <a:stretch/>
        </p:blipFill>
        <p:spPr>
          <a:xfrm rot="5400000">
            <a:off x="3478945" y="1109651"/>
            <a:ext cx="1345418" cy="23597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Picture 11" descr="A picture containing person, checker&#10;&#10;Description automatically generated">
            <a:extLst>
              <a:ext uri="{FF2B5EF4-FFF2-40B4-BE49-F238E27FC236}">
                <a16:creationId xmlns:a16="http://schemas.microsoft.com/office/drawing/2014/main" id="{463A9615-0371-473D-B98C-737DAABB3F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56" y="3359810"/>
            <a:ext cx="2311344" cy="18770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194" name="Picture 2" descr="Free Games Cliparts, Download Free Clip Art, Free Clip Art on Clipart  Library">
            <a:extLst>
              <a:ext uri="{FF2B5EF4-FFF2-40B4-BE49-F238E27FC236}">
                <a16:creationId xmlns:a16="http://schemas.microsoft.com/office/drawing/2014/main" id="{E9022CB4-AB23-4B3A-86B7-0AC2C359D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2" b="95307" l="2344" r="97461">
                        <a14:foregroundMark x1="8398" y1="16245" x2="34961" y2="53791"/>
                        <a14:foregroundMark x1="34961" y1="53791" x2="78125" y2="61372"/>
                        <a14:foregroundMark x1="92578" y1="74368" x2="66016" y2="64260"/>
                        <a14:foregroundMark x1="94141" y1="91697" x2="80859" y2="83755"/>
                        <a14:foregroundMark x1="97656" y1="72924" x2="83203" y2="71480"/>
                        <a14:foregroundMark x1="87109" y1="20578" x2="41797" y2="22744"/>
                        <a14:foregroundMark x1="10742" y1="24188" x2="37695" y2="53069"/>
                        <a14:foregroundMark x1="37695" y1="53069" x2="38477" y2="50181"/>
                        <a14:foregroundMark x1="15430" y1="19134" x2="36133" y2="32130"/>
                        <a14:foregroundMark x1="12305" y1="10469" x2="20703" y2="26354"/>
                        <a14:foregroundMark x1="20703" y1="26354" x2="28711" y2="34296"/>
                        <a14:foregroundMark x1="22852" y1="8303" x2="24414" y2="28159"/>
                        <a14:foregroundMark x1="24414" y1="28159" x2="25586" y2="28520"/>
                        <a14:foregroundMark x1="15039" y1="17690" x2="27539" y2="19856"/>
                        <a14:foregroundMark x1="20117" y1="23466" x2="59570" y2="42238"/>
                        <a14:foregroundMark x1="59570" y1="42238" x2="58203" y2="40794"/>
                        <a14:foregroundMark x1="29883" y1="19856" x2="50781" y2="26354"/>
                        <a14:foregroundMark x1="47656" y1="27076" x2="74805" y2="31408"/>
                        <a14:foregroundMark x1="74805" y1="31408" x2="75000" y2="30686"/>
                        <a14:foregroundMark x1="83984" y1="31408" x2="58594" y2="31408"/>
                        <a14:foregroundMark x1="83203" y1="42960" x2="50781" y2="38628"/>
                        <a14:foregroundMark x1="73047" y1="61372" x2="43750" y2="57040"/>
                        <a14:foregroundMark x1="69141" y1="70036" x2="29102" y2="68592"/>
                        <a14:foregroundMark x1="22461" y1="73646" x2="36133" y2="75090"/>
                        <a14:foregroundMark x1="22461" y1="59928" x2="32227" y2="64260"/>
                        <a14:foregroundMark x1="32227" y1="64260" x2="33398" y2="63538"/>
                        <a14:foregroundMark x1="8008" y1="53791" x2="17383" y2="55596"/>
                        <a14:foregroundMark x1="2539" y1="53791" x2="13086" y2="55596"/>
                        <a14:foregroundMark x1="85156" y1="66426" x2="72656" y2="64260"/>
                        <a14:foregroundMark x1="74609" y1="55596" x2="57813" y2="54152"/>
                        <a14:foregroundMark x1="85156" y1="77256" x2="78125" y2="73646"/>
                        <a14:foregroundMark x1="72266" y1="52347" x2="60547" y2="50903"/>
                        <a14:foregroundMark x1="60547" y1="50903" x2="60547" y2="50903"/>
                        <a14:foregroundMark x1="89453" y1="95307" x2="90234" y2="90253"/>
                        <a14:foregroundMark x1="67969" y1="71480" x2="59375" y2="71480"/>
                        <a14:foregroundMark x1="27539" y1="75090" x2="36523" y2="76534"/>
                        <a14:foregroundMark x1="8008" y1="59928" x2="19336" y2="649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45" y="4371257"/>
            <a:ext cx="2136965" cy="115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703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Glitter Square Border Frame With Blue Green Color Effect, On.. Royalty Free  Cliparts, Vectors, And Stock Illustration. Image 93881824.">
            <a:extLst>
              <a:ext uri="{FF2B5EF4-FFF2-40B4-BE49-F238E27FC236}">
                <a16:creationId xmlns:a16="http://schemas.microsoft.com/office/drawing/2014/main" id="{BEF31A06-18A7-438C-A29F-4019CBB9C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re-Post T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0847" y="1256854"/>
            <a:ext cx="4501306" cy="1137923"/>
          </a:xfrm>
          <a:prstGeom prst="rect">
            <a:avLst/>
          </a:prstGeom>
          <a:noFill/>
        </p:spPr>
      </p:pic>
      <p:pic>
        <p:nvPicPr>
          <p:cNvPr id="6148" name="Picture 4" descr="Pre-Post Te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3892" y="3773555"/>
            <a:ext cx="3440014" cy="1016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838199" y="2573226"/>
            <a:ext cx="7391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2</a:t>
            </a:r>
            <a:r>
              <a:rPr lang="en-US" b="1" baseline="30000" dirty="0"/>
              <a:t>nd</a:t>
            </a:r>
            <a:r>
              <a:rPr lang="en-US" b="1" dirty="0"/>
              <a:t> Grader:    High Frequency Sight Words:   80/220</a:t>
            </a:r>
          </a:p>
          <a:p>
            <a:pPr algn="ctr"/>
            <a:r>
              <a:rPr lang="en-US" b="1" dirty="0"/>
              <a:t>3</a:t>
            </a:r>
            <a:r>
              <a:rPr lang="en-US" b="1" baseline="30000" dirty="0"/>
              <a:t>rd</a:t>
            </a:r>
            <a:r>
              <a:rPr lang="en-US" b="1" dirty="0"/>
              <a:t> Grader:   Multiplication Facts:  5/25</a:t>
            </a:r>
          </a:p>
          <a:p>
            <a:pPr algn="ctr"/>
            <a:r>
              <a:rPr lang="en-US" b="1" dirty="0"/>
              <a:t>Kindergartener:  Upper and Lowercase Alphabet Identification:   5/52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5B7298-F913-408E-9590-AC711804CD60}"/>
              </a:ext>
            </a:extLst>
          </p:cNvPr>
          <p:cNvSpPr/>
          <p:nvPr/>
        </p:nvSpPr>
        <p:spPr>
          <a:xfrm>
            <a:off x="685800" y="4789555"/>
            <a:ext cx="7391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2</a:t>
            </a:r>
            <a:r>
              <a:rPr lang="en-US" b="1" baseline="30000" dirty="0"/>
              <a:t>nd</a:t>
            </a:r>
            <a:r>
              <a:rPr lang="en-US" b="1" dirty="0"/>
              <a:t> Grader:   High Frequency Sight Words:   80/220</a:t>
            </a:r>
          </a:p>
          <a:p>
            <a:pPr algn="ctr"/>
            <a:r>
              <a:rPr lang="en-US" b="1" dirty="0"/>
              <a:t>3</a:t>
            </a:r>
            <a:r>
              <a:rPr lang="en-US" b="1" baseline="30000" dirty="0"/>
              <a:t>rd</a:t>
            </a:r>
            <a:r>
              <a:rPr lang="en-US" b="1" dirty="0"/>
              <a:t> Grader:   Multiplication Facts:  5/25Kindergartener:  </a:t>
            </a:r>
          </a:p>
          <a:p>
            <a:pPr algn="ctr"/>
            <a:r>
              <a:rPr lang="en-US" b="1" dirty="0"/>
              <a:t>Upper and Lowercase Alphabet Identification:   18/52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259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1612</TotalTime>
  <Words>402</Words>
  <Application>Microsoft Macintosh PowerPoint</Application>
  <PresentationFormat>On-screen Show (4:3)</PresentationFormat>
  <Paragraphs>47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Calibri</vt:lpstr>
      <vt:lpstr>Arial</vt:lpstr>
      <vt:lpstr>Lucida Handwriting</vt:lpstr>
      <vt:lpstr>Americana BT</vt:lpstr>
      <vt:lpstr>Agency FB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Frankie  Puckett</dc:creator>
  <cp:lastModifiedBy>Microsoft Office User</cp:lastModifiedBy>
  <cp:revision>94</cp:revision>
  <dcterms:created xsi:type="dcterms:W3CDTF">2016-04-12T00:17:57Z</dcterms:created>
  <dcterms:modified xsi:type="dcterms:W3CDTF">2021-04-23T18:07:56Z</dcterms:modified>
</cp:coreProperties>
</file>