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0" r:id="rId1"/>
  </p:sldMasterIdLst>
  <p:sldIdLst>
    <p:sldId id="256" r:id="rId2"/>
    <p:sldId id="257" r:id="rId3"/>
    <p:sldId id="263" r:id="rId4"/>
    <p:sldId id="262" r:id="rId5"/>
    <p:sldId id="258" r:id="rId6"/>
    <p:sldId id="261" r:id="rId7"/>
    <p:sldId id="260" r:id="rId8"/>
    <p:sldId id="259"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35"/>
    <p:restoredTop sz="94585"/>
  </p:normalViewPr>
  <p:slideViewPr>
    <p:cSldViewPr snapToGrid="0" snapToObjects="1">
      <p:cViewPr>
        <p:scale>
          <a:sx n="76" d="100"/>
          <a:sy n="76" d="100"/>
        </p:scale>
        <p:origin x="200"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2EA7947-E287-4738-8C82-07CE4F01EF03}" type="datetime2">
              <a:rPr lang="en-US" smtClean="0"/>
              <a:t>Wednesday, October 14, 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Sample Footer</a:t>
            </a:r>
          </a:p>
        </p:txBody>
      </p:sp>
      <p:sp>
        <p:nvSpPr>
          <p:cNvPr id="6" name="Slide Number Placeholder 5"/>
          <p:cNvSpPr>
            <a:spLocks noGrp="1"/>
          </p:cNvSpPr>
          <p:nvPr>
            <p:ph type="sldNum" sz="quarter" idx="12"/>
          </p:nvPr>
        </p:nvSpPr>
        <p:spPr>
          <a:xfrm>
            <a:off x="10469880" y="320040"/>
            <a:ext cx="914400" cy="320040"/>
          </a:xfrm>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9119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2EBD84-71F4-4271-8C46-0D47C0A9B12E}" type="datetime2">
              <a:rPr lang="en-US" smtClean="0"/>
              <a:t>Wednesday, October 14, 2020</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9827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ABAE0CE1-F450-4107-B2CB-17B18F8A3F4A}" type="datetime2">
              <a:rPr lang="en-US" smtClean="0"/>
              <a:t>Wednesday, October 14, 2020</a:t>
            </a:fld>
            <a:endParaRPr lang="en-US"/>
          </a:p>
        </p:txBody>
      </p:sp>
      <p:sp>
        <p:nvSpPr>
          <p:cNvPr id="5" name="Footer Placeholder 4"/>
          <p:cNvSpPr>
            <a:spLocks noGrp="1"/>
          </p:cNvSpPr>
          <p:nvPr>
            <p:ph type="ftr" sz="quarter" idx="11"/>
          </p:nvPr>
        </p:nvSpPr>
        <p:spPr>
          <a:xfrm>
            <a:off x="804672" y="6227064"/>
            <a:ext cx="10588752" cy="320040"/>
          </a:xfrm>
        </p:spPr>
        <p:txBody>
          <a:bodyPr/>
          <a:lstStyle/>
          <a:p>
            <a:r>
              <a:rPr lang="en-US"/>
              <a:t>Sample Footer</a:t>
            </a:r>
          </a:p>
        </p:txBody>
      </p:sp>
      <p:sp>
        <p:nvSpPr>
          <p:cNvPr id="6" name="Slide Number Placeholder 5"/>
          <p:cNvSpPr>
            <a:spLocks noGrp="1"/>
          </p:cNvSpPr>
          <p:nvPr>
            <p:ph type="sldNum" sz="quarter" idx="12"/>
          </p:nvPr>
        </p:nvSpPr>
        <p:spPr>
          <a:xfrm>
            <a:off x="10469880" y="320040"/>
            <a:ext cx="914400" cy="320040"/>
          </a:xfrm>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77628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E8C025-CD7A-4966-867E-81CF82B15267}" type="datetime2">
              <a:rPr lang="en-US" smtClean="0"/>
              <a:t>Wednesday, October 14, 2020</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56758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FE809929-0719-4517-94D6-FDF7F99E70F6}" type="datetime2">
              <a:rPr lang="en-US" smtClean="0"/>
              <a:t>Wednesday, October 14, 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Sample Footer</a:t>
            </a:r>
          </a:p>
        </p:txBody>
      </p:sp>
      <p:sp>
        <p:nvSpPr>
          <p:cNvPr id="6" name="Slide Number Placeholder 5"/>
          <p:cNvSpPr>
            <a:spLocks noGrp="1"/>
          </p:cNvSpPr>
          <p:nvPr>
            <p:ph type="sldNum" sz="quarter" idx="12"/>
          </p:nvPr>
        </p:nvSpPr>
        <p:spPr>
          <a:xfrm>
            <a:off x="10469880" y="320040"/>
            <a:ext cx="914400" cy="320040"/>
          </a:xfrm>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8810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20E95673-5512-4AAA-9AEB-E00C61EC65D5}" type="datetime2">
              <a:rPr lang="en-US" smtClean="0"/>
              <a:t>Wednesday, October 14, 2020</a:t>
            </a:fld>
            <a:endParaRPr lang="en-US"/>
          </a:p>
        </p:txBody>
      </p:sp>
      <p:sp>
        <p:nvSpPr>
          <p:cNvPr id="6" name="Footer Placeholder 5"/>
          <p:cNvSpPr>
            <a:spLocks noGrp="1"/>
          </p:cNvSpPr>
          <p:nvPr>
            <p:ph type="ftr" sz="quarter" idx="11"/>
          </p:nvPr>
        </p:nvSpPr>
        <p:spPr>
          <a:xfrm>
            <a:off x="804672" y="6227064"/>
            <a:ext cx="10588752" cy="320040"/>
          </a:xfrm>
        </p:spPr>
        <p:txBody>
          <a:bodyPr/>
          <a:lstStyle/>
          <a:p>
            <a:r>
              <a:rPr lang="en-US"/>
              <a:t>Sample Footer</a:t>
            </a:r>
          </a:p>
        </p:txBody>
      </p:sp>
      <p:sp>
        <p:nvSpPr>
          <p:cNvPr id="7" name="Slide Number Placeholder 6"/>
          <p:cNvSpPr>
            <a:spLocks noGrp="1"/>
          </p:cNvSpPr>
          <p:nvPr>
            <p:ph type="sldNum" sz="quarter" idx="12"/>
          </p:nvPr>
        </p:nvSpPr>
        <p:spPr>
          <a:xfrm>
            <a:off x="10469880" y="320040"/>
            <a:ext cx="914400" cy="320040"/>
          </a:xfrm>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0157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246CB39B-5F4C-4A7E-9BE3-AAFD45576D16}" type="datetime2">
              <a:rPr lang="en-US" smtClean="0"/>
              <a:t>Wednesday, October 14, 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en-US"/>
              <a:t>Sample Footer</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126760517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5BB40A-97BD-4BFB-B639-0BFF95FDE8B7}" type="datetime2">
              <a:rPr lang="en-US" smtClean="0"/>
              <a:t>Wednesday, October 14, 2020</a:t>
            </a:fld>
            <a:endParaRPr lang="en-US"/>
          </a:p>
        </p:txBody>
      </p:sp>
      <p:sp>
        <p:nvSpPr>
          <p:cNvPr id="4" name="Footer Placeholder 3"/>
          <p:cNvSpPr>
            <a:spLocks noGrp="1"/>
          </p:cNvSpPr>
          <p:nvPr>
            <p:ph type="ftr" sz="quarter" idx="11"/>
          </p:nvPr>
        </p:nvSpPr>
        <p:spPr/>
        <p:txBody>
          <a:bodyPr/>
          <a:lstStyle/>
          <a:p>
            <a:r>
              <a:rPr lang="en-US"/>
              <a:t>Sample Footer</a:t>
            </a:r>
          </a:p>
        </p:txBody>
      </p:sp>
      <p:sp>
        <p:nvSpPr>
          <p:cNvPr id="5" name="Slide Number Placeholder 4"/>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9501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EE9E0E3-ECF6-4CFE-8698-AEFEBCECC3C0}" type="datetime2">
              <a:rPr lang="en-US" smtClean="0"/>
              <a:t>Wednesday, October 14, 2020</a:t>
            </a:fld>
            <a:endParaRPr lang="en-US"/>
          </a:p>
        </p:txBody>
      </p:sp>
      <p:sp>
        <p:nvSpPr>
          <p:cNvPr id="3" name="Footer Placeholder 2"/>
          <p:cNvSpPr>
            <a:spLocks noGrp="1"/>
          </p:cNvSpPr>
          <p:nvPr>
            <p:ph type="ftr" sz="quarter" idx="11"/>
          </p:nvPr>
        </p:nvSpPr>
        <p:spPr>
          <a:xfrm>
            <a:off x="804672" y="6227064"/>
            <a:ext cx="10588752" cy="320040"/>
          </a:xfrm>
        </p:spPr>
        <p:txBody>
          <a:bodyPr/>
          <a:lstStyle/>
          <a:p>
            <a:r>
              <a:rPr lang="en-US"/>
              <a:t>Sample Footer</a:t>
            </a:r>
          </a:p>
        </p:txBody>
      </p:sp>
      <p:sp>
        <p:nvSpPr>
          <p:cNvPr id="4" name="Slide Number Placeholder 3"/>
          <p:cNvSpPr>
            <a:spLocks noGrp="1"/>
          </p:cNvSpPr>
          <p:nvPr>
            <p:ph type="sldNum" sz="quarter" idx="12"/>
          </p:nvPr>
        </p:nvSpPr>
        <p:spPr>
          <a:xfrm>
            <a:off x="10469880" y="320040"/>
            <a:ext cx="914400" cy="320040"/>
          </a:xfrm>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05873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1462FC-960E-4740-921F-B36862979F21}" type="datetime2">
              <a:rPr lang="en-US" smtClean="0"/>
              <a:t>Wednesday, October 14, 2020</a:t>
            </a:fld>
            <a:endParaRPr lang="en-US"/>
          </a:p>
        </p:txBody>
      </p:sp>
      <p:sp>
        <p:nvSpPr>
          <p:cNvPr id="6" name="Footer Placeholder 5"/>
          <p:cNvSpPr>
            <a:spLocks noGrp="1"/>
          </p:cNvSpPr>
          <p:nvPr>
            <p:ph type="ftr" sz="quarter" idx="11"/>
          </p:nvPr>
        </p:nvSpPr>
        <p:spPr/>
        <p:txBody>
          <a:bodyPr/>
          <a:lstStyle/>
          <a:p>
            <a:r>
              <a:rPr lang="en-US"/>
              <a:t>Sample Footer</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8095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E50BC9E2-CB44-4C05-9BB5-496C18A241E0}" type="datetime2">
              <a:rPr lang="en-US" smtClean="0"/>
              <a:t>Wednesday, October 14, 2020</a:t>
            </a:fld>
            <a:endParaRPr lang="en-US"/>
          </a:p>
        </p:txBody>
      </p:sp>
      <p:sp>
        <p:nvSpPr>
          <p:cNvPr id="6" name="Footer Placeholder 5"/>
          <p:cNvSpPr>
            <a:spLocks noGrp="1"/>
          </p:cNvSpPr>
          <p:nvPr>
            <p:ph type="ftr" sz="quarter" idx="11"/>
          </p:nvPr>
        </p:nvSpPr>
        <p:spPr>
          <a:xfrm>
            <a:off x="804672" y="6227064"/>
            <a:ext cx="5942203" cy="320040"/>
          </a:xfrm>
        </p:spPr>
        <p:txBody>
          <a:bodyPr/>
          <a:lstStyle/>
          <a:p>
            <a:r>
              <a:rPr lang="en-US"/>
              <a:t>Sample Footer</a:t>
            </a:r>
          </a:p>
        </p:txBody>
      </p:sp>
      <p:sp>
        <p:nvSpPr>
          <p:cNvPr id="7" name="Slide Number Placeholder 6"/>
          <p:cNvSpPr>
            <a:spLocks noGrp="1"/>
          </p:cNvSpPr>
          <p:nvPr>
            <p:ph type="sldNum" sz="quarter" idx="12"/>
          </p:nvPr>
        </p:nvSpPr>
        <p:spPr>
          <a:xfrm>
            <a:off x="5828377" y="320040"/>
            <a:ext cx="914400" cy="320040"/>
          </a:xfrm>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691894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46CB39B-5F4C-4A7E-9BE3-AAFD45576D16}" type="datetime2">
              <a:rPr lang="en-US" smtClean="0"/>
              <a:t>Wednesday, October 14, 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Sample Footer</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460868810"/>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hyperlink" Target="mailto:Donna.combs@breathitt.kyschools.u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1752748" y="1219201"/>
            <a:ext cx="8679915" cy="711199"/>
          </a:xfrm>
        </p:spPr>
        <p:txBody>
          <a:bodyPr>
            <a:normAutofit fontScale="90000"/>
          </a:bodyPr>
          <a:lstStyle/>
          <a:p>
            <a:r>
              <a:rPr lang="en-US" dirty="0"/>
              <a:t>Lap Quilts for Hospice</a:t>
            </a:r>
          </a:p>
        </p:txBody>
      </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5842000" y="2675468"/>
            <a:ext cx="4590664" cy="2553386"/>
          </a:xfrm>
        </p:spPr>
        <p:txBody>
          <a:bodyPr>
            <a:normAutofit/>
          </a:bodyPr>
          <a:lstStyle/>
          <a:p>
            <a:r>
              <a:rPr lang="en-US" sz="3600" dirty="0">
                <a:solidFill>
                  <a:schemeClr val="tx1"/>
                </a:solidFill>
              </a:rPr>
              <a:t>Donna Combs</a:t>
            </a:r>
          </a:p>
          <a:p>
            <a:r>
              <a:rPr lang="en-US" sz="3600" dirty="0">
                <a:solidFill>
                  <a:schemeClr val="tx1"/>
                </a:solidFill>
              </a:rPr>
              <a:t>Breathitt High School</a:t>
            </a:r>
          </a:p>
        </p:txBody>
      </p:sp>
      <p:pic>
        <p:nvPicPr>
          <p:cNvPr id="4" name="Picture 2" descr="How to Make a No Sew Fleece Blanket Without Knots - Adventures of a DIY Mom">
            <a:extLst>
              <a:ext uri="{FF2B5EF4-FFF2-40B4-BE49-F238E27FC236}">
                <a16:creationId xmlns:a16="http://schemas.microsoft.com/office/drawing/2014/main" id="{AB8EB5C0-5440-5448-A4B8-600AA87435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98"/>
          <a:stretch/>
        </p:blipFill>
        <p:spPr bwMode="auto">
          <a:xfrm>
            <a:off x="2150533" y="2226141"/>
            <a:ext cx="3443632" cy="3002713"/>
          </a:xfrm>
          <a:prstGeom prst="rect">
            <a:avLst/>
          </a:prstGeom>
          <a:noFill/>
          <a:ln w="1270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84114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A460865-3BF5-4C36-8C40-202E09CDE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216EA232-318A-465E-8FC0-C44BE5A56F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6" name="Freeform 5">
              <a:extLst>
                <a:ext uri="{FF2B5EF4-FFF2-40B4-BE49-F238E27FC236}">
                  <a16:creationId xmlns:a16="http://schemas.microsoft.com/office/drawing/2014/main" id="{B0BDECCC-2CD3-4A1B-9735-DA6A13569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6">
              <a:extLst>
                <a:ext uri="{FF2B5EF4-FFF2-40B4-BE49-F238E27FC236}">
                  <a16:creationId xmlns:a16="http://schemas.microsoft.com/office/drawing/2014/main" id="{9AD3F09E-B4A7-4974-8B17-18C715C658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7">
              <a:extLst>
                <a:ext uri="{FF2B5EF4-FFF2-40B4-BE49-F238E27FC236}">
                  <a16:creationId xmlns:a16="http://schemas.microsoft.com/office/drawing/2014/main" id="{D8428772-9388-427A-B96B-001EF522F8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8">
              <a:extLst>
                <a:ext uri="{FF2B5EF4-FFF2-40B4-BE49-F238E27FC236}">
                  <a16:creationId xmlns:a16="http://schemas.microsoft.com/office/drawing/2014/main" id="{BFE6636C-BEB3-49C0-B0F1-733A4CA736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9">
              <a:extLst>
                <a:ext uri="{FF2B5EF4-FFF2-40B4-BE49-F238E27FC236}">
                  <a16:creationId xmlns:a16="http://schemas.microsoft.com/office/drawing/2014/main" id="{B68CB985-A0BC-4F92-A3FF-94013B131F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0">
              <a:extLst>
                <a:ext uri="{FF2B5EF4-FFF2-40B4-BE49-F238E27FC236}">
                  <a16:creationId xmlns:a16="http://schemas.microsoft.com/office/drawing/2014/main" id="{66F1C176-4DB5-439E-85F9-AB1BF80209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1">
              <a:extLst>
                <a:ext uri="{FF2B5EF4-FFF2-40B4-BE49-F238E27FC236}">
                  <a16:creationId xmlns:a16="http://schemas.microsoft.com/office/drawing/2014/main" id="{CBD3D784-098B-4891-B709-84E9E3446D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1F09B2B1-5AA7-48FD-A55D-84748C897A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3">
              <a:extLst>
                <a:ext uri="{FF2B5EF4-FFF2-40B4-BE49-F238E27FC236}">
                  <a16:creationId xmlns:a16="http://schemas.microsoft.com/office/drawing/2014/main" id="{CEE7F157-4465-4FAE-9055-75C8E4561D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4">
              <a:extLst>
                <a:ext uri="{FF2B5EF4-FFF2-40B4-BE49-F238E27FC236}">
                  <a16:creationId xmlns:a16="http://schemas.microsoft.com/office/drawing/2014/main" id="{4BAC5890-4199-44F4-B6F4-A8CACBE95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5">
              <a:extLst>
                <a:ext uri="{FF2B5EF4-FFF2-40B4-BE49-F238E27FC236}">
                  <a16:creationId xmlns:a16="http://schemas.microsoft.com/office/drawing/2014/main" id="{40BD8A8E-D909-4BFA-A472-7052EF5C7D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ECF1F041-F61A-4AB5-AF34-CC87BBD955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7">
              <a:extLst>
                <a:ext uri="{FF2B5EF4-FFF2-40B4-BE49-F238E27FC236}">
                  <a16:creationId xmlns:a16="http://schemas.microsoft.com/office/drawing/2014/main" id="{17F1F2CE-843E-458F-B552-490BA71AB1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8">
              <a:extLst>
                <a:ext uri="{FF2B5EF4-FFF2-40B4-BE49-F238E27FC236}">
                  <a16:creationId xmlns:a16="http://schemas.microsoft.com/office/drawing/2014/main" id="{5D39D0BB-6F58-4022-989D-70F4132C41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19">
              <a:extLst>
                <a:ext uri="{FF2B5EF4-FFF2-40B4-BE49-F238E27FC236}">
                  <a16:creationId xmlns:a16="http://schemas.microsoft.com/office/drawing/2014/main" id="{86BF4AEB-2E67-4C3C-B5A4-D943DFA669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0">
              <a:extLst>
                <a:ext uri="{FF2B5EF4-FFF2-40B4-BE49-F238E27FC236}">
                  <a16:creationId xmlns:a16="http://schemas.microsoft.com/office/drawing/2014/main" id="{1D93D114-6E49-4AB5-BB3F-8741908AB4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1">
              <a:extLst>
                <a:ext uri="{FF2B5EF4-FFF2-40B4-BE49-F238E27FC236}">
                  <a16:creationId xmlns:a16="http://schemas.microsoft.com/office/drawing/2014/main" id="{B14ABBB2-BA9C-464E-9AED-45C6ADFE9E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2">
              <a:extLst>
                <a:ext uri="{FF2B5EF4-FFF2-40B4-BE49-F238E27FC236}">
                  <a16:creationId xmlns:a16="http://schemas.microsoft.com/office/drawing/2014/main" id="{7F500870-4505-4B0D-B9F7-A91B2EB305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3">
              <a:extLst>
                <a:ext uri="{FF2B5EF4-FFF2-40B4-BE49-F238E27FC236}">
                  <a16:creationId xmlns:a16="http://schemas.microsoft.com/office/drawing/2014/main" id="{DA1025E7-3218-41D8-91B9-5E5F0AF4CA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5122" name="Picture 2" descr="Clientmoji">
            <a:extLst>
              <a:ext uri="{FF2B5EF4-FFF2-40B4-BE49-F238E27FC236}">
                <a16:creationId xmlns:a16="http://schemas.microsoft.com/office/drawing/2014/main" id="{47949169-5EB1-6648-9A24-B026BC5999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73" r="-2" b="-2"/>
          <a:stretch/>
        </p:blipFill>
        <p:spPr bwMode="auto">
          <a:xfrm>
            <a:off x="527576" y="211959"/>
            <a:ext cx="4637303" cy="4267595"/>
          </a:xfrm>
          <a:prstGeom prst="rect">
            <a:avLst/>
          </a:prstGeom>
          <a:noFill/>
          <a:ln w="9525">
            <a:noFill/>
          </a:ln>
          <a:extLst>
            <a:ext uri="{909E8E84-426E-40DD-AFC4-6F175D3DCCD1}">
              <a14:hiddenFill xmlns:a14="http://schemas.microsoft.com/office/drawing/2010/main">
                <a:solidFill>
                  <a:srgbClr val="FFFFFF"/>
                </a:solidFill>
              </a14:hiddenFill>
            </a:ext>
          </a:extLst>
        </p:spPr>
      </p:pic>
      <p:pic>
        <p:nvPicPr>
          <p:cNvPr id="5124" name="Picture 4" descr="The Power of a Question — SWOOP Analytics">
            <a:extLst>
              <a:ext uri="{FF2B5EF4-FFF2-40B4-BE49-F238E27FC236}">
                <a16:creationId xmlns:a16="http://schemas.microsoft.com/office/drawing/2014/main" id="{467C3B22-0452-F44E-B2BD-CCA25977F2F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013" b="-2"/>
          <a:stretch/>
        </p:blipFill>
        <p:spPr bwMode="auto">
          <a:xfrm>
            <a:off x="489476" y="4129236"/>
            <a:ext cx="4637303" cy="2590395"/>
          </a:xfrm>
          <a:prstGeom prst="rect">
            <a:avLst/>
          </a:prstGeom>
          <a:noFill/>
          <a:ln w="9525">
            <a:noFill/>
          </a:ln>
          <a:extLst>
            <a:ext uri="{909E8E84-426E-40DD-AFC4-6F175D3DCCD1}">
              <a14:hiddenFill xmlns:a14="http://schemas.microsoft.com/office/drawing/2010/main">
                <a:solidFill>
                  <a:srgbClr val="FFFFFF"/>
                </a:solidFill>
              </a14:hiddenFill>
            </a:ext>
          </a:extLst>
        </p:spPr>
      </p:pic>
      <p:grpSp>
        <p:nvGrpSpPr>
          <p:cNvPr id="96" name="Group 95">
            <a:extLst>
              <a:ext uri="{FF2B5EF4-FFF2-40B4-BE49-F238E27FC236}">
                <a16:creationId xmlns:a16="http://schemas.microsoft.com/office/drawing/2014/main" id="{A437BF93-09F3-4841-84BB-1866353507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55064" y="1186483"/>
            <a:ext cx="5941686" cy="4477933"/>
            <a:chOff x="807084" y="1186483"/>
            <a:chExt cx="5941686" cy="4477933"/>
          </a:xfrm>
        </p:grpSpPr>
        <p:sp>
          <p:nvSpPr>
            <p:cNvPr id="97" name="Rectangle 96">
              <a:extLst>
                <a:ext uri="{FF2B5EF4-FFF2-40B4-BE49-F238E27FC236}">
                  <a16:creationId xmlns:a16="http://schemas.microsoft.com/office/drawing/2014/main" id="{2863F0F1-6E78-4CEE-9986-138A5A89A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780" y="1186483"/>
              <a:ext cx="5940295"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39">
              <a:extLst>
                <a:ext uri="{FF2B5EF4-FFF2-40B4-BE49-F238E27FC236}">
                  <a16:creationId xmlns:a16="http://schemas.microsoft.com/office/drawing/2014/main" id="{C9E5B7BB-B657-424A-9B75-DEE6D4994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3574311"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2939659A-76AF-4D8B-9EE4-31A545F14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5941686"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5392250" y="2617573"/>
            <a:ext cx="5769989" cy="1748729"/>
          </a:xfrm>
        </p:spPr>
        <p:txBody>
          <a:bodyPr>
            <a:normAutofit fontScale="90000"/>
          </a:bodyPr>
          <a:lstStyle/>
          <a:p>
            <a:r>
              <a:rPr lang="en-US" sz="5000" dirty="0">
                <a:solidFill>
                  <a:schemeClr val="tx1"/>
                </a:solidFill>
                <a:hlinkClick r:id="rId4">
                  <a:extLst>
                    <a:ext uri="{A12FA001-AC4F-418D-AE19-62706E023703}">
                      <ahyp:hlinkClr xmlns:ahyp="http://schemas.microsoft.com/office/drawing/2018/hyperlinkcolor" val="tx"/>
                    </a:ext>
                  </a:extLst>
                </a:hlinkClick>
              </a:rPr>
              <a:t>Donna.combs@breathitt.kyschools.us</a:t>
            </a:r>
            <a:br>
              <a:rPr lang="en-US" sz="5000" dirty="0">
                <a:solidFill>
                  <a:schemeClr val="tx1"/>
                </a:solidFill>
              </a:rPr>
            </a:br>
            <a:endParaRPr lang="en-US" sz="5000" dirty="0">
              <a:solidFill>
                <a:schemeClr val="tx1"/>
              </a:solidFill>
            </a:endParaRPr>
          </a:p>
        </p:txBody>
      </p:sp>
      <p:sp>
        <p:nvSpPr>
          <p:cNvPr id="4" name="TextBox 3">
            <a:extLst>
              <a:ext uri="{FF2B5EF4-FFF2-40B4-BE49-F238E27FC236}">
                <a16:creationId xmlns:a16="http://schemas.microsoft.com/office/drawing/2014/main" id="{CF76197F-8E00-8347-852C-0BD68814761E}"/>
              </a:ext>
            </a:extLst>
          </p:cNvPr>
          <p:cNvSpPr txBox="1"/>
          <p:nvPr/>
        </p:nvSpPr>
        <p:spPr>
          <a:xfrm>
            <a:off x="5463295" y="1220284"/>
            <a:ext cx="5963043" cy="738664"/>
          </a:xfrm>
          <a:prstGeom prst="rect">
            <a:avLst/>
          </a:prstGeom>
          <a:noFill/>
        </p:spPr>
        <p:txBody>
          <a:bodyPr wrap="none" rtlCol="0">
            <a:spAutoFit/>
          </a:bodyPr>
          <a:lstStyle/>
          <a:p>
            <a:r>
              <a:rPr lang="en-US" sz="2400" dirty="0"/>
              <a:t>If you have any questions, please contact</a:t>
            </a:r>
            <a:r>
              <a:rPr lang="en-US" dirty="0"/>
              <a:t>:</a:t>
            </a:r>
          </a:p>
          <a:p>
            <a:endParaRPr lang="en-US" dirty="0"/>
          </a:p>
        </p:txBody>
      </p:sp>
    </p:spTree>
    <p:extLst>
      <p:ext uri="{BB962C8B-B14F-4D97-AF65-F5344CB8AC3E}">
        <p14:creationId xmlns:p14="http://schemas.microsoft.com/office/powerpoint/2010/main" val="369051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useBgFill="1">
        <p:nvSpPr>
          <p:cNvPr id="1175" name="Rectangle 70">
            <a:extLst>
              <a:ext uri="{FF2B5EF4-FFF2-40B4-BE49-F238E27FC236}">
                <a16:creationId xmlns:a16="http://schemas.microsoft.com/office/drawing/2014/main" id="{8334A2EF-69D9-41C1-9876-91D7FCF7C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874C0C03-1202-4DC9-BA33-998DDFB3FB8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76" name="Freeform 5">
              <a:extLst>
                <a:ext uri="{FF2B5EF4-FFF2-40B4-BE49-F238E27FC236}">
                  <a16:creationId xmlns:a16="http://schemas.microsoft.com/office/drawing/2014/main" id="{60BF984B-F4C1-4BF0-B296-72CAD8814B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7" name="Freeform 6">
              <a:extLst>
                <a:ext uri="{FF2B5EF4-FFF2-40B4-BE49-F238E27FC236}">
                  <a16:creationId xmlns:a16="http://schemas.microsoft.com/office/drawing/2014/main" id="{2E887C16-A8CC-48BD-A34B-69B5D14BE1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8" name="Freeform 7">
              <a:extLst>
                <a:ext uri="{FF2B5EF4-FFF2-40B4-BE49-F238E27FC236}">
                  <a16:creationId xmlns:a16="http://schemas.microsoft.com/office/drawing/2014/main" id="{1194B805-0CE2-4FD6-804E-2771E18BB4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9" name="Freeform 8">
              <a:extLst>
                <a:ext uri="{FF2B5EF4-FFF2-40B4-BE49-F238E27FC236}">
                  <a16:creationId xmlns:a16="http://schemas.microsoft.com/office/drawing/2014/main" id="{96000EBD-113B-4BB5-94F2-B2C9610948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0" name="Freeform 9">
              <a:extLst>
                <a:ext uri="{FF2B5EF4-FFF2-40B4-BE49-F238E27FC236}">
                  <a16:creationId xmlns:a16="http://schemas.microsoft.com/office/drawing/2014/main" id="{C2C37892-BF6A-4DDB-BAA9-48B6A051E9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1" name="Freeform 10">
              <a:extLst>
                <a:ext uri="{FF2B5EF4-FFF2-40B4-BE49-F238E27FC236}">
                  <a16:creationId xmlns:a16="http://schemas.microsoft.com/office/drawing/2014/main" id="{B3A53A2B-EB9B-4318-A7F9-E371D211E7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2" name="Freeform 11">
              <a:extLst>
                <a:ext uri="{FF2B5EF4-FFF2-40B4-BE49-F238E27FC236}">
                  <a16:creationId xmlns:a16="http://schemas.microsoft.com/office/drawing/2014/main" id="{59001F5F-9338-43E1-BB4B-21C681CA20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Freeform 12">
              <a:extLst>
                <a:ext uri="{FF2B5EF4-FFF2-40B4-BE49-F238E27FC236}">
                  <a16:creationId xmlns:a16="http://schemas.microsoft.com/office/drawing/2014/main" id="{24781ABE-347F-40E9-9BB2-3E35C8F15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4" name="Freeform 13">
              <a:extLst>
                <a:ext uri="{FF2B5EF4-FFF2-40B4-BE49-F238E27FC236}">
                  <a16:creationId xmlns:a16="http://schemas.microsoft.com/office/drawing/2014/main" id="{6D8A7767-4D16-4AB7-8277-D66FEC7F74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5" name="Freeform 14">
              <a:extLst>
                <a:ext uri="{FF2B5EF4-FFF2-40B4-BE49-F238E27FC236}">
                  <a16:creationId xmlns:a16="http://schemas.microsoft.com/office/drawing/2014/main" id="{1B7D649D-9559-4E1D-937A-3519483502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6" name="Freeform 15">
              <a:extLst>
                <a:ext uri="{FF2B5EF4-FFF2-40B4-BE49-F238E27FC236}">
                  <a16:creationId xmlns:a16="http://schemas.microsoft.com/office/drawing/2014/main" id="{45AA5D21-8C7B-4C77-815C-C3A8EA0A58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7" name="Freeform 16">
              <a:extLst>
                <a:ext uri="{FF2B5EF4-FFF2-40B4-BE49-F238E27FC236}">
                  <a16:creationId xmlns:a16="http://schemas.microsoft.com/office/drawing/2014/main" id="{D7A46675-AA96-41DB-B9DB-CAA471A207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Freeform 17">
              <a:extLst>
                <a:ext uri="{FF2B5EF4-FFF2-40B4-BE49-F238E27FC236}">
                  <a16:creationId xmlns:a16="http://schemas.microsoft.com/office/drawing/2014/main" id="{82090F8A-ECF2-423C-98D0-8EF2262203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9" name="Freeform 18">
              <a:extLst>
                <a:ext uri="{FF2B5EF4-FFF2-40B4-BE49-F238E27FC236}">
                  <a16:creationId xmlns:a16="http://schemas.microsoft.com/office/drawing/2014/main" id="{EA5DE46B-A4BE-407F-835A-693D3E979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0" name="Freeform 19">
              <a:extLst>
                <a:ext uri="{FF2B5EF4-FFF2-40B4-BE49-F238E27FC236}">
                  <a16:creationId xmlns:a16="http://schemas.microsoft.com/office/drawing/2014/main" id="{429E4297-5489-465D-A6D7-03BD468E05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1" name="Freeform 20">
              <a:extLst>
                <a:ext uri="{FF2B5EF4-FFF2-40B4-BE49-F238E27FC236}">
                  <a16:creationId xmlns:a16="http://schemas.microsoft.com/office/drawing/2014/main" id="{69A4CFA1-B603-453B-AC53-49E8A8DF7E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2" name="Freeform 21">
              <a:extLst>
                <a:ext uri="{FF2B5EF4-FFF2-40B4-BE49-F238E27FC236}">
                  <a16:creationId xmlns:a16="http://schemas.microsoft.com/office/drawing/2014/main" id="{7A997EDF-8927-490B-AD5F-046317B8B2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3" name="Freeform 22">
              <a:extLst>
                <a:ext uri="{FF2B5EF4-FFF2-40B4-BE49-F238E27FC236}">
                  <a16:creationId xmlns:a16="http://schemas.microsoft.com/office/drawing/2014/main" id="{3C91BE84-B1A4-4592-A942-2C72C86DD8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4" name="Freeform 23">
              <a:extLst>
                <a:ext uri="{FF2B5EF4-FFF2-40B4-BE49-F238E27FC236}">
                  <a16:creationId xmlns:a16="http://schemas.microsoft.com/office/drawing/2014/main" id="{A0AAA5CD-6E44-429A-91FA-D650BAF9EE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7077894" y="526818"/>
            <a:ext cx="4489536" cy="802431"/>
          </a:xfrm>
        </p:spPr>
        <p:txBody>
          <a:bodyPr>
            <a:normAutofit/>
          </a:bodyPr>
          <a:lstStyle/>
          <a:p>
            <a:pPr algn="l"/>
            <a:r>
              <a:rPr lang="en-US" sz="4000" u="sng" dirty="0">
                <a:solidFill>
                  <a:schemeClr val="tx1"/>
                </a:solidFill>
                <a:highlight>
                  <a:srgbClr val="FFFF00"/>
                </a:highlight>
              </a:rPr>
              <a:t>Problem of   Practice</a:t>
            </a:r>
          </a:p>
        </p:txBody>
      </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7279905" y="1776119"/>
            <a:ext cx="4125221" cy="2939242"/>
          </a:xfrm>
        </p:spPr>
        <p:txBody>
          <a:bodyPr>
            <a:normAutofit lnSpcReduction="10000"/>
          </a:bodyPr>
          <a:lstStyle/>
          <a:p>
            <a:pPr algn="l"/>
            <a:r>
              <a:rPr lang="en-US" sz="3200" dirty="0">
                <a:solidFill>
                  <a:schemeClr val="tx2"/>
                </a:solidFill>
              </a:rPr>
              <a:t>How to use in-person and virtual learning to create 20-25 Lap Quilts for Hospice while improving the student’s Math skills.</a:t>
            </a:r>
          </a:p>
        </p:txBody>
      </p:sp>
      <p:sp>
        <p:nvSpPr>
          <p:cNvPr id="1195" name="Rectangle 93">
            <a:extLst>
              <a:ext uri="{FF2B5EF4-FFF2-40B4-BE49-F238E27FC236}">
                <a16:creationId xmlns:a16="http://schemas.microsoft.com/office/drawing/2014/main" id="{C8CA0C52-5ACA-4F17-AA4A-312E0E1109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7EE6C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6" name="Isosceles Triangle 39">
            <a:extLst>
              <a:ext uri="{FF2B5EF4-FFF2-40B4-BE49-F238E27FC236}">
                <a16:creationId xmlns:a16="http://schemas.microsoft.com/office/drawing/2014/main" id="{4F37E7FB-7372-47E3-914E-7CF7E94B1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50273" y="3291386"/>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3" name="Picture 7" descr="Melissa &amp; Doug Created by Me! Fleece Quilt Flower | JOANN">
            <a:extLst>
              <a:ext uri="{FF2B5EF4-FFF2-40B4-BE49-F238E27FC236}">
                <a16:creationId xmlns:a16="http://schemas.microsoft.com/office/drawing/2014/main" id="{A726159E-0ED5-FF45-90E3-4D3A67951A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382" r="293" b="11993"/>
          <a:stretch/>
        </p:blipFill>
        <p:spPr bwMode="auto">
          <a:xfrm>
            <a:off x="1544333" y="1574800"/>
            <a:ext cx="4586325" cy="3992292"/>
          </a:xfrm>
          <a:prstGeom prst="rect">
            <a:avLst/>
          </a:prstGeom>
          <a:solidFill>
            <a:srgbClr val="FFFF00"/>
          </a:solidFill>
        </p:spPr>
      </p:pic>
    </p:spTree>
    <p:extLst>
      <p:ext uri="{BB962C8B-B14F-4D97-AF65-F5344CB8AC3E}">
        <p14:creationId xmlns:p14="http://schemas.microsoft.com/office/powerpoint/2010/main" val="135652541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77" name="Rectangle 72">
            <a:extLst>
              <a:ext uri="{FF2B5EF4-FFF2-40B4-BE49-F238E27FC236}">
                <a16:creationId xmlns:a16="http://schemas.microsoft.com/office/drawing/2014/main" id="{18E185E3-0811-4D02-B815-FD4B1FE1A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78" name="Group 74">
            <a:extLst>
              <a:ext uri="{FF2B5EF4-FFF2-40B4-BE49-F238E27FC236}">
                <a16:creationId xmlns:a16="http://schemas.microsoft.com/office/drawing/2014/main" id="{AEF5DF33-371B-4E71-B7C0-33A312707D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6179" name="Freeform 5">
              <a:extLst>
                <a:ext uri="{FF2B5EF4-FFF2-40B4-BE49-F238E27FC236}">
                  <a16:creationId xmlns:a16="http://schemas.microsoft.com/office/drawing/2014/main" id="{FC38FD88-E276-4A2A-8D0C-E162AB6DB5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0" name="Freeform 6">
              <a:extLst>
                <a:ext uri="{FF2B5EF4-FFF2-40B4-BE49-F238E27FC236}">
                  <a16:creationId xmlns:a16="http://schemas.microsoft.com/office/drawing/2014/main" id="{49D57084-5A8E-4FCE-A874-0AE093C991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1" name="Freeform 7">
              <a:extLst>
                <a:ext uri="{FF2B5EF4-FFF2-40B4-BE49-F238E27FC236}">
                  <a16:creationId xmlns:a16="http://schemas.microsoft.com/office/drawing/2014/main" id="{6A970364-7C0B-4471-8685-2CE2A98843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2" name="Freeform 8">
              <a:extLst>
                <a:ext uri="{FF2B5EF4-FFF2-40B4-BE49-F238E27FC236}">
                  <a16:creationId xmlns:a16="http://schemas.microsoft.com/office/drawing/2014/main" id="{5E09B29A-E4BA-4D33-9702-E4829215AE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3" name="Freeform 9">
              <a:extLst>
                <a:ext uri="{FF2B5EF4-FFF2-40B4-BE49-F238E27FC236}">
                  <a16:creationId xmlns:a16="http://schemas.microsoft.com/office/drawing/2014/main" id="{3E774069-8F6E-46FF-9E36-077DE83BC6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4" name="Freeform 10">
              <a:extLst>
                <a:ext uri="{FF2B5EF4-FFF2-40B4-BE49-F238E27FC236}">
                  <a16:creationId xmlns:a16="http://schemas.microsoft.com/office/drawing/2014/main" id="{820DC37B-CC18-4449-AEF0-2FAEC0733F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5" name="Freeform 11">
              <a:extLst>
                <a:ext uri="{FF2B5EF4-FFF2-40B4-BE49-F238E27FC236}">
                  <a16:creationId xmlns:a16="http://schemas.microsoft.com/office/drawing/2014/main" id="{08171F6F-EA22-48CB-A1F1-0AD563291E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6" name="Freeform 12">
              <a:extLst>
                <a:ext uri="{FF2B5EF4-FFF2-40B4-BE49-F238E27FC236}">
                  <a16:creationId xmlns:a16="http://schemas.microsoft.com/office/drawing/2014/main" id="{F27E8F19-F42F-460F-B7E2-BCB67D13EA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7" name="Freeform 13">
              <a:extLst>
                <a:ext uri="{FF2B5EF4-FFF2-40B4-BE49-F238E27FC236}">
                  <a16:creationId xmlns:a16="http://schemas.microsoft.com/office/drawing/2014/main" id="{E8D5816E-E6E0-4F0D-9F12-DCFC88787D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8" name="Freeform 14">
              <a:extLst>
                <a:ext uri="{FF2B5EF4-FFF2-40B4-BE49-F238E27FC236}">
                  <a16:creationId xmlns:a16="http://schemas.microsoft.com/office/drawing/2014/main" id="{1B2210BD-FE37-4F2B-8AE2-2F336350F9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9" name="Freeform 15">
              <a:extLst>
                <a:ext uri="{FF2B5EF4-FFF2-40B4-BE49-F238E27FC236}">
                  <a16:creationId xmlns:a16="http://schemas.microsoft.com/office/drawing/2014/main" id="{4740980A-8006-438B-968A-5F779A337A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0" name="Freeform 16">
              <a:extLst>
                <a:ext uri="{FF2B5EF4-FFF2-40B4-BE49-F238E27FC236}">
                  <a16:creationId xmlns:a16="http://schemas.microsoft.com/office/drawing/2014/main" id="{7316C61E-FA62-4870-9041-DABE361507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1" name="Freeform 17">
              <a:extLst>
                <a:ext uri="{FF2B5EF4-FFF2-40B4-BE49-F238E27FC236}">
                  <a16:creationId xmlns:a16="http://schemas.microsoft.com/office/drawing/2014/main" id="{94016B0A-CCA9-4246-B64C-255FE059E0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2" name="Freeform 18">
              <a:extLst>
                <a:ext uri="{FF2B5EF4-FFF2-40B4-BE49-F238E27FC236}">
                  <a16:creationId xmlns:a16="http://schemas.microsoft.com/office/drawing/2014/main" id="{75F65247-6F7A-4557-9BB2-EADA96E31F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3" name="Freeform 19">
              <a:extLst>
                <a:ext uri="{FF2B5EF4-FFF2-40B4-BE49-F238E27FC236}">
                  <a16:creationId xmlns:a16="http://schemas.microsoft.com/office/drawing/2014/main" id="{05F8D068-388B-470E-9BDB-8871755956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4" name="Freeform 20">
              <a:extLst>
                <a:ext uri="{FF2B5EF4-FFF2-40B4-BE49-F238E27FC236}">
                  <a16:creationId xmlns:a16="http://schemas.microsoft.com/office/drawing/2014/main" id="{720514DC-0AF7-413C-B1C9-AAF6997021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5" name="Freeform 21">
              <a:extLst>
                <a:ext uri="{FF2B5EF4-FFF2-40B4-BE49-F238E27FC236}">
                  <a16:creationId xmlns:a16="http://schemas.microsoft.com/office/drawing/2014/main" id="{FA60F38B-B098-4C89-9E9E-E1B81CB4A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6" name="Freeform 22">
              <a:extLst>
                <a:ext uri="{FF2B5EF4-FFF2-40B4-BE49-F238E27FC236}">
                  <a16:creationId xmlns:a16="http://schemas.microsoft.com/office/drawing/2014/main" id="{C5A9BBA0-F4BE-45A0-8511-7ADF2D75F5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7" name="Freeform 23">
              <a:extLst>
                <a:ext uri="{FF2B5EF4-FFF2-40B4-BE49-F238E27FC236}">
                  <a16:creationId xmlns:a16="http://schemas.microsoft.com/office/drawing/2014/main" id="{DED080A7-92FE-4E36-803A-03C4E55444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6148" name="Picture 4" descr="Fraction Activities &amp; Visual Aids | Numerator and Denominator">
            <a:extLst>
              <a:ext uri="{FF2B5EF4-FFF2-40B4-BE49-F238E27FC236}">
                <a16:creationId xmlns:a16="http://schemas.microsoft.com/office/drawing/2014/main" id="{F88FC6E2-67F8-034D-9082-7873C8799E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566" r="12503" b="-1"/>
          <a:stretch/>
        </p:blipFill>
        <p:spPr bwMode="auto">
          <a:xfrm rot="21600000">
            <a:off x="20" y="10"/>
            <a:ext cx="4060675" cy="3429217"/>
          </a:xfrm>
          <a:prstGeom prst="rect">
            <a:avLst/>
          </a:prstGeom>
          <a:noFill/>
          <a:ln w="9525">
            <a:noFill/>
          </a:ln>
          <a:extLst>
            <a:ext uri="{909E8E84-426E-40DD-AFC4-6F175D3DCCD1}">
              <a14:hiddenFill xmlns:a14="http://schemas.microsoft.com/office/drawing/2010/main">
                <a:solidFill>
                  <a:srgbClr val="FFFFFF"/>
                </a:solidFill>
              </a14:hiddenFill>
            </a:ext>
          </a:extLst>
        </p:spPr>
      </p:pic>
      <p:pic>
        <p:nvPicPr>
          <p:cNvPr id="6146" name="Picture 2" descr="Kids Math: Introduction to Fractions">
            <a:extLst>
              <a:ext uri="{FF2B5EF4-FFF2-40B4-BE49-F238E27FC236}">
                <a16:creationId xmlns:a16="http://schemas.microsoft.com/office/drawing/2014/main" id="{9B1BF742-7C4E-2A43-9C3E-01EC20E6C5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344" r="33776" b="1"/>
          <a:stretch/>
        </p:blipFill>
        <p:spPr bwMode="auto">
          <a:xfrm rot="21600000">
            <a:off x="20" y="3428999"/>
            <a:ext cx="4060675" cy="3429227"/>
          </a:xfrm>
          <a:prstGeom prst="rect">
            <a:avLst/>
          </a:prstGeom>
          <a:noFill/>
          <a:ln w="9525">
            <a:noFill/>
          </a:ln>
          <a:extLst>
            <a:ext uri="{909E8E84-426E-40DD-AFC4-6F175D3DCCD1}">
              <a14:hiddenFill xmlns:a14="http://schemas.microsoft.com/office/drawing/2010/main">
                <a:solidFill>
                  <a:srgbClr val="FFFFFF"/>
                </a:solidFill>
              </a14:hiddenFill>
            </a:ext>
          </a:extLst>
        </p:spPr>
      </p:pic>
      <p:grpSp>
        <p:nvGrpSpPr>
          <p:cNvPr id="6198" name="Group 95">
            <a:extLst>
              <a:ext uri="{FF2B5EF4-FFF2-40B4-BE49-F238E27FC236}">
                <a16:creationId xmlns:a16="http://schemas.microsoft.com/office/drawing/2014/main" id="{5A471D8E-1A8D-4475-ADA2-EC6C0D333A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70925" y="1186483"/>
            <a:ext cx="6509954" cy="4477933"/>
            <a:chOff x="807084" y="1186483"/>
            <a:chExt cx="6509954" cy="4477933"/>
          </a:xfrm>
        </p:grpSpPr>
        <p:sp>
          <p:nvSpPr>
            <p:cNvPr id="97" name="Rectangle 96">
              <a:extLst>
                <a:ext uri="{FF2B5EF4-FFF2-40B4-BE49-F238E27FC236}">
                  <a16:creationId xmlns:a16="http://schemas.microsoft.com/office/drawing/2014/main" id="{8D6084D6-33BF-484A-A43B-335B2F01E1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846" y="1186483"/>
              <a:ext cx="6508430"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99" name="Isosceles Triangle 39">
              <a:extLst>
                <a:ext uri="{FF2B5EF4-FFF2-40B4-BE49-F238E27FC236}">
                  <a16:creationId xmlns:a16="http://schemas.microsoft.com/office/drawing/2014/main" id="{5EF7A8F0-A885-4A39-9D6F-105BC673E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3858445"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DBCD739B-879A-4BCF-911D-A94258A2CF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6509954"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4728812" y="1033622"/>
            <a:ext cx="6337231" cy="842616"/>
          </a:xfrm>
        </p:spPr>
        <p:txBody>
          <a:bodyPr>
            <a:normAutofit fontScale="90000"/>
          </a:bodyPr>
          <a:lstStyle/>
          <a:p>
            <a:r>
              <a:rPr lang="en-US" u="sng" dirty="0"/>
              <a:t>Strategies Used</a:t>
            </a:r>
          </a:p>
        </p:txBody>
      </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5598052" y="2243791"/>
            <a:ext cx="5235262" cy="2786711"/>
          </a:xfrm>
        </p:spPr>
        <p:txBody>
          <a:bodyPr>
            <a:normAutofit/>
          </a:bodyPr>
          <a:lstStyle/>
          <a:p>
            <a:r>
              <a:rPr lang="en-US" sz="2800" dirty="0">
                <a:solidFill>
                  <a:schemeClr val="tx1"/>
                </a:solidFill>
              </a:rPr>
              <a:t>The students will increase their knowledge in the area of measurements by using  repetitive practices, and hands-on activities.</a:t>
            </a:r>
          </a:p>
        </p:txBody>
      </p:sp>
    </p:spTree>
    <p:extLst>
      <p:ext uri="{BB962C8B-B14F-4D97-AF65-F5344CB8AC3E}">
        <p14:creationId xmlns:p14="http://schemas.microsoft.com/office/powerpoint/2010/main" val="233929078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61" name="Rectangle 79">
            <a:extLst>
              <a:ext uri="{FF2B5EF4-FFF2-40B4-BE49-F238E27FC236}">
                <a16:creationId xmlns:a16="http://schemas.microsoft.com/office/drawing/2014/main" id="{6A460865-3BF5-4C36-8C40-202E09CDE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216EA232-318A-465E-8FC0-C44BE5A56F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162" name="Freeform 5">
              <a:extLst>
                <a:ext uri="{FF2B5EF4-FFF2-40B4-BE49-F238E27FC236}">
                  <a16:creationId xmlns:a16="http://schemas.microsoft.com/office/drawing/2014/main" id="{B0BDECCC-2CD3-4A1B-9735-DA6A13569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 name="Freeform 6">
              <a:extLst>
                <a:ext uri="{FF2B5EF4-FFF2-40B4-BE49-F238E27FC236}">
                  <a16:creationId xmlns:a16="http://schemas.microsoft.com/office/drawing/2014/main" id="{9AD3F09E-B4A7-4974-8B17-18C715C658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 name="Freeform 7">
              <a:extLst>
                <a:ext uri="{FF2B5EF4-FFF2-40B4-BE49-F238E27FC236}">
                  <a16:creationId xmlns:a16="http://schemas.microsoft.com/office/drawing/2014/main" id="{D8428772-9388-427A-B96B-001EF522F8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 name="Freeform 8">
              <a:extLst>
                <a:ext uri="{FF2B5EF4-FFF2-40B4-BE49-F238E27FC236}">
                  <a16:creationId xmlns:a16="http://schemas.microsoft.com/office/drawing/2014/main" id="{BFE6636C-BEB3-49C0-B0F1-733A4CA736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 name="Freeform 9">
              <a:extLst>
                <a:ext uri="{FF2B5EF4-FFF2-40B4-BE49-F238E27FC236}">
                  <a16:creationId xmlns:a16="http://schemas.microsoft.com/office/drawing/2014/main" id="{B68CB985-A0BC-4F92-A3FF-94013B131F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7" name="Freeform 10">
              <a:extLst>
                <a:ext uri="{FF2B5EF4-FFF2-40B4-BE49-F238E27FC236}">
                  <a16:creationId xmlns:a16="http://schemas.microsoft.com/office/drawing/2014/main" id="{66F1C176-4DB5-439E-85F9-AB1BF80209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8" name="Freeform 11">
              <a:extLst>
                <a:ext uri="{FF2B5EF4-FFF2-40B4-BE49-F238E27FC236}">
                  <a16:creationId xmlns:a16="http://schemas.microsoft.com/office/drawing/2014/main" id="{CBD3D784-098B-4891-B709-84E9E3446D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 name="Freeform 12">
              <a:extLst>
                <a:ext uri="{FF2B5EF4-FFF2-40B4-BE49-F238E27FC236}">
                  <a16:creationId xmlns:a16="http://schemas.microsoft.com/office/drawing/2014/main" id="{1F09B2B1-5AA7-48FD-A55D-84748C897A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 name="Freeform 13">
              <a:extLst>
                <a:ext uri="{FF2B5EF4-FFF2-40B4-BE49-F238E27FC236}">
                  <a16:creationId xmlns:a16="http://schemas.microsoft.com/office/drawing/2014/main" id="{CEE7F157-4465-4FAE-9055-75C8E4561D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 name="Freeform 14">
              <a:extLst>
                <a:ext uri="{FF2B5EF4-FFF2-40B4-BE49-F238E27FC236}">
                  <a16:creationId xmlns:a16="http://schemas.microsoft.com/office/drawing/2014/main" id="{4BAC5890-4199-44F4-B6F4-A8CACBE95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2" name="Freeform 15">
              <a:extLst>
                <a:ext uri="{FF2B5EF4-FFF2-40B4-BE49-F238E27FC236}">
                  <a16:creationId xmlns:a16="http://schemas.microsoft.com/office/drawing/2014/main" id="{40BD8A8E-D909-4BFA-A472-7052EF5C7D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 name="Freeform 16">
              <a:extLst>
                <a:ext uri="{FF2B5EF4-FFF2-40B4-BE49-F238E27FC236}">
                  <a16:creationId xmlns:a16="http://schemas.microsoft.com/office/drawing/2014/main" id="{ECF1F041-F61A-4AB5-AF34-CC87BBD955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 name="Freeform 17">
              <a:extLst>
                <a:ext uri="{FF2B5EF4-FFF2-40B4-BE49-F238E27FC236}">
                  <a16:creationId xmlns:a16="http://schemas.microsoft.com/office/drawing/2014/main" id="{17F1F2CE-843E-458F-B552-490BA71AB1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 name="Freeform 18">
              <a:extLst>
                <a:ext uri="{FF2B5EF4-FFF2-40B4-BE49-F238E27FC236}">
                  <a16:creationId xmlns:a16="http://schemas.microsoft.com/office/drawing/2014/main" id="{5D39D0BB-6F58-4022-989D-70F4132C41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 name="Freeform 19">
              <a:extLst>
                <a:ext uri="{FF2B5EF4-FFF2-40B4-BE49-F238E27FC236}">
                  <a16:creationId xmlns:a16="http://schemas.microsoft.com/office/drawing/2014/main" id="{86BF4AEB-2E67-4C3C-B5A4-D943DFA669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7" name="Freeform 20">
              <a:extLst>
                <a:ext uri="{FF2B5EF4-FFF2-40B4-BE49-F238E27FC236}">
                  <a16:creationId xmlns:a16="http://schemas.microsoft.com/office/drawing/2014/main" id="{1D93D114-6E49-4AB5-BB3F-8741908AB4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 name="Freeform 21">
              <a:extLst>
                <a:ext uri="{FF2B5EF4-FFF2-40B4-BE49-F238E27FC236}">
                  <a16:creationId xmlns:a16="http://schemas.microsoft.com/office/drawing/2014/main" id="{B14ABBB2-BA9C-464E-9AED-45C6ADFE9E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 name="Freeform 22">
              <a:extLst>
                <a:ext uri="{FF2B5EF4-FFF2-40B4-BE49-F238E27FC236}">
                  <a16:creationId xmlns:a16="http://schemas.microsoft.com/office/drawing/2014/main" id="{7F500870-4505-4B0D-B9F7-A91B2EB305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0" name="Freeform 23">
              <a:extLst>
                <a:ext uri="{FF2B5EF4-FFF2-40B4-BE49-F238E27FC236}">
                  <a16:creationId xmlns:a16="http://schemas.microsoft.com/office/drawing/2014/main" id="{DA1025E7-3218-41D8-91B9-5E5F0AF4CA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2057" name="Picture 9" descr="The Blanket Of Furry Blue Fleece Fabric. A Background Of Light.. Stock  Photo, Picture And Royalty Free Image. Image 92088359.">
            <a:extLst>
              <a:ext uri="{FF2B5EF4-FFF2-40B4-BE49-F238E27FC236}">
                <a16:creationId xmlns:a16="http://schemas.microsoft.com/office/drawing/2014/main" id="{7C7C1602-1744-5341-BDB7-DA4368DF9C8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507" r="-2" b="15474"/>
          <a:stretch/>
        </p:blipFill>
        <p:spPr bwMode="auto">
          <a:xfrm>
            <a:off x="20" y="10"/>
            <a:ext cx="4637303" cy="4267595"/>
          </a:xfrm>
          <a:prstGeom prst="rect">
            <a:avLst/>
          </a:prstGeom>
          <a:noFill/>
          <a:ln w="9525">
            <a:noFill/>
          </a:ln>
          <a:extLst>
            <a:ext uri="{909E8E84-426E-40DD-AFC4-6F175D3DCCD1}">
              <a14:hiddenFill xmlns:a14="http://schemas.microsoft.com/office/drawing/2010/main">
                <a:solidFill>
                  <a:srgbClr val="FFFFFF"/>
                </a:solidFill>
              </a14:hiddenFill>
            </a:ext>
          </a:extLst>
        </p:spPr>
      </p:pic>
      <p:pic>
        <p:nvPicPr>
          <p:cNvPr id="2059" name="Picture 11" descr="Tie Dye Pink Print Ultra Plush Fleece Fabric - Fabric and Material - Fabric  Crafting - Hobby - Craft Supplies - Factory Direct Craft">
            <a:extLst>
              <a:ext uri="{FF2B5EF4-FFF2-40B4-BE49-F238E27FC236}">
                <a16:creationId xmlns:a16="http://schemas.microsoft.com/office/drawing/2014/main" id="{D55C2DD4-70DC-CC41-A0B0-E57B557F8F4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7453" r="-1" b="26687"/>
          <a:stretch/>
        </p:blipFill>
        <p:spPr bwMode="auto">
          <a:xfrm>
            <a:off x="20" y="4267831"/>
            <a:ext cx="4637303" cy="2590395"/>
          </a:xfrm>
          <a:prstGeom prst="rect">
            <a:avLst/>
          </a:prstGeom>
          <a:noFill/>
          <a:ln w="9525">
            <a:noFill/>
          </a:ln>
          <a:extLst>
            <a:ext uri="{909E8E84-426E-40DD-AFC4-6F175D3DCCD1}">
              <a14:hiddenFill xmlns:a14="http://schemas.microsoft.com/office/drawing/2010/main">
                <a:solidFill>
                  <a:srgbClr val="FFFFFF"/>
                </a:solidFill>
              </a14:hiddenFill>
            </a:ext>
          </a:extLst>
        </p:spPr>
      </p:pic>
      <p:grpSp>
        <p:nvGrpSpPr>
          <p:cNvPr id="2181" name="Group 102">
            <a:extLst>
              <a:ext uri="{FF2B5EF4-FFF2-40B4-BE49-F238E27FC236}">
                <a16:creationId xmlns:a16="http://schemas.microsoft.com/office/drawing/2014/main" id="{A437BF93-09F3-4841-84BB-1866353507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55064" y="1186483"/>
            <a:ext cx="5941686" cy="4477933"/>
            <a:chOff x="807084" y="1186483"/>
            <a:chExt cx="5941686" cy="4477933"/>
          </a:xfrm>
        </p:grpSpPr>
        <p:sp>
          <p:nvSpPr>
            <p:cNvPr id="2182" name="Rectangle 103">
              <a:extLst>
                <a:ext uri="{FF2B5EF4-FFF2-40B4-BE49-F238E27FC236}">
                  <a16:creationId xmlns:a16="http://schemas.microsoft.com/office/drawing/2014/main" id="{2863F0F1-6E78-4CEE-9986-138A5A89A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780" y="1186483"/>
              <a:ext cx="5940295"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3" name="Isosceles Triangle 39">
              <a:extLst>
                <a:ext uri="{FF2B5EF4-FFF2-40B4-BE49-F238E27FC236}">
                  <a16:creationId xmlns:a16="http://schemas.microsoft.com/office/drawing/2014/main" id="{C9E5B7BB-B657-424A-9B75-DEE6D4994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3574311"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4" name="Rectangle 105">
              <a:extLst>
                <a:ext uri="{FF2B5EF4-FFF2-40B4-BE49-F238E27FC236}">
                  <a16:creationId xmlns:a16="http://schemas.microsoft.com/office/drawing/2014/main" id="{2939659A-76AF-4D8B-9EE4-31A545F14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5941686"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5543394" y="1211106"/>
            <a:ext cx="5720445" cy="750937"/>
          </a:xfrm>
        </p:spPr>
        <p:txBody>
          <a:bodyPr>
            <a:normAutofit fontScale="90000"/>
          </a:bodyPr>
          <a:lstStyle/>
          <a:p>
            <a:r>
              <a:rPr lang="en-US" u="sng" dirty="0"/>
              <a:t>Resources Necessary</a:t>
            </a:r>
          </a:p>
        </p:txBody>
      </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5543215" y="2191879"/>
            <a:ext cx="5547587" cy="2667988"/>
          </a:xfrm>
        </p:spPr>
        <p:txBody>
          <a:bodyPr>
            <a:noAutofit/>
          </a:bodyPr>
          <a:lstStyle/>
          <a:p>
            <a:r>
              <a:rPr lang="en-US" sz="2800" dirty="0">
                <a:solidFill>
                  <a:schemeClr val="tx1"/>
                </a:solidFill>
              </a:rPr>
              <a:t>Some of the resources that we will need are:  Fleece material, acrylic ruler, internet, Ziploc baggies, and scissors.  We will also need the support of the administrators.</a:t>
            </a:r>
          </a:p>
        </p:txBody>
      </p:sp>
    </p:spTree>
    <p:extLst>
      <p:ext uri="{BB962C8B-B14F-4D97-AF65-F5344CB8AC3E}">
        <p14:creationId xmlns:p14="http://schemas.microsoft.com/office/powerpoint/2010/main" val="36286480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FD8F1113-2E3C-46E3-B54F-B7F421EEF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465DDECC-A11E-434E-87B2-8997CD3832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6" name="Freeform 5">
              <a:extLst>
                <a:ext uri="{FF2B5EF4-FFF2-40B4-BE49-F238E27FC236}">
                  <a16:creationId xmlns:a16="http://schemas.microsoft.com/office/drawing/2014/main" id="{B54A4D14-513F-4121-92D3-5CCB468962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6">
              <a:extLst>
                <a:ext uri="{FF2B5EF4-FFF2-40B4-BE49-F238E27FC236}">
                  <a16:creationId xmlns:a16="http://schemas.microsoft.com/office/drawing/2014/main" id="{6C3411F1-AD17-499D-AFEF-2F300F6DF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7">
              <a:extLst>
                <a:ext uri="{FF2B5EF4-FFF2-40B4-BE49-F238E27FC236}">
                  <a16:creationId xmlns:a16="http://schemas.microsoft.com/office/drawing/2014/main" id="{60BF2CBE-B1E9-4C42-89DC-C35E4E651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8">
              <a:extLst>
                <a:ext uri="{FF2B5EF4-FFF2-40B4-BE49-F238E27FC236}">
                  <a16:creationId xmlns:a16="http://schemas.microsoft.com/office/drawing/2014/main" id="{72C95A87-DCDB-41C4-B774-744B3ECBE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9">
              <a:extLst>
                <a:ext uri="{FF2B5EF4-FFF2-40B4-BE49-F238E27FC236}">
                  <a16:creationId xmlns:a16="http://schemas.microsoft.com/office/drawing/2014/main" id="{BCB97515-32FF-43A6-A51C-B140193ABB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0">
              <a:extLst>
                <a:ext uri="{FF2B5EF4-FFF2-40B4-BE49-F238E27FC236}">
                  <a16:creationId xmlns:a16="http://schemas.microsoft.com/office/drawing/2014/main" id="{9C6379D3-7045-4B76-9409-6D23D753D0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1">
              <a:extLst>
                <a:ext uri="{FF2B5EF4-FFF2-40B4-BE49-F238E27FC236}">
                  <a16:creationId xmlns:a16="http://schemas.microsoft.com/office/drawing/2014/main" id="{7C324CDD-B30F-47DD-8627-E2171D5E83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2">
              <a:extLst>
                <a:ext uri="{FF2B5EF4-FFF2-40B4-BE49-F238E27FC236}">
                  <a16:creationId xmlns:a16="http://schemas.microsoft.com/office/drawing/2014/main" id="{61B1C1DE-4201-4989-BE65-41ADC2472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3">
              <a:extLst>
                <a:ext uri="{FF2B5EF4-FFF2-40B4-BE49-F238E27FC236}">
                  <a16:creationId xmlns:a16="http://schemas.microsoft.com/office/drawing/2014/main" id="{0A9092BE-A36C-4833-8E71-2850F4AF7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4">
              <a:extLst>
                <a:ext uri="{FF2B5EF4-FFF2-40B4-BE49-F238E27FC236}">
                  <a16:creationId xmlns:a16="http://schemas.microsoft.com/office/drawing/2014/main" id="{806398CC-D327-4E06-838C-31119BD56F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5">
              <a:extLst>
                <a:ext uri="{FF2B5EF4-FFF2-40B4-BE49-F238E27FC236}">
                  <a16:creationId xmlns:a16="http://schemas.microsoft.com/office/drawing/2014/main" id="{1E3F0C5B-76A9-4A8F-A1CB-35C0DE83A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6">
              <a:extLst>
                <a:ext uri="{FF2B5EF4-FFF2-40B4-BE49-F238E27FC236}">
                  <a16:creationId xmlns:a16="http://schemas.microsoft.com/office/drawing/2014/main" id="{70A741CC-E736-448A-A94E-5C8BB9711D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7">
              <a:extLst>
                <a:ext uri="{FF2B5EF4-FFF2-40B4-BE49-F238E27FC236}">
                  <a16:creationId xmlns:a16="http://schemas.microsoft.com/office/drawing/2014/main" id="{202722D1-549B-407E-BF75-2A1E8DB5BA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8">
              <a:extLst>
                <a:ext uri="{FF2B5EF4-FFF2-40B4-BE49-F238E27FC236}">
                  <a16:creationId xmlns:a16="http://schemas.microsoft.com/office/drawing/2014/main" id="{5CA8D742-18BD-41B5-9C00-FCFFAED257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19">
              <a:extLst>
                <a:ext uri="{FF2B5EF4-FFF2-40B4-BE49-F238E27FC236}">
                  <a16:creationId xmlns:a16="http://schemas.microsoft.com/office/drawing/2014/main" id="{8BF81081-4C33-488E-A37E-B95567D0BF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0">
              <a:extLst>
                <a:ext uri="{FF2B5EF4-FFF2-40B4-BE49-F238E27FC236}">
                  <a16:creationId xmlns:a16="http://schemas.microsoft.com/office/drawing/2014/main" id="{462F0DE0-CEBA-420B-8032-FB60893B8E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1">
              <a:extLst>
                <a:ext uri="{FF2B5EF4-FFF2-40B4-BE49-F238E27FC236}">
                  <a16:creationId xmlns:a16="http://schemas.microsoft.com/office/drawing/2014/main" id="{79C8D19E-E3D6-45A6-BCA2-5918A37D7A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2">
              <a:extLst>
                <a:ext uri="{FF2B5EF4-FFF2-40B4-BE49-F238E27FC236}">
                  <a16:creationId xmlns:a16="http://schemas.microsoft.com/office/drawing/2014/main" id="{43280283-E04A-43CA-BFA1-F285486A2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3">
              <a:extLst>
                <a:ext uri="{FF2B5EF4-FFF2-40B4-BE49-F238E27FC236}">
                  <a16:creationId xmlns:a16="http://schemas.microsoft.com/office/drawing/2014/main" id="{38328CB6-0FC5-4AEA-BC7E-489267CB6F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2983844" y="-32600"/>
            <a:ext cx="6051146" cy="624101"/>
          </a:xfrm>
        </p:spPr>
        <p:txBody>
          <a:bodyPr>
            <a:normAutofit fontScale="90000"/>
          </a:bodyPr>
          <a:lstStyle/>
          <a:p>
            <a:r>
              <a:rPr lang="en-US" sz="4000" u="sng" dirty="0">
                <a:solidFill>
                  <a:schemeClr val="tx2"/>
                </a:solidFill>
              </a:rPr>
              <a:t>Improving our Math Skills</a:t>
            </a:r>
          </a:p>
        </p:txBody>
      </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1148823" y="4288278"/>
            <a:ext cx="10151529" cy="2624660"/>
          </a:xfrm>
        </p:spPr>
        <p:txBody>
          <a:bodyPr>
            <a:noAutofit/>
          </a:bodyPr>
          <a:lstStyle/>
          <a:p>
            <a:pPr>
              <a:lnSpc>
                <a:spcPct val="90000"/>
              </a:lnSpc>
            </a:pPr>
            <a:endParaRPr lang="en-US" sz="2200" dirty="0">
              <a:solidFill>
                <a:schemeClr val="tx2"/>
              </a:solidFill>
            </a:endParaRPr>
          </a:p>
          <a:p>
            <a:pPr>
              <a:lnSpc>
                <a:spcPct val="90000"/>
              </a:lnSpc>
            </a:pPr>
            <a:r>
              <a:rPr lang="en-US" sz="2200" dirty="0">
                <a:solidFill>
                  <a:schemeClr val="tx2"/>
                </a:solidFill>
              </a:rPr>
              <a:t>Th</a:t>
            </a:r>
            <a:r>
              <a:rPr lang="en-US" sz="2400" dirty="0">
                <a:solidFill>
                  <a:schemeClr val="tx2"/>
                </a:solidFill>
              </a:rPr>
              <a:t>e students will continue to improve  their Math skills, especially in the area of fractions,  while giving comfort to Hospice patients,   who are suffering through fears of the unknown.  The students know that even a small quilt will bring comfort.  It will allow them to know that someone cares enough to take their time and knowledge to create something so special. </a:t>
            </a:r>
          </a:p>
        </p:txBody>
      </p:sp>
      <p:sp>
        <p:nvSpPr>
          <p:cNvPr id="96" name="Isosceles Triangle 39">
            <a:extLst>
              <a:ext uri="{FF2B5EF4-FFF2-40B4-BE49-F238E27FC236}">
                <a16:creationId xmlns:a16="http://schemas.microsoft.com/office/drawing/2014/main" id="{4F37E7FB-7372-47E3-914E-7CF7E94B1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892384" y="4386808"/>
            <a:ext cx="407233" cy="351063"/>
          </a:xfrm>
          <a:prstGeom prst="triangle">
            <a:avLst/>
          </a:prstGeom>
          <a:solidFill>
            <a:srgbClr val="18A5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16E168E2-3256-43A5-9298-9E5A6AE8F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2847" y="954593"/>
            <a:ext cx="6086306" cy="3432215"/>
          </a:xfrm>
          <a:prstGeom prst="rect">
            <a:avLst/>
          </a:prstGeom>
          <a:solidFill>
            <a:schemeClr val="bg1"/>
          </a:solidFill>
          <a:ln w="19050">
            <a:solidFill>
              <a:srgbClr val="18A5DA"/>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0" name="Picture 4" descr="Hospice Care Presentation – March 10 | tlcms.org">
            <a:extLst>
              <a:ext uri="{FF2B5EF4-FFF2-40B4-BE49-F238E27FC236}">
                <a16:creationId xmlns:a16="http://schemas.microsoft.com/office/drawing/2014/main" id="{FF03C851-4636-3E4F-8728-A8F92435F9A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42433" y="1269084"/>
            <a:ext cx="4401909" cy="2743443"/>
          </a:xfrm>
          <a:prstGeom prst="rect">
            <a:avLst/>
          </a:prstGeom>
          <a:noFill/>
          <a:ln w="1270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34169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7208" name="Rectangle 70">
            <a:extLst>
              <a:ext uri="{FF2B5EF4-FFF2-40B4-BE49-F238E27FC236}">
                <a16:creationId xmlns:a16="http://schemas.microsoft.com/office/drawing/2014/main" id="{3284CC39-D8CD-41CB-840E-9548894FC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09" name="Group 72">
            <a:extLst>
              <a:ext uri="{FF2B5EF4-FFF2-40B4-BE49-F238E27FC236}">
                <a16:creationId xmlns:a16="http://schemas.microsoft.com/office/drawing/2014/main" id="{92AD70D7-DC56-43AC-97C6-5FA60897B4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210" name="Freeform 5">
              <a:extLst>
                <a:ext uri="{FF2B5EF4-FFF2-40B4-BE49-F238E27FC236}">
                  <a16:creationId xmlns:a16="http://schemas.microsoft.com/office/drawing/2014/main" id="{71540362-4F3A-4A26-9A84-DA46C6A3DD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1" name="Freeform 6">
              <a:extLst>
                <a:ext uri="{FF2B5EF4-FFF2-40B4-BE49-F238E27FC236}">
                  <a16:creationId xmlns:a16="http://schemas.microsoft.com/office/drawing/2014/main" id="{19FA0D57-0D1A-4273-A68D-BF72FCE37F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2" name="Freeform 7">
              <a:extLst>
                <a:ext uri="{FF2B5EF4-FFF2-40B4-BE49-F238E27FC236}">
                  <a16:creationId xmlns:a16="http://schemas.microsoft.com/office/drawing/2014/main" id="{9FCED40E-563C-4896-9480-08AE1C0FC3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3" name="Freeform 8">
              <a:extLst>
                <a:ext uri="{FF2B5EF4-FFF2-40B4-BE49-F238E27FC236}">
                  <a16:creationId xmlns:a16="http://schemas.microsoft.com/office/drawing/2014/main" id="{3C54D80E-14F7-4294-8C61-4585B7A974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4" name="Freeform 9">
              <a:extLst>
                <a:ext uri="{FF2B5EF4-FFF2-40B4-BE49-F238E27FC236}">
                  <a16:creationId xmlns:a16="http://schemas.microsoft.com/office/drawing/2014/main" id="{02B66E6C-EDB1-4927-9ED4-4BA0960709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5" name="Freeform 10">
              <a:extLst>
                <a:ext uri="{FF2B5EF4-FFF2-40B4-BE49-F238E27FC236}">
                  <a16:creationId xmlns:a16="http://schemas.microsoft.com/office/drawing/2014/main" id="{114FA337-2005-4C83-9A89-D0BBB13E7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6" name="Freeform 11">
              <a:extLst>
                <a:ext uri="{FF2B5EF4-FFF2-40B4-BE49-F238E27FC236}">
                  <a16:creationId xmlns:a16="http://schemas.microsoft.com/office/drawing/2014/main" id="{5D45CDA4-917B-4D66-8F14-B9BCB59A2A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7" name="Freeform 12">
              <a:extLst>
                <a:ext uri="{FF2B5EF4-FFF2-40B4-BE49-F238E27FC236}">
                  <a16:creationId xmlns:a16="http://schemas.microsoft.com/office/drawing/2014/main" id="{C6C12577-3A13-4F72-8530-D5192D8F9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8" name="Freeform 13">
              <a:extLst>
                <a:ext uri="{FF2B5EF4-FFF2-40B4-BE49-F238E27FC236}">
                  <a16:creationId xmlns:a16="http://schemas.microsoft.com/office/drawing/2014/main" id="{9E2351B3-FDB0-4995-90AE-6FE65395E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9" name="Freeform 14">
              <a:extLst>
                <a:ext uri="{FF2B5EF4-FFF2-40B4-BE49-F238E27FC236}">
                  <a16:creationId xmlns:a16="http://schemas.microsoft.com/office/drawing/2014/main" id="{FAC0E3B4-2E4A-421D-AADF-1D4E35435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0" name="Freeform 15">
              <a:extLst>
                <a:ext uri="{FF2B5EF4-FFF2-40B4-BE49-F238E27FC236}">
                  <a16:creationId xmlns:a16="http://schemas.microsoft.com/office/drawing/2014/main" id="{D961ABBF-EA9C-4303-AEE9-D3A2794DB6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1" name="Freeform 16">
              <a:extLst>
                <a:ext uri="{FF2B5EF4-FFF2-40B4-BE49-F238E27FC236}">
                  <a16:creationId xmlns:a16="http://schemas.microsoft.com/office/drawing/2014/main" id="{718CB438-7C75-48A0-8713-8150C9ACFA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2" name="Freeform 17">
              <a:extLst>
                <a:ext uri="{FF2B5EF4-FFF2-40B4-BE49-F238E27FC236}">
                  <a16:creationId xmlns:a16="http://schemas.microsoft.com/office/drawing/2014/main" id="{659E70B6-1232-4C74-9E75-5DAC8787C3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3" name="Freeform 18">
              <a:extLst>
                <a:ext uri="{FF2B5EF4-FFF2-40B4-BE49-F238E27FC236}">
                  <a16:creationId xmlns:a16="http://schemas.microsoft.com/office/drawing/2014/main" id="{D9C149F8-0F98-48D7-A5DC-B21E389835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4" name="Freeform 19">
              <a:extLst>
                <a:ext uri="{FF2B5EF4-FFF2-40B4-BE49-F238E27FC236}">
                  <a16:creationId xmlns:a16="http://schemas.microsoft.com/office/drawing/2014/main" id="{67158460-C306-4B67-AB8A-8A8E62F396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5" name="Freeform 20">
              <a:extLst>
                <a:ext uri="{FF2B5EF4-FFF2-40B4-BE49-F238E27FC236}">
                  <a16:creationId xmlns:a16="http://schemas.microsoft.com/office/drawing/2014/main" id="{09616B12-4FBF-42D2-9389-57DD6BD936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6" name="Freeform 21">
              <a:extLst>
                <a:ext uri="{FF2B5EF4-FFF2-40B4-BE49-F238E27FC236}">
                  <a16:creationId xmlns:a16="http://schemas.microsoft.com/office/drawing/2014/main" id="{CAECCE71-0F6D-4044-A496-B0EB842D44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7" name="Freeform 22">
              <a:extLst>
                <a:ext uri="{FF2B5EF4-FFF2-40B4-BE49-F238E27FC236}">
                  <a16:creationId xmlns:a16="http://schemas.microsoft.com/office/drawing/2014/main" id="{A74F5872-71D7-4C41-9968-9321145863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8" name="Freeform 23">
              <a:extLst>
                <a:ext uri="{FF2B5EF4-FFF2-40B4-BE49-F238E27FC236}">
                  <a16:creationId xmlns:a16="http://schemas.microsoft.com/office/drawing/2014/main" id="{C1787D01-D6C5-4655-8861-56319EA838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229" name="Group 93">
            <a:extLst>
              <a:ext uri="{FF2B5EF4-FFF2-40B4-BE49-F238E27FC236}">
                <a16:creationId xmlns:a16="http://schemas.microsoft.com/office/drawing/2014/main" id="{8E8B0AD7-EB1D-4120-8144-D9374E6BEA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58942" y="3893141"/>
            <a:ext cx="5648782" cy="1771275"/>
            <a:chOff x="3258942" y="3893141"/>
            <a:chExt cx="5648782" cy="1771275"/>
          </a:xfrm>
        </p:grpSpPr>
        <p:sp>
          <p:nvSpPr>
            <p:cNvPr id="7230" name="Isosceles Triangle 39">
              <a:extLst>
                <a:ext uri="{FF2B5EF4-FFF2-40B4-BE49-F238E27FC236}">
                  <a16:creationId xmlns:a16="http://schemas.microsoft.com/office/drawing/2014/main" id="{5EBC6443-5354-486E-98FF-11671CB83D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31" name="Rectangle 95">
              <a:extLst>
                <a:ext uri="{FF2B5EF4-FFF2-40B4-BE49-F238E27FC236}">
                  <a16:creationId xmlns:a16="http://schemas.microsoft.com/office/drawing/2014/main" id="{2457EA96-D1B1-4FFC-B4F9-7D37C878B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58942" y="3893141"/>
              <a:ext cx="5648782"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3407260" y="3859076"/>
            <a:ext cx="5495069" cy="479916"/>
          </a:xfrm>
        </p:spPr>
        <p:txBody>
          <a:bodyPr>
            <a:normAutofit fontScale="90000"/>
          </a:bodyPr>
          <a:lstStyle/>
          <a:p>
            <a:r>
              <a:rPr lang="en-US" sz="3600" u="sng" dirty="0"/>
              <a:t>Research</a:t>
            </a:r>
            <a:r>
              <a:rPr lang="en-US" sz="3600" dirty="0"/>
              <a:t> </a:t>
            </a:r>
            <a:r>
              <a:rPr lang="en-US" sz="3600" u="sng" dirty="0"/>
              <a:t>Question</a:t>
            </a:r>
          </a:p>
        </p:txBody>
      </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2768869" y="4532438"/>
            <a:ext cx="6716176" cy="1859863"/>
          </a:xfrm>
        </p:spPr>
        <p:txBody>
          <a:bodyPr>
            <a:normAutofit/>
          </a:bodyPr>
          <a:lstStyle/>
          <a:p>
            <a:pPr>
              <a:lnSpc>
                <a:spcPct val="90000"/>
              </a:lnSpc>
            </a:pPr>
            <a:r>
              <a:rPr lang="en-US" sz="2800" dirty="0">
                <a:solidFill>
                  <a:schemeClr val="tx1"/>
                </a:solidFill>
              </a:rPr>
              <a:t>The research question that guides this project is:  How can we, as young adults, use math in real-life situations to benefits those around us?  </a:t>
            </a:r>
          </a:p>
        </p:txBody>
      </p:sp>
      <p:pic>
        <p:nvPicPr>
          <p:cNvPr id="7170" name="Picture 2">
            <a:extLst>
              <a:ext uri="{FF2B5EF4-FFF2-40B4-BE49-F238E27FC236}">
                <a16:creationId xmlns:a16="http://schemas.microsoft.com/office/drawing/2014/main" id="{2CE88DDA-BCF3-BD41-BAFF-DF40295F33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849" b="17946"/>
          <a:stretch/>
        </p:blipFill>
        <p:spPr bwMode="auto">
          <a:xfrm>
            <a:off x="3258942" y="1175191"/>
            <a:ext cx="5648782" cy="2638998"/>
          </a:xfrm>
          <a:prstGeom prst="rect">
            <a:avLst/>
          </a:prstGeom>
          <a:noFill/>
          <a:ln w="1270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87699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334A2EF-69D9-41C1-9876-91D7FCF7C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874C0C03-1202-4DC9-BA33-998DDFB3FB8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4" name="Freeform 5">
              <a:extLst>
                <a:ext uri="{FF2B5EF4-FFF2-40B4-BE49-F238E27FC236}">
                  <a16:creationId xmlns:a16="http://schemas.microsoft.com/office/drawing/2014/main" id="{60BF984B-F4C1-4BF0-B296-72CAD8814B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2E887C16-A8CC-48BD-A34B-69B5D14BE1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1194B805-0CE2-4FD6-804E-2771E18BB4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96000EBD-113B-4BB5-94F2-B2C9610948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id="{C2C37892-BF6A-4DDB-BAA9-48B6A051E9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id="{B3A53A2B-EB9B-4318-A7F9-E371D211E7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id="{59001F5F-9338-43E1-BB4B-21C681CA20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id="{24781ABE-347F-40E9-9BB2-3E35C8F15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id="{6D8A7767-4D16-4AB7-8277-D66FEC7F74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id="{1B7D649D-9559-4E1D-937A-3519483502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id="{45AA5D21-8C7B-4C77-815C-C3A8EA0A58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id="{D7A46675-AA96-41DB-B9DB-CAA471A207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id="{82090F8A-ECF2-423C-98D0-8EF2262203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id="{EA5DE46B-A4BE-407F-835A-693D3E979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id="{429E4297-5489-465D-A6D7-03BD468E05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id="{69A4CFA1-B603-453B-AC53-49E8A8DF7E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id="{7A997EDF-8927-490B-AD5F-046317B8B2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id="{3C91BE84-B1A4-4592-A942-2C72C86DD8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id="{A0AAA5CD-6E44-429A-91FA-D650BAF9EE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7217365" y="476391"/>
            <a:ext cx="4768787" cy="839000"/>
          </a:xfrm>
        </p:spPr>
        <p:txBody>
          <a:bodyPr>
            <a:normAutofit/>
          </a:bodyPr>
          <a:lstStyle/>
          <a:p>
            <a:pPr algn="l"/>
            <a:r>
              <a:rPr lang="en-US" sz="4000" u="sng" dirty="0">
                <a:solidFill>
                  <a:schemeClr val="tx2"/>
                </a:solidFill>
              </a:rPr>
              <a:t>Successful Innovation </a:t>
            </a:r>
          </a:p>
        </p:txBody>
      </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7543758" y="1629109"/>
            <a:ext cx="4380481" cy="3501692"/>
          </a:xfrm>
        </p:spPr>
        <p:txBody>
          <a:bodyPr>
            <a:noAutofit/>
          </a:bodyPr>
          <a:lstStyle/>
          <a:p>
            <a:pPr algn="l">
              <a:lnSpc>
                <a:spcPct val="90000"/>
              </a:lnSpc>
            </a:pPr>
            <a:r>
              <a:rPr lang="en-US" sz="2800" dirty="0">
                <a:solidFill>
                  <a:schemeClr val="tx2"/>
                </a:solidFill>
              </a:rPr>
              <a:t>  We will know that our      project was successful when we complete the Fleece lap quilts from kits that was made, so that we can participate even when we are using a Hybrid Model Instruction </a:t>
            </a:r>
          </a:p>
        </p:txBody>
      </p:sp>
      <p:sp>
        <p:nvSpPr>
          <p:cNvPr id="94" name="Rectangle 93">
            <a:extLst>
              <a:ext uri="{FF2B5EF4-FFF2-40B4-BE49-F238E27FC236}">
                <a16:creationId xmlns:a16="http://schemas.microsoft.com/office/drawing/2014/main" id="{C8CA0C52-5ACA-4F17-AA4A-312E0E1109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6694BA"/>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Eastern Illinois University :: Faculty Development and Innovation Center -  Research and Writing">
            <a:extLst>
              <a:ext uri="{FF2B5EF4-FFF2-40B4-BE49-F238E27FC236}">
                <a16:creationId xmlns:a16="http://schemas.microsoft.com/office/drawing/2014/main" id="{A0B30D61-596B-8A4F-83B9-F9D3DC0A4E9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72115" y="1566491"/>
            <a:ext cx="5641848" cy="3706918"/>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96" name="Isosceles Triangle 39">
            <a:extLst>
              <a:ext uri="{FF2B5EF4-FFF2-40B4-BE49-F238E27FC236}">
                <a16:creationId xmlns:a16="http://schemas.microsoft.com/office/drawing/2014/main" id="{4F37E7FB-7372-47E3-914E-7CF7E94B1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50273" y="3291386"/>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064157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90C9789-8898-4FEC-BED9-27A7D6375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89153D07-52E5-4D47-B7D3-59D3AEBCE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74" name="Freeform 5">
              <a:extLst>
                <a:ext uri="{FF2B5EF4-FFF2-40B4-BE49-F238E27FC236}">
                  <a16:creationId xmlns:a16="http://schemas.microsoft.com/office/drawing/2014/main" id="{027BE9E0-BC0A-4047-A9F3-FEE3829411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28516BE5-9FF5-4AEB-A961-87CAA86D71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CD9AC01B-ED21-4897-8502-6C9F3C8376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802488C1-A326-4736-9090-A782CE1849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id="{A19BF381-8A69-4838-985C-B6A75AB9ED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id="{6174A2B7-42B9-4604-ADB8-C0390ABD5D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id="{85597E73-3E99-4AA6-95B7-CCC340643E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id="{3EC32C20-5ED7-4B71-84A2-33F1928DEA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id="{CEB02A33-615B-47C2-A3A1-79CEFCE383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id="{A817D172-34FE-44A0-8FE7-2DE53F9515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id="{015DF00F-1666-4048-817A-9598EB3248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id="{2CC138E0-9CAE-42D1-AEC0-4905ABBAF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id="{84BD67A0-AD60-4697-9B64-60CD44B22C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id="{F80EDFB0-2145-435B-90B7-DA5F2B635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id="{A4E59382-4DEE-4AC7-8446-2416D176CD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id="{55D26D19-6E95-4DBB-9C93-34AF9AD16E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id="{EE5A8A25-AF2F-45A2-8C83-777501F678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id="{5165BC0D-45A1-45A5-AAC9-6EEC27CF72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id="{4F1DD539-EB18-4BEC-BF0D-106B762AE4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9218" name="Picture 2" descr="Outcomes: What Matters Gets Measured | Charitable Words">
            <a:extLst>
              <a:ext uri="{FF2B5EF4-FFF2-40B4-BE49-F238E27FC236}">
                <a16:creationId xmlns:a16="http://schemas.microsoft.com/office/drawing/2014/main" id="{8D38C661-4C75-FB41-867E-DBD4BCD1CF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4" r="1" b="1"/>
          <a:stretch/>
        </p:blipFill>
        <p:spPr bwMode="auto">
          <a:xfrm>
            <a:off x="20" y="227"/>
            <a:ext cx="12191675"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94" name="Group 93">
            <a:extLst>
              <a:ext uri="{FF2B5EF4-FFF2-40B4-BE49-F238E27FC236}">
                <a16:creationId xmlns:a16="http://schemas.microsoft.com/office/drawing/2014/main" id="{311F8D4F-0F0F-4E68-80C6-05F8FC8B1F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95" name="Rectangle 94">
              <a:extLst>
                <a:ext uri="{FF2B5EF4-FFF2-40B4-BE49-F238E27FC236}">
                  <a16:creationId xmlns:a16="http://schemas.microsoft.com/office/drawing/2014/main" id="{2C88A4A2-49A3-4B71-89F7-FBB6CDFE32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Isosceles Triangle 39">
              <a:extLst>
                <a:ext uri="{FF2B5EF4-FFF2-40B4-BE49-F238E27FC236}">
                  <a16:creationId xmlns:a16="http://schemas.microsoft.com/office/drawing/2014/main" id="{D9655F80-B020-45DF-8854-E66FE5CE8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BF147E35-2CC4-4188-845B-72F2A29C8A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64BE4AC-FC2D-244B-A092-8E2DECAA4C30}"/>
              </a:ext>
            </a:extLst>
          </p:cNvPr>
          <p:cNvSpPr>
            <a:spLocks noGrp="1"/>
          </p:cNvSpPr>
          <p:nvPr>
            <p:ph type="ctrTitle"/>
          </p:nvPr>
        </p:nvSpPr>
        <p:spPr>
          <a:xfrm>
            <a:off x="1637506" y="1035836"/>
            <a:ext cx="8679915" cy="873832"/>
          </a:xfrm>
        </p:spPr>
        <p:txBody>
          <a:bodyPr>
            <a:normAutofit fontScale="90000"/>
          </a:bodyPr>
          <a:lstStyle/>
          <a:p>
            <a:r>
              <a:rPr lang="en-US" u="sng" dirty="0"/>
              <a:t>Outcome Measured</a:t>
            </a:r>
          </a:p>
        </p:txBody>
      </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1693137" y="2539960"/>
            <a:ext cx="8673427" cy="2675049"/>
          </a:xfrm>
        </p:spPr>
        <p:txBody>
          <a:bodyPr>
            <a:normAutofit/>
          </a:bodyPr>
          <a:lstStyle/>
          <a:p>
            <a:r>
              <a:rPr lang="en-US" sz="2800" dirty="0">
                <a:solidFill>
                  <a:schemeClr val="tx1"/>
                </a:solidFill>
              </a:rPr>
              <a:t>We will measure the outcome of this project by connecting our Math skills to real-life situation and understand how Math is essential to our world.  We will also know that it is a success by knowing that others appreciate something that we have  made and can find comfort in it.  </a:t>
            </a:r>
          </a:p>
        </p:txBody>
      </p:sp>
    </p:spTree>
    <p:extLst>
      <p:ext uri="{BB962C8B-B14F-4D97-AF65-F5344CB8AC3E}">
        <p14:creationId xmlns:p14="http://schemas.microsoft.com/office/powerpoint/2010/main" val="176864784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28" name="Rectangle 127">
            <a:extLst>
              <a:ext uri="{FF2B5EF4-FFF2-40B4-BE49-F238E27FC236}">
                <a16:creationId xmlns:a16="http://schemas.microsoft.com/office/drawing/2014/main" id="{3284CC39-D8CD-41CB-840E-9548894FC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92AD70D7-DC56-43AC-97C6-5FA60897B4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1" name="Freeform 5">
              <a:extLst>
                <a:ext uri="{FF2B5EF4-FFF2-40B4-BE49-F238E27FC236}">
                  <a16:creationId xmlns:a16="http://schemas.microsoft.com/office/drawing/2014/main" id="{71540362-4F3A-4A26-9A84-DA46C6A3DD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6">
              <a:extLst>
                <a:ext uri="{FF2B5EF4-FFF2-40B4-BE49-F238E27FC236}">
                  <a16:creationId xmlns:a16="http://schemas.microsoft.com/office/drawing/2014/main" id="{19FA0D57-0D1A-4273-A68D-BF72FCE37F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7">
              <a:extLst>
                <a:ext uri="{FF2B5EF4-FFF2-40B4-BE49-F238E27FC236}">
                  <a16:creationId xmlns:a16="http://schemas.microsoft.com/office/drawing/2014/main" id="{9FCED40E-563C-4896-9480-08AE1C0FC3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8">
              <a:extLst>
                <a:ext uri="{FF2B5EF4-FFF2-40B4-BE49-F238E27FC236}">
                  <a16:creationId xmlns:a16="http://schemas.microsoft.com/office/drawing/2014/main" id="{3C54D80E-14F7-4294-8C61-4585B7A974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0" name="Freeform 9">
              <a:extLst>
                <a:ext uri="{FF2B5EF4-FFF2-40B4-BE49-F238E27FC236}">
                  <a16:creationId xmlns:a16="http://schemas.microsoft.com/office/drawing/2014/main" id="{02B66E6C-EDB1-4927-9ED4-4BA0960709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10">
              <a:extLst>
                <a:ext uri="{FF2B5EF4-FFF2-40B4-BE49-F238E27FC236}">
                  <a16:creationId xmlns:a16="http://schemas.microsoft.com/office/drawing/2014/main" id="{114FA337-2005-4C83-9A89-D0BBB13E7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Freeform 11">
              <a:extLst>
                <a:ext uri="{FF2B5EF4-FFF2-40B4-BE49-F238E27FC236}">
                  <a16:creationId xmlns:a16="http://schemas.microsoft.com/office/drawing/2014/main" id="{5D45CDA4-917B-4D66-8F14-B9BCB59A2A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1" name="Freeform 12">
              <a:extLst>
                <a:ext uri="{FF2B5EF4-FFF2-40B4-BE49-F238E27FC236}">
                  <a16:creationId xmlns:a16="http://schemas.microsoft.com/office/drawing/2014/main" id="{C6C12577-3A13-4F72-8530-D5192D8F9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2" name="Freeform 13">
              <a:extLst>
                <a:ext uri="{FF2B5EF4-FFF2-40B4-BE49-F238E27FC236}">
                  <a16:creationId xmlns:a16="http://schemas.microsoft.com/office/drawing/2014/main" id="{9E2351B3-FDB0-4995-90AE-6FE65395E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3" name="Freeform 14">
              <a:extLst>
                <a:ext uri="{FF2B5EF4-FFF2-40B4-BE49-F238E27FC236}">
                  <a16:creationId xmlns:a16="http://schemas.microsoft.com/office/drawing/2014/main" id="{FAC0E3B4-2E4A-421D-AADF-1D4E35435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4" name="Freeform 15">
              <a:extLst>
                <a:ext uri="{FF2B5EF4-FFF2-40B4-BE49-F238E27FC236}">
                  <a16:creationId xmlns:a16="http://schemas.microsoft.com/office/drawing/2014/main" id="{D961ABBF-EA9C-4303-AEE9-D3A2794DB6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5" name="Freeform 16">
              <a:extLst>
                <a:ext uri="{FF2B5EF4-FFF2-40B4-BE49-F238E27FC236}">
                  <a16:creationId xmlns:a16="http://schemas.microsoft.com/office/drawing/2014/main" id="{718CB438-7C75-48A0-8713-8150C9ACFA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 name="Freeform 17">
              <a:extLst>
                <a:ext uri="{FF2B5EF4-FFF2-40B4-BE49-F238E27FC236}">
                  <a16:creationId xmlns:a16="http://schemas.microsoft.com/office/drawing/2014/main" id="{659E70B6-1232-4C74-9E75-5DAC8787C3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 name="Freeform 18">
              <a:extLst>
                <a:ext uri="{FF2B5EF4-FFF2-40B4-BE49-F238E27FC236}">
                  <a16:creationId xmlns:a16="http://schemas.microsoft.com/office/drawing/2014/main" id="{D9C149F8-0F98-48D7-A5DC-B21E389835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 name="Freeform 19">
              <a:extLst>
                <a:ext uri="{FF2B5EF4-FFF2-40B4-BE49-F238E27FC236}">
                  <a16:creationId xmlns:a16="http://schemas.microsoft.com/office/drawing/2014/main" id="{67158460-C306-4B67-AB8A-8A8E62F396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0" name="Freeform 20">
              <a:extLst>
                <a:ext uri="{FF2B5EF4-FFF2-40B4-BE49-F238E27FC236}">
                  <a16:creationId xmlns:a16="http://schemas.microsoft.com/office/drawing/2014/main" id="{09616B12-4FBF-42D2-9389-57DD6BD936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1" name="Freeform 21">
              <a:extLst>
                <a:ext uri="{FF2B5EF4-FFF2-40B4-BE49-F238E27FC236}">
                  <a16:creationId xmlns:a16="http://schemas.microsoft.com/office/drawing/2014/main" id="{CAECCE71-0F6D-4044-A496-B0EB842D44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2" name="Freeform 22">
              <a:extLst>
                <a:ext uri="{FF2B5EF4-FFF2-40B4-BE49-F238E27FC236}">
                  <a16:creationId xmlns:a16="http://schemas.microsoft.com/office/drawing/2014/main" id="{A74F5872-71D7-4C41-9968-9321145863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 name="Freeform 23">
              <a:extLst>
                <a:ext uri="{FF2B5EF4-FFF2-40B4-BE49-F238E27FC236}">
                  <a16:creationId xmlns:a16="http://schemas.microsoft.com/office/drawing/2014/main" id="{C1787D01-D6C5-4655-8861-56319EA838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4" name="Group 150">
            <a:extLst>
              <a:ext uri="{FF2B5EF4-FFF2-40B4-BE49-F238E27FC236}">
                <a16:creationId xmlns:a16="http://schemas.microsoft.com/office/drawing/2014/main" id="{8E8B0AD7-EB1D-4120-8144-D9374E6BEA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58942" y="3893141"/>
            <a:ext cx="5648782" cy="1771275"/>
            <a:chOff x="3258942" y="3893141"/>
            <a:chExt cx="5648782" cy="1771275"/>
          </a:xfrm>
        </p:grpSpPr>
        <p:sp>
          <p:nvSpPr>
            <p:cNvPr id="265" name="Isosceles Triangle 39">
              <a:extLst>
                <a:ext uri="{FF2B5EF4-FFF2-40B4-BE49-F238E27FC236}">
                  <a16:creationId xmlns:a16="http://schemas.microsoft.com/office/drawing/2014/main" id="{5EBC6443-5354-486E-98FF-11671CB83D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152">
              <a:extLst>
                <a:ext uri="{FF2B5EF4-FFF2-40B4-BE49-F238E27FC236}">
                  <a16:creationId xmlns:a16="http://schemas.microsoft.com/office/drawing/2014/main" id="{2457EA96-D1B1-4FFC-B4F9-7D37C878B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58942" y="3893141"/>
              <a:ext cx="5648782"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ubtitle 2">
            <a:extLst>
              <a:ext uri="{FF2B5EF4-FFF2-40B4-BE49-F238E27FC236}">
                <a16:creationId xmlns:a16="http://schemas.microsoft.com/office/drawing/2014/main" id="{2DF758F6-E576-DD4F-90FB-58DE0545671B}"/>
              </a:ext>
            </a:extLst>
          </p:cNvPr>
          <p:cNvSpPr>
            <a:spLocks noGrp="1"/>
          </p:cNvSpPr>
          <p:nvPr>
            <p:ph type="subTitle" idx="1"/>
          </p:nvPr>
        </p:nvSpPr>
        <p:spPr>
          <a:xfrm>
            <a:off x="2668403" y="3709742"/>
            <a:ext cx="6817457" cy="2331014"/>
          </a:xfrm>
        </p:spPr>
        <p:txBody>
          <a:bodyPr>
            <a:noAutofit/>
          </a:bodyPr>
          <a:lstStyle/>
          <a:p>
            <a:pPr>
              <a:lnSpc>
                <a:spcPct val="90000"/>
              </a:lnSpc>
            </a:pPr>
            <a:r>
              <a:rPr lang="en-US" sz="2800" dirty="0">
                <a:solidFill>
                  <a:schemeClr val="tx1"/>
                </a:solidFill>
              </a:rPr>
              <a:t>A positive outcome will be achieved when we deliver the quilts to our local Hospice organization and know that they will bring comfort to those who are experiencing pain and fears of the unknown.</a:t>
            </a:r>
          </a:p>
        </p:txBody>
      </p:sp>
      <p:pic>
        <p:nvPicPr>
          <p:cNvPr id="10242" name="Picture 2" descr="Reiki Therapy – Your Positive Outcome">
            <a:extLst>
              <a:ext uri="{FF2B5EF4-FFF2-40B4-BE49-F238E27FC236}">
                <a16:creationId xmlns:a16="http://schemas.microsoft.com/office/drawing/2014/main" id="{6E407EFB-0130-C944-957B-CC880F8E31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5678"/>
          <a:stretch/>
        </p:blipFill>
        <p:spPr bwMode="auto">
          <a:xfrm rot="21600000">
            <a:off x="3361867" y="631997"/>
            <a:ext cx="5648782" cy="2638998"/>
          </a:xfrm>
          <a:prstGeom prst="rect">
            <a:avLst/>
          </a:prstGeom>
          <a:noFill/>
          <a:ln w="1270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126533"/>
      </p:ext>
    </p:extLst>
  </p:cSld>
  <p:clrMapOvr>
    <a:masterClrMapping/>
  </p:clrMapOvr>
  <p:transition spd="slow">
    <p:wipe/>
  </p:transition>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880</TotalTime>
  <Words>338</Words>
  <Application>Microsoft Macintosh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 Light</vt:lpstr>
      <vt:lpstr>Rockwell</vt:lpstr>
      <vt:lpstr>Wingdings</vt:lpstr>
      <vt:lpstr>Atlas</vt:lpstr>
      <vt:lpstr>Lap Quilts for Hospice</vt:lpstr>
      <vt:lpstr>Problem of   Practice</vt:lpstr>
      <vt:lpstr>Strategies Used</vt:lpstr>
      <vt:lpstr>Resources Necessary</vt:lpstr>
      <vt:lpstr>Improving our Math Skills</vt:lpstr>
      <vt:lpstr>Research Question</vt:lpstr>
      <vt:lpstr>Successful Innovation </vt:lpstr>
      <vt:lpstr>Outcome Measured</vt:lpstr>
      <vt:lpstr>PowerPoint Presentation</vt:lpstr>
      <vt:lpstr>Donna.combs@breathitt.kyschools.us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 Quilts for Hospice</dc:title>
  <dc:creator>Combs, Donna K. - Special Ed</dc:creator>
  <cp:lastModifiedBy>Combs, Donna K. - Special Ed</cp:lastModifiedBy>
  <cp:revision>9</cp:revision>
  <dcterms:created xsi:type="dcterms:W3CDTF">2020-10-15T02:48:31Z</dcterms:created>
  <dcterms:modified xsi:type="dcterms:W3CDTF">2020-10-15T17:28:35Z</dcterms:modified>
</cp:coreProperties>
</file>