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2" r:id="rId7"/>
    <p:sldId id="263" r:id="rId8"/>
    <p:sldId id="266" r:id="rId9"/>
    <p:sldId id="267" r:id="rId10"/>
    <p:sldId id="269" r:id="rId11"/>
    <p:sldId id="270" r:id="rId12"/>
    <p:sldId id="271" r:id="rId13"/>
    <p:sldId id="272" r:id="rId14"/>
    <p:sldId id="27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1" autoAdjust="0"/>
    <p:restoredTop sz="94660"/>
  </p:normalViewPr>
  <p:slideViewPr>
    <p:cSldViewPr snapToGrid="0">
      <p:cViewPr varScale="1">
        <p:scale>
          <a:sx n="128" d="100"/>
          <a:sy n="128" d="100"/>
        </p:scale>
        <p:origin x="39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014B3-339D-487F-A24C-BDD000D76E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C7048B-1857-4E53-9A96-B418F76DB2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4747E5-D3A0-42A9-AB7A-57E896E18250}"/>
              </a:ext>
            </a:extLst>
          </p:cNvPr>
          <p:cNvSpPr>
            <a:spLocks noGrp="1"/>
          </p:cNvSpPr>
          <p:nvPr>
            <p:ph type="dt" sz="half" idx="10"/>
          </p:nvPr>
        </p:nvSpPr>
        <p:spPr/>
        <p:txBody>
          <a:bodyPr/>
          <a:lstStyle/>
          <a:p>
            <a:fld id="{E20840D0-3207-4146-BABA-A3A30E4DFB15}" type="datetimeFigureOut">
              <a:rPr lang="en-US" smtClean="0"/>
              <a:t>4/22/21</a:t>
            </a:fld>
            <a:endParaRPr lang="en-US"/>
          </a:p>
        </p:txBody>
      </p:sp>
      <p:sp>
        <p:nvSpPr>
          <p:cNvPr id="5" name="Footer Placeholder 4">
            <a:extLst>
              <a:ext uri="{FF2B5EF4-FFF2-40B4-BE49-F238E27FC236}">
                <a16:creationId xmlns:a16="http://schemas.microsoft.com/office/drawing/2014/main" id="{3F1E2A31-E7BE-4690-B136-3270E5298C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BD33AD-E46B-4E09-8D5F-027AA9149CA9}"/>
              </a:ext>
            </a:extLst>
          </p:cNvPr>
          <p:cNvSpPr>
            <a:spLocks noGrp="1"/>
          </p:cNvSpPr>
          <p:nvPr>
            <p:ph type="sldNum" sz="quarter" idx="12"/>
          </p:nvPr>
        </p:nvSpPr>
        <p:spPr/>
        <p:txBody>
          <a:bodyPr/>
          <a:lstStyle/>
          <a:p>
            <a:fld id="{017C4909-88C5-40D0-A9C9-73BAADF81562}" type="slidenum">
              <a:rPr lang="en-US" smtClean="0"/>
              <a:t>‹#›</a:t>
            </a:fld>
            <a:endParaRPr lang="en-US"/>
          </a:p>
        </p:txBody>
      </p:sp>
    </p:spTree>
    <p:extLst>
      <p:ext uri="{BB962C8B-B14F-4D97-AF65-F5344CB8AC3E}">
        <p14:creationId xmlns:p14="http://schemas.microsoft.com/office/powerpoint/2010/main" val="777984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933A3-A438-4C54-969E-E37156BB4F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78B02A-EE60-4F6F-B063-1207C44926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1FD430-92AF-4933-AB33-E0B2AE0112DE}"/>
              </a:ext>
            </a:extLst>
          </p:cNvPr>
          <p:cNvSpPr>
            <a:spLocks noGrp="1"/>
          </p:cNvSpPr>
          <p:nvPr>
            <p:ph type="dt" sz="half" idx="10"/>
          </p:nvPr>
        </p:nvSpPr>
        <p:spPr/>
        <p:txBody>
          <a:bodyPr/>
          <a:lstStyle/>
          <a:p>
            <a:fld id="{E20840D0-3207-4146-BABA-A3A30E4DFB15}" type="datetimeFigureOut">
              <a:rPr lang="en-US" smtClean="0"/>
              <a:t>4/22/21</a:t>
            </a:fld>
            <a:endParaRPr lang="en-US"/>
          </a:p>
        </p:txBody>
      </p:sp>
      <p:sp>
        <p:nvSpPr>
          <p:cNvPr id="5" name="Footer Placeholder 4">
            <a:extLst>
              <a:ext uri="{FF2B5EF4-FFF2-40B4-BE49-F238E27FC236}">
                <a16:creationId xmlns:a16="http://schemas.microsoft.com/office/drawing/2014/main" id="{1B0695A4-5DD2-419B-9CCD-06505885A4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25CE2B-27FE-4F5E-B812-E15FECF2F961}"/>
              </a:ext>
            </a:extLst>
          </p:cNvPr>
          <p:cNvSpPr>
            <a:spLocks noGrp="1"/>
          </p:cNvSpPr>
          <p:nvPr>
            <p:ph type="sldNum" sz="quarter" idx="12"/>
          </p:nvPr>
        </p:nvSpPr>
        <p:spPr/>
        <p:txBody>
          <a:bodyPr/>
          <a:lstStyle/>
          <a:p>
            <a:fld id="{017C4909-88C5-40D0-A9C9-73BAADF81562}" type="slidenum">
              <a:rPr lang="en-US" smtClean="0"/>
              <a:t>‹#›</a:t>
            </a:fld>
            <a:endParaRPr lang="en-US"/>
          </a:p>
        </p:txBody>
      </p:sp>
    </p:spTree>
    <p:extLst>
      <p:ext uri="{BB962C8B-B14F-4D97-AF65-F5344CB8AC3E}">
        <p14:creationId xmlns:p14="http://schemas.microsoft.com/office/powerpoint/2010/main" val="2631379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98318C-89C4-42D1-9A71-93DFC7D79C7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2E1613-2D01-4E7E-81B8-BF592F6C0E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38A123-CEBA-417F-951B-3E2714DC1C9A}"/>
              </a:ext>
            </a:extLst>
          </p:cNvPr>
          <p:cNvSpPr>
            <a:spLocks noGrp="1"/>
          </p:cNvSpPr>
          <p:nvPr>
            <p:ph type="dt" sz="half" idx="10"/>
          </p:nvPr>
        </p:nvSpPr>
        <p:spPr/>
        <p:txBody>
          <a:bodyPr/>
          <a:lstStyle/>
          <a:p>
            <a:fld id="{E20840D0-3207-4146-BABA-A3A30E4DFB15}" type="datetimeFigureOut">
              <a:rPr lang="en-US" smtClean="0"/>
              <a:t>4/22/21</a:t>
            </a:fld>
            <a:endParaRPr lang="en-US"/>
          </a:p>
        </p:txBody>
      </p:sp>
      <p:sp>
        <p:nvSpPr>
          <p:cNvPr id="5" name="Footer Placeholder 4">
            <a:extLst>
              <a:ext uri="{FF2B5EF4-FFF2-40B4-BE49-F238E27FC236}">
                <a16:creationId xmlns:a16="http://schemas.microsoft.com/office/drawing/2014/main" id="{3081B6E3-A7D1-45C1-81CB-84DF664891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85E9E1-5845-4EA7-8B09-2631F477E062}"/>
              </a:ext>
            </a:extLst>
          </p:cNvPr>
          <p:cNvSpPr>
            <a:spLocks noGrp="1"/>
          </p:cNvSpPr>
          <p:nvPr>
            <p:ph type="sldNum" sz="quarter" idx="12"/>
          </p:nvPr>
        </p:nvSpPr>
        <p:spPr/>
        <p:txBody>
          <a:bodyPr/>
          <a:lstStyle/>
          <a:p>
            <a:fld id="{017C4909-88C5-40D0-A9C9-73BAADF81562}" type="slidenum">
              <a:rPr lang="en-US" smtClean="0"/>
              <a:t>‹#›</a:t>
            </a:fld>
            <a:endParaRPr lang="en-US"/>
          </a:p>
        </p:txBody>
      </p:sp>
    </p:spTree>
    <p:extLst>
      <p:ext uri="{BB962C8B-B14F-4D97-AF65-F5344CB8AC3E}">
        <p14:creationId xmlns:p14="http://schemas.microsoft.com/office/powerpoint/2010/main" val="3483861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68164-70F8-4CCE-A621-BB9C101211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4A939C-5D40-4523-9CC9-14682A2B31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714CA8-41CA-49CB-8DF7-6ADB25DAB7D8}"/>
              </a:ext>
            </a:extLst>
          </p:cNvPr>
          <p:cNvSpPr>
            <a:spLocks noGrp="1"/>
          </p:cNvSpPr>
          <p:nvPr>
            <p:ph type="dt" sz="half" idx="10"/>
          </p:nvPr>
        </p:nvSpPr>
        <p:spPr/>
        <p:txBody>
          <a:bodyPr/>
          <a:lstStyle/>
          <a:p>
            <a:fld id="{E20840D0-3207-4146-BABA-A3A30E4DFB15}" type="datetimeFigureOut">
              <a:rPr lang="en-US" smtClean="0"/>
              <a:t>4/22/21</a:t>
            </a:fld>
            <a:endParaRPr lang="en-US"/>
          </a:p>
        </p:txBody>
      </p:sp>
      <p:sp>
        <p:nvSpPr>
          <p:cNvPr id="5" name="Footer Placeholder 4">
            <a:extLst>
              <a:ext uri="{FF2B5EF4-FFF2-40B4-BE49-F238E27FC236}">
                <a16:creationId xmlns:a16="http://schemas.microsoft.com/office/drawing/2014/main" id="{63D5DEBA-B6A2-49E8-B5EE-8E52BA8491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AF83EC-03FF-4762-8FB9-F3203A2E7B02}"/>
              </a:ext>
            </a:extLst>
          </p:cNvPr>
          <p:cNvSpPr>
            <a:spLocks noGrp="1"/>
          </p:cNvSpPr>
          <p:nvPr>
            <p:ph type="sldNum" sz="quarter" idx="12"/>
          </p:nvPr>
        </p:nvSpPr>
        <p:spPr/>
        <p:txBody>
          <a:bodyPr/>
          <a:lstStyle/>
          <a:p>
            <a:fld id="{017C4909-88C5-40D0-A9C9-73BAADF81562}" type="slidenum">
              <a:rPr lang="en-US" smtClean="0"/>
              <a:t>‹#›</a:t>
            </a:fld>
            <a:endParaRPr lang="en-US"/>
          </a:p>
        </p:txBody>
      </p:sp>
    </p:spTree>
    <p:extLst>
      <p:ext uri="{BB962C8B-B14F-4D97-AF65-F5344CB8AC3E}">
        <p14:creationId xmlns:p14="http://schemas.microsoft.com/office/powerpoint/2010/main" val="1125606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F3203-BA34-40AF-993C-00CBE9720B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CE963E-7D7F-4216-96A0-E4CFEE414A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E84E35-99AF-4882-B6F6-28030281394E}"/>
              </a:ext>
            </a:extLst>
          </p:cNvPr>
          <p:cNvSpPr>
            <a:spLocks noGrp="1"/>
          </p:cNvSpPr>
          <p:nvPr>
            <p:ph type="dt" sz="half" idx="10"/>
          </p:nvPr>
        </p:nvSpPr>
        <p:spPr/>
        <p:txBody>
          <a:bodyPr/>
          <a:lstStyle/>
          <a:p>
            <a:fld id="{E20840D0-3207-4146-BABA-A3A30E4DFB15}" type="datetimeFigureOut">
              <a:rPr lang="en-US" smtClean="0"/>
              <a:t>4/22/21</a:t>
            </a:fld>
            <a:endParaRPr lang="en-US"/>
          </a:p>
        </p:txBody>
      </p:sp>
      <p:sp>
        <p:nvSpPr>
          <p:cNvPr id="5" name="Footer Placeholder 4">
            <a:extLst>
              <a:ext uri="{FF2B5EF4-FFF2-40B4-BE49-F238E27FC236}">
                <a16:creationId xmlns:a16="http://schemas.microsoft.com/office/drawing/2014/main" id="{0B29099B-40FD-472F-A56E-78B585CBCE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4EB7FB-5346-43DA-A493-5F63A12E6CD6}"/>
              </a:ext>
            </a:extLst>
          </p:cNvPr>
          <p:cNvSpPr>
            <a:spLocks noGrp="1"/>
          </p:cNvSpPr>
          <p:nvPr>
            <p:ph type="sldNum" sz="quarter" idx="12"/>
          </p:nvPr>
        </p:nvSpPr>
        <p:spPr/>
        <p:txBody>
          <a:bodyPr/>
          <a:lstStyle/>
          <a:p>
            <a:fld id="{017C4909-88C5-40D0-A9C9-73BAADF81562}" type="slidenum">
              <a:rPr lang="en-US" smtClean="0"/>
              <a:t>‹#›</a:t>
            </a:fld>
            <a:endParaRPr lang="en-US"/>
          </a:p>
        </p:txBody>
      </p:sp>
    </p:spTree>
    <p:extLst>
      <p:ext uri="{BB962C8B-B14F-4D97-AF65-F5344CB8AC3E}">
        <p14:creationId xmlns:p14="http://schemas.microsoft.com/office/powerpoint/2010/main" val="3256204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4777D-5B06-4F1A-9186-1C9966948C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446E73-DA24-4DFD-8F5C-65682951CD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76D742-E302-42BE-8941-061A79C7AF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511055-DB35-4FFA-B4F8-17F86F3719EC}"/>
              </a:ext>
            </a:extLst>
          </p:cNvPr>
          <p:cNvSpPr>
            <a:spLocks noGrp="1"/>
          </p:cNvSpPr>
          <p:nvPr>
            <p:ph type="dt" sz="half" idx="10"/>
          </p:nvPr>
        </p:nvSpPr>
        <p:spPr/>
        <p:txBody>
          <a:bodyPr/>
          <a:lstStyle/>
          <a:p>
            <a:fld id="{E20840D0-3207-4146-BABA-A3A30E4DFB15}" type="datetimeFigureOut">
              <a:rPr lang="en-US" smtClean="0"/>
              <a:t>4/22/21</a:t>
            </a:fld>
            <a:endParaRPr lang="en-US"/>
          </a:p>
        </p:txBody>
      </p:sp>
      <p:sp>
        <p:nvSpPr>
          <p:cNvPr id="6" name="Footer Placeholder 5">
            <a:extLst>
              <a:ext uri="{FF2B5EF4-FFF2-40B4-BE49-F238E27FC236}">
                <a16:creationId xmlns:a16="http://schemas.microsoft.com/office/drawing/2014/main" id="{84C386AA-AAD5-40B4-9397-7500A9136A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32FA69-4FAA-4E98-851D-58FC371CF13F}"/>
              </a:ext>
            </a:extLst>
          </p:cNvPr>
          <p:cNvSpPr>
            <a:spLocks noGrp="1"/>
          </p:cNvSpPr>
          <p:nvPr>
            <p:ph type="sldNum" sz="quarter" idx="12"/>
          </p:nvPr>
        </p:nvSpPr>
        <p:spPr/>
        <p:txBody>
          <a:bodyPr/>
          <a:lstStyle/>
          <a:p>
            <a:fld id="{017C4909-88C5-40D0-A9C9-73BAADF81562}" type="slidenum">
              <a:rPr lang="en-US" smtClean="0"/>
              <a:t>‹#›</a:t>
            </a:fld>
            <a:endParaRPr lang="en-US"/>
          </a:p>
        </p:txBody>
      </p:sp>
    </p:spTree>
    <p:extLst>
      <p:ext uri="{BB962C8B-B14F-4D97-AF65-F5344CB8AC3E}">
        <p14:creationId xmlns:p14="http://schemas.microsoft.com/office/powerpoint/2010/main" val="3482232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3A286-B50C-4EBB-87B0-02BFE609B1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BABC34-FDF0-4333-839B-FB57180CED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F86B35-4A70-4D9A-BCAF-439BD37D81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EB1030-E1C4-4500-828D-B04A3A9969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BDA3E8-653A-4B5F-917C-E424AFF807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B69FBC-2D3F-4EF8-88D6-CB97B77BEDFB}"/>
              </a:ext>
            </a:extLst>
          </p:cNvPr>
          <p:cNvSpPr>
            <a:spLocks noGrp="1"/>
          </p:cNvSpPr>
          <p:nvPr>
            <p:ph type="dt" sz="half" idx="10"/>
          </p:nvPr>
        </p:nvSpPr>
        <p:spPr/>
        <p:txBody>
          <a:bodyPr/>
          <a:lstStyle/>
          <a:p>
            <a:fld id="{E20840D0-3207-4146-BABA-A3A30E4DFB15}" type="datetimeFigureOut">
              <a:rPr lang="en-US" smtClean="0"/>
              <a:t>4/22/21</a:t>
            </a:fld>
            <a:endParaRPr lang="en-US"/>
          </a:p>
        </p:txBody>
      </p:sp>
      <p:sp>
        <p:nvSpPr>
          <p:cNvPr id="8" name="Footer Placeholder 7">
            <a:extLst>
              <a:ext uri="{FF2B5EF4-FFF2-40B4-BE49-F238E27FC236}">
                <a16:creationId xmlns:a16="http://schemas.microsoft.com/office/drawing/2014/main" id="{F9522FE8-9AC9-450D-984E-26F2E2EE56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297BE7-12B0-4770-BC5D-38800A95914A}"/>
              </a:ext>
            </a:extLst>
          </p:cNvPr>
          <p:cNvSpPr>
            <a:spLocks noGrp="1"/>
          </p:cNvSpPr>
          <p:nvPr>
            <p:ph type="sldNum" sz="quarter" idx="12"/>
          </p:nvPr>
        </p:nvSpPr>
        <p:spPr/>
        <p:txBody>
          <a:bodyPr/>
          <a:lstStyle/>
          <a:p>
            <a:fld id="{017C4909-88C5-40D0-A9C9-73BAADF81562}" type="slidenum">
              <a:rPr lang="en-US" smtClean="0"/>
              <a:t>‹#›</a:t>
            </a:fld>
            <a:endParaRPr lang="en-US"/>
          </a:p>
        </p:txBody>
      </p:sp>
    </p:spTree>
    <p:extLst>
      <p:ext uri="{BB962C8B-B14F-4D97-AF65-F5344CB8AC3E}">
        <p14:creationId xmlns:p14="http://schemas.microsoft.com/office/powerpoint/2010/main" val="2294191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0EE72-B689-485B-828A-5CA955287F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CC4233-1743-429E-A062-377B0F5902CC}"/>
              </a:ext>
            </a:extLst>
          </p:cNvPr>
          <p:cNvSpPr>
            <a:spLocks noGrp="1"/>
          </p:cNvSpPr>
          <p:nvPr>
            <p:ph type="dt" sz="half" idx="10"/>
          </p:nvPr>
        </p:nvSpPr>
        <p:spPr/>
        <p:txBody>
          <a:bodyPr/>
          <a:lstStyle/>
          <a:p>
            <a:fld id="{E20840D0-3207-4146-BABA-A3A30E4DFB15}" type="datetimeFigureOut">
              <a:rPr lang="en-US" smtClean="0"/>
              <a:t>4/22/21</a:t>
            </a:fld>
            <a:endParaRPr lang="en-US"/>
          </a:p>
        </p:txBody>
      </p:sp>
      <p:sp>
        <p:nvSpPr>
          <p:cNvPr id="4" name="Footer Placeholder 3">
            <a:extLst>
              <a:ext uri="{FF2B5EF4-FFF2-40B4-BE49-F238E27FC236}">
                <a16:creationId xmlns:a16="http://schemas.microsoft.com/office/drawing/2014/main" id="{CACEA8BB-B7D9-4510-A7C0-FF24951A1C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C530AE-81D5-4B90-82A8-DE97E3730A08}"/>
              </a:ext>
            </a:extLst>
          </p:cNvPr>
          <p:cNvSpPr>
            <a:spLocks noGrp="1"/>
          </p:cNvSpPr>
          <p:nvPr>
            <p:ph type="sldNum" sz="quarter" idx="12"/>
          </p:nvPr>
        </p:nvSpPr>
        <p:spPr/>
        <p:txBody>
          <a:bodyPr/>
          <a:lstStyle/>
          <a:p>
            <a:fld id="{017C4909-88C5-40D0-A9C9-73BAADF81562}" type="slidenum">
              <a:rPr lang="en-US" smtClean="0"/>
              <a:t>‹#›</a:t>
            </a:fld>
            <a:endParaRPr lang="en-US"/>
          </a:p>
        </p:txBody>
      </p:sp>
    </p:spTree>
    <p:extLst>
      <p:ext uri="{BB962C8B-B14F-4D97-AF65-F5344CB8AC3E}">
        <p14:creationId xmlns:p14="http://schemas.microsoft.com/office/powerpoint/2010/main" val="342804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94F301-0C17-496D-80CA-F307BD5BD5D8}"/>
              </a:ext>
            </a:extLst>
          </p:cNvPr>
          <p:cNvSpPr>
            <a:spLocks noGrp="1"/>
          </p:cNvSpPr>
          <p:nvPr>
            <p:ph type="dt" sz="half" idx="10"/>
          </p:nvPr>
        </p:nvSpPr>
        <p:spPr/>
        <p:txBody>
          <a:bodyPr/>
          <a:lstStyle/>
          <a:p>
            <a:fld id="{E20840D0-3207-4146-BABA-A3A30E4DFB15}" type="datetimeFigureOut">
              <a:rPr lang="en-US" smtClean="0"/>
              <a:t>4/22/21</a:t>
            </a:fld>
            <a:endParaRPr lang="en-US"/>
          </a:p>
        </p:txBody>
      </p:sp>
      <p:sp>
        <p:nvSpPr>
          <p:cNvPr id="3" name="Footer Placeholder 2">
            <a:extLst>
              <a:ext uri="{FF2B5EF4-FFF2-40B4-BE49-F238E27FC236}">
                <a16:creationId xmlns:a16="http://schemas.microsoft.com/office/drawing/2014/main" id="{D3027ADC-E143-4AAD-83D1-4F1FAEFF22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48219F-CCAC-45FB-9086-01D2202E3E0D}"/>
              </a:ext>
            </a:extLst>
          </p:cNvPr>
          <p:cNvSpPr>
            <a:spLocks noGrp="1"/>
          </p:cNvSpPr>
          <p:nvPr>
            <p:ph type="sldNum" sz="quarter" idx="12"/>
          </p:nvPr>
        </p:nvSpPr>
        <p:spPr/>
        <p:txBody>
          <a:bodyPr/>
          <a:lstStyle/>
          <a:p>
            <a:fld id="{017C4909-88C5-40D0-A9C9-73BAADF81562}" type="slidenum">
              <a:rPr lang="en-US" smtClean="0"/>
              <a:t>‹#›</a:t>
            </a:fld>
            <a:endParaRPr lang="en-US"/>
          </a:p>
        </p:txBody>
      </p:sp>
    </p:spTree>
    <p:extLst>
      <p:ext uri="{BB962C8B-B14F-4D97-AF65-F5344CB8AC3E}">
        <p14:creationId xmlns:p14="http://schemas.microsoft.com/office/powerpoint/2010/main" val="1852062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E6183-9D96-4EA9-8887-1B1A7EF107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CB0612-0258-48C3-A5A9-BB028FBAB3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57FEF2-9CBD-464F-99A1-07A91A7646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4E6B5D-1A31-4275-83BD-1A98B62FEBCC}"/>
              </a:ext>
            </a:extLst>
          </p:cNvPr>
          <p:cNvSpPr>
            <a:spLocks noGrp="1"/>
          </p:cNvSpPr>
          <p:nvPr>
            <p:ph type="dt" sz="half" idx="10"/>
          </p:nvPr>
        </p:nvSpPr>
        <p:spPr/>
        <p:txBody>
          <a:bodyPr/>
          <a:lstStyle/>
          <a:p>
            <a:fld id="{E20840D0-3207-4146-BABA-A3A30E4DFB15}" type="datetimeFigureOut">
              <a:rPr lang="en-US" smtClean="0"/>
              <a:t>4/22/21</a:t>
            </a:fld>
            <a:endParaRPr lang="en-US"/>
          </a:p>
        </p:txBody>
      </p:sp>
      <p:sp>
        <p:nvSpPr>
          <p:cNvPr id="6" name="Footer Placeholder 5">
            <a:extLst>
              <a:ext uri="{FF2B5EF4-FFF2-40B4-BE49-F238E27FC236}">
                <a16:creationId xmlns:a16="http://schemas.microsoft.com/office/drawing/2014/main" id="{60BE2212-9E57-46B5-A05F-5BF1C05631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B22A86-6476-42FE-AF85-2C88222973A0}"/>
              </a:ext>
            </a:extLst>
          </p:cNvPr>
          <p:cNvSpPr>
            <a:spLocks noGrp="1"/>
          </p:cNvSpPr>
          <p:nvPr>
            <p:ph type="sldNum" sz="quarter" idx="12"/>
          </p:nvPr>
        </p:nvSpPr>
        <p:spPr/>
        <p:txBody>
          <a:bodyPr/>
          <a:lstStyle/>
          <a:p>
            <a:fld id="{017C4909-88C5-40D0-A9C9-73BAADF81562}" type="slidenum">
              <a:rPr lang="en-US" smtClean="0"/>
              <a:t>‹#›</a:t>
            </a:fld>
            <a:endParaRPr lang="en-US"/>
          </a:p>
        </p:txBody>
      </p:sp>
    </p:spTree>
    <p:extLst>
      <p:ext uri="{BB962C8B-B14F-4D97-AF65-F5344CB8AC3E}">
        <p14:creationId xmlns:p14="http://schemas.microsoft.com/office/powerpoint/2010/main" val="2485318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731A1-C9FF-4F38-853C-ABF2529757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D08635-5C84-4E4F-8F4C-54D4E61FCF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D75DD0-B618-4AE5-9678-BDEE223285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5A51D7-3486-4E92-884B-73002B49EE66}"/>
              </a:ext>
            </a:extLst>
          </p:cNvPr>
          <p:cNvSpPr>
            <a:spLocks noGrp="1"/>
          </p:cNvSpPr>
          <p:nvPr>
            <p:ph type="dt" sz="half" idx="10"/>
          </p:nvPr>
        </p:nvSpPr>
        <p:spPr/>
        <p:txBody>
          <a:bodyPr/>
          <a:lstStyle/>
          <a:p>
            <a:fld id="{E20840D0-3207-4146-BABA-A3A30E4DFB15}" type="datetimeFigureOut">
              <a:rPr lang="en-US" smtClean="0"/>
              <a:t>4/22/21</a:t>
            </a:fld>
            <a:endParaRPr lang="en-US"/>
          </a:p>
        </p:txBody>
      </p:sp>
      <p:sp>
        <p:nvSpPr>
          <p:cNvPr id="6" name="Footer Placeholder 5">
            <a:extLst>
              <a:ext uri="{FF2B5EF4-FFF2-40B4-BE49-F238E27FC236}">
                <a16:creationId xmlns:a16="http://schemas.microsoft.com/office/drawing/2014/main" id="{9504FBB2-8AB5-4DA2-BBE9-91FE7E2FE4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194C7F-24E3-4190-90C7-6EE870E044F9}"/>
              </a:ext>
            </a:extLst>
          </p:cNvPr>
          <p:cNvSpPr>
            <a:spLocks noGrp="1"/>
          </p:cNvSpPr>
          <p:nvPr>
            <p:ph type="sldNum" sz="quarter" idx="12"/>
          </p:nvPr>
        </p:nvSpPr>
        <p:spPr/>
        <p:txBody>
          <a:bodyPr/>
          <a:lstStyle/>
          <a:p>
            <a:fld id="{017C4909-88C5-40D0-A9C9-73BAADF81562}" type="slidenum">
              <a:rPr lang="en-US" smtClean="0"/>
              <a:t>‹#›</a:t>
            </a:fld>
            <a:endParaRPr lang="en-US"/>
          </a:p>
        </p:txBody>
      </p:sp>
    </p:spTree>
    <p:extLst>
      <p:ext uri="{BB962C8B-B14F-4D97-AF65-F5344CB8AC3E}">
        <p14:creationId xmlns:p14="http://schemas.microsoft.com/office/powerpoint/2010/main" val="1729696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736A13-5518-47F1-9035-55FCC21FC7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F2CC31F-3B01-4566-B6F4-ABFB4C03CC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AF67D6-23B7-487D-BA5F-34748F6626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0840D0-3207-4146-BABA-A3A30E4DFB15}" type="datetimeFigureOut">
              <a:rPr lang="en-US" smtClean="0"/>
              <a:t>4/22/21</a:t>
            </a:fld>
            <a:endParaRPr lang="en-US"/>
          </a:p>
        </p:txBody>
      </p:sp>
      <p:sp>
        <p:nvSpPr>
          <p:cNvPr id="5" name="Footer Placeholder 4">
            <a:extLst>
              <a:ext uri="{FF2B5EF4-FFF2-40B4-BE49-F238E27FC236}">
                <a16:creationId xmlns:a16="http://schemas.microsoft.com/office/drawing/2014/main" id="{E8C6E2CC-A8C2-49C9-85EC-FB4B1B08F6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3D58CDD-3B62-4B6B-BF9B-064D10302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7C4909-88C5-40D0-A9C9-73BAADF81562}" type="slidenum">
              <a:rPr lang="en-US" smtClean="0"/>
              <a:t>‹#›</a:t>
            </a:fld>
            <a:endParaRPr lang="en-US"/>
          </a:p>
        </p:txBody>
      </p:sp>
    </p:spTree>
    <p:extLst>
      <p:ext uri="{BB962C8B-B14F-4D97-AF65-F5344CB8AC3E}">
        <p14:creationId xmlns:p14="http://schemas.microsoft.com/office/powerpoint/2010/main" val="30726262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8C966-9A06-4204-99E0-AF224639B096}"/>
              </a:ext>
            </a:extLst>
          </p:cNvPr>
          <p:cNvSpPr>
            <a:spLocks noGrp="1"/>
          </p:cNvSpPr>
          <p:nvPr>
            <p:ph type="ctrTitle"/>
          </p:nvPr>
        </p:nvSpPr>
        <p:spPr>
          <a:xfrm>
            <a:off x="1524000" y="1122363"/>
            <a:ext cx="9144000" cy="2766678"/>
          </a:xfrm>
        </p:spPr>
        <p:txBody>
          <a:bodyPr>
            <a:noAutofit/>
          </a:bodyPr>
          <a:lstStyle/>
          <a:p>
            <a:r>
              <a:rPr lang="en-US" sz="4000" b="1" i="0" dirty="0">
                <a:solidFill>
                  <a:srgbClr val="FF0000"/>
                </a:solidFill>
                <a:effectLst/>
                <a:latin typeface="Times New Roman" panose="02020603050405020304" pitchFamily="18" charset="0"/>
              </a:rPr>
              <a:t>Sewing: A Bridge to Appalachian History, Economic Success, and Cultural Awareness</a:t>
            </a:r>
            <a:br>
              <a:rPr lang="en-US" sz="4000" b="1" i="0" dirty="0">
                <a:solidFill>
                  <a:srgbClr val="FF0000"/>
                </a:solidFill>
                <a:effectLst/>
                <a:latin typeface="Times New Roman" panose="02020603050405020304" pitchFamily="18" charset="0"/>
              </a:rPr>
            </a:br>
            <a:r>
              <a:rPr lang="en-US" sz="4000" b="1" i="0" dirty="0">
                <a:solidFill>
                  <a:srgbClr val="FF0000"/>
                </a:solidFill>
                <a:effectLst/>
                <a:latin typeface="Times New Roman" panose="02020603050405020304" pitchFamily="18" charset="0"/>
              </a:rPr>
              <a:t>KVEC Learning Innovation Grant</a:t>
            </a:r>
            <a:br>
              <a:rPr lang="en-US" sz="4000" b="1" i="0" dirty="0">
                <a:solidFill>
                  <a:srgbClr val="FF0000"/>
                </a:solidFill>
                <a:effectLst/>
                <a:latin typeface="Times New Roman" panose="02020603050405020304" pitchFamily="18" charset="0"/>
              </a:rPr>
            </a:br>
            <a:r>
              <a:rPr lang="en-US" sz="4000" b="1" i="0" dirty="0">
                <a:solidFill>
                  <a:srgbClr val="FF0000"/>
                </a:solidFill>
                <a:effectLst/>
                <a:latin typeface="Times New Roman" panose="02020603050405020304" pitchFamily="18" charset="0"/>
              </a:rPr>
              <a:t>2020-2021</a:t>
            </a:r>
            <a:br>
              <a:rPr lang="en-US" sz="4000" b="0" i="0" dirty="0">
                <a:solidFill>
                  <a:srgbClr val="000000"/>
                </a:solidFill>
                <a:effectLst/>
                <a:latin typeface="Times New Roman" panose="02020603050405020304" pitchFamily="18" charset="0"/>
              </a:rPr>
            </a:br>
            <a:endParaRPr lang="en-US" sz="4000" dirty="0"/>
          </a:p>
        </p:txBody>
      </p:sp>
      <p:sp>
        <p:nvSpPr>
          <p:cNvPr id="3" name="Subtitle 2">
            <a:extLst>
              <a:ext uri="{FF2B5EF4-FFF2-40B4-BE49-F238E27FC236}">
                <a16:creationId xmlns:a16="http://schemas.microsoft.com/office/drawing/2014/main" id="{F45DDD35-A3A8-47AF-B53C-2AD5ACA910FC}"/>
              </a:ext>
            </a:extLst>
          </p:cNvPr>
          <p:cNvSpPr>
            <a:spLocks noGrp="1"/>
          </p:cNvSpPr>
          <p:nvPr>
            <p:ph type="subTitle" idx="1"/>
          </p:nvPr>
        </p:nvSpPr>
        <p:spPr>
          <a:xfrm>
            <a:off x="1524000" y="3602038"/>
            <a:ext cx="9144000" cy="2766678"/>
          </a:xfrm>
        </p:spPr>
        <p:txBody>
          <a:bodyPr>
            <a:normAutofit/>
          </a:bodyPr>
          <a:lstStyle/>
          <a:p>
            <a:pPr algn="l"/>
            <a:endParaRPr lang="en-US" b="0" i="0" dirty="0">
              <a:solidFill>
                <a:srgbClr val="000000"/>
              </a:solidFill>
              <a:effectLst/>
              <a:latin typeface="Times New Roman" panose="02020603050405020304" pitchFamily="18" charset="0"/>
            </a:endParaRPr>
          </a:p>
          <a:p>
            <a:pPr algn="l"/>
            <a:endParaRPr lang="en-US" b="0" i="0" dirty="0">
              <a:solidFill>
                <a:srgbClr val="000000"/>
              </a:solidFill>
              <a:effectLst/>
              <a:latin typeface="Times New Roman" panose="02020603050405020304" pitchFamily="18" charset="0"/>
            </a:endParaRPr>
          </a:p>
          <a:p>
            <a:pPr algn="l"/>
            <a:r>
              <a:rPr lang="en-US" sz="3200" b="0" i="0" dirty="0">
                <a:solidFill>
                  <a:srgbClr val="0070C0"/>
                </a:solidFill>
                <a:effectLst/>
                <a:latin typeface="Times New Roman" panose="02020603050405020304" pitchFamily="18" charset="0"/>
              </a:rPr>
              <a:t>Debbie Napier</a:t>
            </a:r>
          </a:p>
          <a:p>
            <a:pPr algn="l"/>
            <a:r>
              <a:rPr lang="en-US" sz="3200" b="0" i="0" dirty="0" err="1">
                <a:solidFill>
                  <a:srgbClr val="0070C0"/>
                </a:solidFill>
                <a:effectLst/>
                <a:latin typeface="Times New Roman" panose="02020603050405020304" pitchFamily="18" charset="0"/>
              </a:rPr>
              <a:t>Rosspoint</a:t>
            </a:r>
            <a:r>
              <a:rPr lang="en-US" sz="3200" b="0" i="0" dirty="0">
                <a:solidFill>
                  <a:srgbClr val="0070C0"/>
                </a:solidFill>
                <a:effectLst/>
                <a:latin typeface="Times New Roman" panose="02020603050405020304" pitchFamily="18" charset="0"/>
              </a:rPr>
              <a:t> Elem. School</a:t>
            </a:r>
          </a:p>
          <a:p>
            <a:pPr algn="l"/>
            <a:r>
              <a:rPr lang="en-US" sz="3200" b="0" i="0" dirty="0">
                <a:solidFill>
                  <a:srgbClr val="0070C0"/>
                </a:solidFill>
                <a:effectLst/>
                <a:latin typeface="Times New Roman" panose="02020603050405020304" pitchFamily="18" charset="0"/>
              </a:rPr>
              <a:t>Harlan County, KY</a:t>
            </a:r>
          </a:p>
          <a:p>
            <a:endParaRPr lang="en-US" dirty="0"/>
          </a:p>
        </p:txBody>
      </p:sp>
      <p:pic>
        <p:nvPicPr>
          <p:cNvPr id="5" name="Picture 4" descr="A picture containing text, indoor&#10;&#10;Description automatically generated">
            <a:extLst>
              <a:ext uri="{FF2B5EF4-FFF2-40B4-BE49-F238E27FC236}">
                <a16:creationId xmlns:a16="http://schemas.microsoft.com/office/drawing/2014/main" id="{9849B32C-3C62-4C92-9D30-3C04BCA3CA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8127" y="2666708"/>
            <a:ext cx="2849598" cy="4191292"/>
          </a:xfrm>
          <a:prstGeom prst="rect">
            <a:avLst/>
          </a:prstGeom>
        </p:spPr>
      </p:pic>
    </p:spTree>
    <p:extLst>
      <p:ext uri="{BB962C8B-B14F-4D97-AF65-F5344CB8AC3E}">
        <p14:creationId xmlns:p14="http://schemas.microsoft.com/office/powerpoint/2010/main" val="3327547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8AD08-6F35-4E02-AB62-BEB08FCA73DB}"/>
              </a:ext>
            </a:extLst>
          </p:cNvPr>
          <p:cNvSpPr>
            <a:spLocks noGrp="1"/>
          </p:cNvSpPr>
          <p:nvPr>
            <p:ph type="title"/>
          </p:nvPr>
        </p:nvSpPr>
        <p:spPr/>
        <p:txBody>
          <a:bodyPr>
            <a:normAutofit/>
          </a:bodyPr>
          <a:lstStyle/>
          <a:p>
            <a:r>
              <a:rPr lang="en-US" sz="4000" b="1" i="0" dirty="0">
                <a:solidFill>
                  <a:srgbClr val="FFC000"/>
                </a:solidFill>
                <a:effectLst/>
                <a:latin typeface="Times New Roman" panose="02020603050405020304" pitchFamily="18" charset="0"/>
              </a:rPr>
              <a:t>On going work…</a:t>
            </a:r>
            <a:endParaRPr lang="en-US" sz="4000" b="1" dirty="0">
              <a:solidFill>
                <a:srgbClr val="FFC000"/>
              </a:solidFill>
            </a:endParaRPr>
          </a:p>
        </p:txBody>
      </p:sp>
      <p:sp>
        <p:nvSpPr>
          <p:cNvPr id="3" name="Content Placeholder 2">
            <a:extLst>
              <a:ext uri="{FF2B5EF4-FFF2-40B4-BE49-F238E27FC236}">
                <a16:creationId xmlns:a16="http://schemas.microsoft.com/office/drawing/2014/main" id="{1FFE1ED2-4B6F-4D6D-B312-B029266D74A1}"/>
              </a:ext>
            </a:extLst>
          </p:cNvPr>
          <p:cNvSpPr>
            <a:spLocks noGrp="1"/>
          </p:cNvSpPr>
          <p:nvPr>
            <p:ph idx="1"/>
          </p:nvPr>
        </p:nvSpPr>
        <p:spPr/>
        <p:txBody>
          <a:bodyPr/>
          <a:lstStyle/>
          <a:p>
            <a:r>
              <a:rPr lang="en-US" b="0" i="0" dirty="0">
                <a:solidFill>
                  <a:srgbClr val="00B0F0"/>
                </a:solidFill>
                <a:effectLst/>
                <a:latin typeface="Times New Roman" panose="02020603050405020304" pitchFamily="18" charset="0"/>
              </a:rPr>
              <a:t>Our work is ongoing. I estimate that we have nearly 15 quilt tops ready to be quilted, though not one has reached final completion. When we return from spring break, that is the next stage of our work. Here is a video of students with many of the quilt tops that are ready for backing to be attached.</a:t>
            </a:r>
            <a:endParaRPr lang="en-US" dirty="0">
              <a:solidFill>
                <a:srgbClr val="00B0F0"/>
              </a:solidFill>
            </a:endParaRPr>
          </a:p>
        </p:txBody>
      </p:sp>
    </p:spTree>
    <p:extLst>
      <p:ext uri="{BB962C8B-B14F-4D97-AF65-F5344CB8AC3E}">
        <p14:creationId xmlns:p14="http://schemas.microsoft.com/office/powerpoint/2010/main" val="1174963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A702C-1EB2-4F2C-BEA3-9552B2098B90}"/>
              </a:ext>
            </a:extLst>
          </p:cNvPr>
          <p:cNvSpPr>
            <a:spLocks noGrp="1"/>
          </p:cNvSpPr>
          <p:nvPr>
            <p:ph type="title"/>
          </p:nvPr>
        </p:nvSpPr>
        <p:spPr/>
        <p:txBody>
          <a:bodyPr>
            <a:normAutofit/>
          </a:bodyPr>
          <a:lstStyle/>
          <a:p>
            <a:pPr algn="ctr"/>
            <a:r>
              <a:rPr lang="en-US" sz="4000" b="1" i="0" dirty="0">
                <a:solidFill>
                  <a:srgbClr val="0070C0"/>
                </a:solidFill>
                <a:effectLst/>
                <a:latin typeface="Times New Roman" panose="02020603050405020304" pitchFamily="18" charset="0"/>
              </a:rPr>
              <a:t>Measuring Our Outcomes</a:t>
            </a:r>
            <a:endParaRPr lang="en-US" sz="4000" b="1" dirty="0">
              <a:solidFill>
                <a:srgbClr val="0070C0"/>
              </a:solidFill>
            </a:endParaRPr>
          </a:p>
        </p:txBody>
      </p:sp>
      <p:sp>
        <p:nvSpPr>
          <p:cNvPr id="3" name="Content Placeholder 2">
            <a:extLst>
              <a:ext uri="{FF2B5EF4-FFF2-40B4-BE49-F238E27FC236}">
                <a16:creationId xmlns:a16="http://schemas.microsoft.com/office/drawing/2014/main" id="{46DC20D0-12F8-4A7E-815A-720EF950A86D}"/>
              </a:ext>
            </a:extLst>
          </p:cNvPr>
          <p:cNvSpPr>
            <a:spLocks noGrp="1"/>
          </p:cNvSpPr>
          <p:nvPr>
            <p:ph idx="1"/>
          </p:nvPr>
        </p:nvSpPr>
        <p:spPr>
          <a:xfrm>
            <a:off x="3224463" y="1825625"/>
            <a:ext cx="5791200" cy="4351338"/>
          </a:xfrm>
        </p:spPr>
        <p:txBody>
          <a:bodyPr/>
          <a:lstStyle/>
          <a:p>
            <a:pPr algn="l"/>
            <a:r>
              <a:rPr lang="en-US" b="0" i="0" dirty="0">
                <a:solidFill>
                  <a:srgbClr val="00B050"/>
                </a:solidFill>
                <a:effectLst/>
                <a:latin typeface="Times New Roman" panose="02020603050405020304" pitchFamily="18" charset="0"/>
              </a:rPr>
              <a:t>Observations of student esteem</a:t>
            </a:r>
          </a:p>
          <a:p>
            <a:pPr algn="l"/>
            <a:r>
              <a:rPr lang="en-US" b="0" i="0" dirty="0">
                <a:solidFill>
                  <a:srgbClr val="00B050"/>
                </a:solidFill>
                <a:effectLst/>
                <a:latin typeface="Times New Roman" panose="02020603050405020304" pitchFamily="18" charset="0"/>
              </a:rPr>
              <a:t>Community input</a:t>
            </a:r>
          </a:p>
          <a:p>
            <a:pPr algn="l"/>
            <a:r>
              <a:rPr lang="en-US" b="0" i="0" dirty="0">
                <a:solidFill>
                  <a:srgbClr val="00B050"/>
                </a:solidFill>
                <a:effectLst/>
                <a:latin typeface="Times New Roman" panose="02020603050405020304" pitchFamily="18" charset="0"/>
              </a:rPr>
              <a:t>Completion of sewing projects</a:t>
            </a:r>
          </a:p>
          <a:p>
            <a:pPr algn="l"/>
            <a:r>
              <a:rPr lang="en-US" b="0" i="0" dirty="0">
                <a:solidFill>
                  <a:srgbClr val="00B050"/>
                </a:solidFill>
                <a:effectLst/>
                <a:latin typeface="Times New Roman" panose="02020603050405020304" pitchFamily="18" charset="0"/>
              </a:rPr>
              <a:t>Using technology platforms to figure out problems</a:t>
            </a:r>
          </a:p>
          <a:p>
            <a:pPr algn="l"/>
            <a:r>
              <a:rPr lang="en-US" b="0" i="0" dirty="0">
                <a:solidFill>
                  <a:srgbClr val="00B050"/>
                </a:solidFill>
                <a:effectLst/>
                <a:latin typeface="Times New Roman" panose="02020603050405020304" pitchFamily="18" charset="0"/>
              </a:rPr>
              <a:t>Awesome engagement</a:t>
            </a:r>
          </a:p>
          <a:p>
            <a:endParaRPr lang="en-US" dirty="0"/>
          </a:p>
        </p:txBody>
      </p:sp>
      <p:pic>
        <p:nvPicPr>
          <p:cNvPr id="5" name="Picture 4" descr="A child using a sewing machine&#10;&#10;Description automatically generated with medium confidence">
            <a:extLst>
              <a:ext uri="{FF2B5EF4-FFF2-40B4-BE49-F238E27FC236}">
                <a16:creationId xmlns:a16="http://schemas.microsoft.com/office/drawing/2014/main" id="{935DA928-8E42-4C8D-86D7-9C6CF4420B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8534" y="1562397"/>
            <a:ext cx="2362419" cy="3733205"/>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116B0D68-AB35-4CF2-A335-A000BB1314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93375" y="2145110"/>
            <a:ext cx="3635375" cy="2726531"/>
          </a:xfrm>
          <a:prstGeom prst="rect">
            <a:avLst/>
          </a:prstGeom>
        </p:spPr>
      </p:pic>
    </p:spTree>
    <p:extLst>
      <p:ext uri="{BB962C8B-B14F-4D97-AF65-F5344CB8AC3E}">
        <p14:creationId xmlns:p14="http://schemas.microsoft.com/office/powerpoint/2010/main" val="4163090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180F9-A4DC-49C7-BF88-36E2FBBECFF1}"/>
              </a:ext>
            </a:extLst>
          </p:cNvPr>
          <p:cNvSpPr>
            <a:spLocks noGrp="1"/>
          </p:cNvSpPr>
          <p:nvPr>
            <p:ph type="title"/>
          </p:nvPr>
        </p:nvSpPr>
        <p:spPr/>
        <p:txBody>
          <a:bodyPr>
            <a:normAutofit/>
          </a:bodyPr>
          <a:lstStyle/>
          <a:p>
            <a:r>
              <a:rPr lang="en-US" sz="2800" b="1" i="0" dirty="0">
                <a:solidFill>
                  <a:srgbClr val="00B0F0"/>
                </a:solidFill>
                <a:effectLst/>
                <a:latin typeface="Times New Roman" panose="02020603050405020304" pitchFamily="18" charset="0"/>
              </a:rPr>
              <a:t>Revisiting Planning and Resources </a:t>
            </a:r>
            <a:r>
              <a:rPr lang="en-US" sz="2800" b="0" i="0" dirty="0">
                <a:solidFill>
                  <a:srgbClr val="FF0000"/>
                </a:solidFill>
                <a:effectLst/>
                <a:latin typeface="Times New Roman" panose="02020603050405020304" pitchFamily="18" charset="0"/>
              </a:rPr>
              <a:t>(Original with modifications…)</a:t>
            </a:r>
            <a:endParaRPr lang="en-US" sz="2800" dirty="0">
              <a:solidFill>
                <a:srgbClr val="FF0000"/>
              </a:solidFill>
            </a:endParaRPr>
          </a:p>
        </p:txBody>
      </p:sp>
      <p:sp>
        <p:nvSpPr>
          <p:cNvPr id="3" name="Content Placeholder 2">
            <a:extLst>
              <a:ext uri="{FF2B5EF4-FFF2-40B4-BE49-F238E27FC236}">
                <a16:creationId xmlns:a16="http://schemas.microsoft.com/office/drawing/2014/main" id="{47F4500D-8125-404A-9446-3EE88012A1FE}"/>
              </a:ext>
            </a:extLst>
          </p:cNvPr>
          <p:cNvSpPr>
            <a:spLocks noGrp="1"/>
          </p:cNvSpPr>
          <p:nvPr>
            <p:ph idx="1"/>
          </p:nvPr>
        </p:nvSpPr>
        <p:spPr>
          <a:xfrm>
            <a:off x="838200" y="1825625"/>
            <a:ext cx="8915400" cy="4351338"/>
          </a:xfrm>
        </p:spPr>
        <p:txBody>
          <a:bodyPr>
            <a:normAutofit fontScale="70000" lnSpcReduction="20000"/>
          </a:bodyPr>
          <a:lstStyle/>
          <a:p>
            <a:pPr algn="l"/>
            <a:r>
              <a:rPr lang="en-US" b="0" i="0" dirty="0">
                <a:solidFill>
                  <a:srgbClr val="00B0F0"/>
                </a:solidFill>
                <a:effectLst/>
                <a:latin typeface="Times New Roman" panose="02020603050405020304" pitchFamily="18" charset="0"/>
              </a:rPr>
              <a:t>Learning Innovative Grant for 6 sewing machines/cases to allow work from home or school. </a:t>
            </a:r>
            <a:r>
              <a:rPr lang="en-US" b="0" i="0" dirty="0">
                <a:solidFill>
                  <a:srgbClr val="FF0000"/>
                </a:solidFill>
                <a:effectLst/>
                <a:latin typeface="Times New Roman" panose="02020603050405020304" pitchFamily="18" charset="0"/>
              </a:rPr>
              <a:t>I thought students would fight for the machines every night, but when the newness wore off, and I had to throw in bonus points.</a:t>
            </a:r>
          </a:p>
          <a:p>
            <a:pPr algn="l"/>
            <a:r>
              <a:rPr lang="en-US" b="0" i="0" dirty="0">
                <a:solidFill>
                  <a:srgbClr val="00B0F0"/>
                </a:solidFill>
                <a:effectLst/>
                <a:latin typeface="Times New Roman" panose="02020603050405020304" pitchFamily="18" charset="0"/>
              </a:rPr>
              <a:t>Virtual learning platforms guide students</a:t>
            </a:r>
            <a:r>
              <a:rPr lang="en-US" b="0" i="0" dirty="0">
                <a:solidFill>
                  <a:srgbClr val="000000"/>
                </a:solidFill>
                <a:effectLst/>
                <a:latin typeface="Times New Roman" panose="02020603050405020304" pitchFamily="18" charset="0"/>
              </a:rPr>
              <a:t>. </a:t>
            </a:r>
            <a:r>
              <a:rPr lang="en-US" b="0" i="0" dirty="0">
                <a:solidFill>
                  <a:srgbClr val="FF0000"/>
                </a:solidFill>
                <a:effectLst/>
                <a:latin typeface="Times New Roman" panose="02020603050405020304" pitchFamily="18" charset="0"/>
              </a:rPr>
              <a:t>Students were much more comfortable coming in for targeted instruction with me the first time and used our links as a secondary source. Links and videos were great as support and backup.</a:t>
            </a:r>
          </a:p>
          <a:p>
            <a:pPr algn="l"/>
            <a:r>
              <a:rPr lang="en-US" b="0" i="0" dirty="0">
                <a:solidFill>
                  <a:srgbClr val="00B0F0"/>
                </a:solidFill>
                <a:effectLst/>
                <a:latin typeface="Times New Roman" panose="02020603050405020304" pitchFamily="18" charset="0"/>
              </a:rPr>
              <a:t>Extension Office and voluntee</a:t>
            </a:r>
            <a:r>
              <a:rPr lang="en-US" dirty="0">
                <a:solidFill>
                  <a:srgbClr val="00B0F0"/>
                </a:solidFill>
                <a:latin typeface="Times New Roman" panose="02020603050405020304" pitchFamily="18" charset="0"/>
              </a:rPr>
              <a:t>rs to </a:t>
            </a:r>
            <a:r>
              <a:rPr lang="en-US" b="0" i="0" dirty="0">
                <a:solidFill>
                  <a:srgbClr val="00B0F0"/>
                </a:solidFill>
                <a:effectLst/>
                <a:latin typeface="Times New Roman" panose="02020603050405020304" pitchFamily="18" charset="0"/>
              </a:rPr>
              <a:t>provide coaching</a:t>
            </a:r>
            <a:r>
              <a:rPr lang="en-US" b="0" i="0" dirty="0">
                <a:solidFill>
                  <a:srgbClr val="000000"/>
                </a:solidFill>
                <a:effectLst/>
                <a:latin typeface="Times New Roman" panose="02020603050405020304" pitchFamily="18" charset="0"/>
              </a:rPr>
              <a:t>. </a:t>
            </a:r>
            <a:r>
              <a:rPr lang="en-US" b="0" i="0" dirty="0">
                <a:solidFill>
                  <a:srgbClr val="FF0000"/>
                </a:solidFill>
                <a:effectLst/>
                <a:latin typeface="Times New Roman" panose="02020603050405020304" pitchFamily="18" charset="0"/>
              </a:rPr>
              <a:t>Volunteer restriction due to Covid at multiple levels (School district and Extension Office), BUT students stepped up as great tutors and teachers. Some are faster than me at lots of stages like filling a bobbin.</a:t>
            </a:r>
          </a:p>
          <a:p>
            <a:pPr algn="l"/>
            <a:r>
              <a:rPr lang="en-US" b="0" i="0" dirty="0">
                <a:solidFill>
                  <a:srgbClr val="00B0F0"/>
                </a:solidFill>
                <a:effectLst/>
                <a:latin typeface="Times New Roman" panose="02020603050405020304" pitchFamily="18" charset="0"/>
              </a:rPr>
              <a:t>Grant funds purchase material and accessories. </a:t>
            </a:r>
            <a:r>
              <a:rPr lang="en-US" b="0" i="0" dirty="0">
                <a:solidFill>
                  <a:srgbClr val="FF0000"/>
                </a:solidFill>
                <a:effectLst/>
                <a:latin typeface="Times New Roman" panose="02020603050405020304" pitchFamily="18" charset="0"/>
              </a:rPr>
              <a:t>Covid shortages in stores.</a:t>
            </a:r>
          </a:p>
          <a:p>
            <a:pPr algn="l"/>
            <a:r>
              <a:rPr lang="en-US">
                <a:solidFill>
                  <a:srgbClr val="00B0F0"/>
                </a:solidFill>
                <a:latin typeface="Times New Roman" panose="02020603050405020304" pitchFamily="18" charset="0"/>
              </a:rPr>
              <a:t>F</a:t>
            </a:r>
            <a:r>
              <a:rPr lang="en-US" b="0" i="0">
                <a:solidFill>
                  <a:srgbClr val="00B0F0"/>
                </a:solidFill>
                <a:effectLst/>
                <a:latin typeface="Times New Roman" panose="02020603050405020304" pitchFamily="18" charset="0"/>
              </a:rPr>
              <a:t>inale </a:t>
            </a:r>
            <a:r>
              <a:rPr lang="en-US" b="0" i="0" dirty="0">
                <a:solidFill>
                  <a:srgbClr val="00B0F0"/>
                </a:solidFill>
                <a:effectLst/>
                <a:latin typeface="Times New Roman" panose="02020603050405020304" pitchFamily="18" charset="0"/>
              </a:rPr>
              <a:t>period clothing for living history. </a:t>
            </a:r>
            <a:r>
              <a:rPr lang="en-US" b="0" i="0" dirty="0">
                <a:solidFill>
                  <a:srgbClr val="FF0000"/>
                </a:solidFill>
                <a:effectLst/>
                <a:latin typeface="Times New Roman" panose="02020603050405020304" pitchFamily="18" charset="0"/>
              </a:rPr>
              <a:t>Ambition can be humbled. Who knew in person instruction would not resume until February then be limited to three days a week. Mastering basic sewing takes longer to learn in a classroom setting than one on one. I should have planned this as a two year project with the living history as the second year!</a:t>
            </a:r>
          </a:p>
          <a:p>
            <a:endParaRPr lang="en-US" dirty="0"/>
          </a:p>
        </p:txBody>
      </p:sp>
      <p:pic>
        <p:nvPicPr>
          <p:cNvPr id="5" name="Picture 4" descr="A picture containing text, person&#10;&#10;Description automatically generated">
            <a:extLst>
              <a:ext uri="{FF2B5EF4-FFF2-40B4-BE49-F238E27FC236}">
                <a16:creationId xmlns:a16="http://schemas.microsoft.com/office/drawing/2014/main" id="{793F3EC7-F0CD-4B76-B351-B2287805DD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2302" y="1411704"/>
            <a:ext cx="2314877" cy="3080085"/>
          </a:xfrm>
          <a:prstGeom prst="rect">
            <a:avLst/>
          </a:prstGeom>
        </p:spPr>
      </p:pic>
      <p:pic>
        <p:nvPicPr>
          <p:cNvPr id="7" name="Picture 6" descr="A picture containing floor, indoor&#10;&#10;Description automatically generated">
            <a:extLst>
              <a:ext uri="{FF2B5EF4-FFF2-40B4-BE49-F238E27FC236}">
                <a16:creationId xmlns:a16="http://schemas.microsoft.com/office/drawing/2014/main" id="{E230994F-49E1-4F28-B609-198B92EBC3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7308" y="4690846"/>
            <a:ext cx="1049051" cy="1926521"/>
          </a:xfrm>
          <a:prstGeom prst="rect">
            <a:avLst/>
          </a:prstGeom>
        </p:spPr>
      </p:pic>
    </p:spTree>
    <p:extLst>
      <p:ext uri="{BB962C8B-B14F-4D97-AF65-F5344CB8AC3E}">
        <p14:creationId xmlns:p14="http://schemas.microsoft.com/office/powerpoint/2010/main" val="2426349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D7A96-EF2D-42FB-BB04-AEFD436DDA4A}"/>
              </a:ext>
            </a:extLst>
          </p:cNvPr>
          <p:cNvSpPr>
            <a:spLocks noGrp="1"/>
          </p:cNvSpPr>
          <p:nvPr>
            <p:ph type="title"/>
          </p:nvPr>
        </p:nvSpPr>
        <p:spPr/>
        <p:txBody>
          <a:bodyPr>
            <a:normAutofit/>
          </a:bodyPr>
          <a:lstStyle/>
          <a:p>
            <a:r>
              <a:rPr lang="en-US" sz="4000" b="0" i="0" dirty="0">
                <a:solidFill>
                  <a:srgbClr val="FF0000"/>
                </a:solidFill>
                <a:effectLst/>
                <a:latin typeface="Times New Roman" panose="02020603050405020304" pitchFamily="18" charset="0"/>
              </a:rPr>
              <a:t>Extending the Finale: Sewing period clothing, inquiry process, and culminating performance</a:t>
            </a:r>
            <a:endParaRPr lang="en-US" sz="4000" dirty="0">
              <a:solidFill>
                <a:srgbClr val="FF0000"/>
              </a:solidFill>
            </a:endParaRPr>
          </a:p>
        </p:txBody>
      </p:sp>
      <p:sp>
        <p:nvSpPr>
          <p:cNvPr id="3" name="Content Placeholder 2">
            <a:extLst>
              <a:ext uri="{FF2B5EF4-FFF2-40B4-BE49-F238E27FC236}">
                <a16:creationId xmlns:a16="http://schemas.microsoft.com/office/drawing/2014/main" id="{0490A0D8-D4F0-486C-8572-4AC550BFBD77}"/>
              </a:ext>
            </a:extLst>
          </p:cNvPr>
          <p:cNvSpPr>
            <a:spLocks noGrp="1"/>
          </p:cNvSpPr>
          <p:nvPr>
            <p:ph idx="1"/>
          </p:nvPr>
        </p:nvSpPr>
        <p:spPr>
          <a:xfrm>
            <a:off x="3400926" y="1825625"/>
            <a:ext cx="7952874" cy="4351338"/>
          </a:xfrm>
        </p:spPr>
        <p:txBody>
          <a:bodyPr>
            <a:normAutofit fontScale="92500" lnSpcReduction="10000"/>
          </a:bodyPr>
          <a:lstStyle/>
          <a:p>
            <a:pPr marL="0" indent="0">
              <a:buNone/>
            </a:pPr>
            <a:r>
              <a:rPr lang="en-US" b="0" i="0" dirty="0">
                <a:solidFill>
                  <a:srgbClr val="00B0F0"/>
                </a:solidFill>
                <a:effectLst/>
                <a:latin typeface="Times New Roman" panose="02020603050405020304" pitchFamily="18" charset="0"/>
              </a:rPr>
              <a:t>We said our project is ongoing, that mastering sewing has taken a little more time than planned, and that we are still a ways from finally finishing our quilts though they are scheduled to be completed during April. The extra time to master sewing, and some delays associated with Covid, has pushed our finale down the line. Ultimately, it will occur during students’ eighth grade year. Each student will use primary sources, artifacts, classroom research activities, documents, and other inquiry opportunities to create a background portfolio of a historical character, sew period clothing for their character, and create a living history persona for a schoolwide living history day.</a:t>
            </a:r>
            <a:endParaRPr lang="en-US" dirty="0">
              <a:solidFill>
                <a:srgbClr val="00B0F0"/>
              </a:solidFill>
            </a:endParaRPr>
          </a:p>
        </p:txBody>
      </p:sp>
      <p:pic>
        <p:nvPicPr>
          <p:cNvPr id="5" name="Picture 4" descr="A picture containing text, person, indoor&#10;&#10;Description automatically generated">
            <a:extLst>
              <a:ext uri="{FF2B5EF4-FFF2-40B4-BE49-F238E27FC236}">
                <a16:creationId xmlns:a16="http://schemas.microsoft.com/office/drawing/2014/main" id="{DE8530A3-424A-43E8-9C42-F804714FFA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20316" y="2298867"/>
            <a:ext cx="3785937" cy="2839453"/>
          </a:xfrm>
          <a:prstGeom prst="rect">
            <a:avLst/>
          </a:prstGeom>
        </p:spPr>
      </p:pic>
    </p:spTree>
    <p:extLst>
      <p:ext uri="{BB962C8B-B14F-4D97-AF65-F5344CB8AC3E}">
        <p14:creationId xmlns:p14="http://schemas.microsoft.com/office/powerpoint/2010/main" val="2939937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93CEB-DB84-43DF-AAD4-2C963D81D20F}"/>
              </a:ext>
            </a:extLst>
          </p:cNvPr>
          <p:cNvSpPr>
            <a:spLocks noGrp="1"/>
          </p:cNvSpPr>
          <p:nvPr>
            <p:ph type="title"/>
          </p:nvPr>
        </p:nvSpPr>
        <p:spPr/>
        <p:txBody>
          <a:bodyPr>
            <a:normAutofit/>
          </a:bodyPr>
          <a:lstStyle/>
          <a:p>
            <a:pPr algn="ctr"/>
            <a:r>
              <a:rPr lang="en-US" sz="4000" b="1" i="0" dirty="0">
                <a:solidFill>
                  <a:srgbClr val="00B050"/>
                </a:solidFill>
                <a:effectLst/>
                <a:latin typeface="Times New Roman" panose="02020603050405020304" pitchFamily="18" charset="0"/>
              </a:rPr>
              <a:t>It’s About the Kids</a:t>
            </a:r>
            <a:endParaRPr lang="en-US" sz="4000" b="1" dirty="0">
              <a:solidFill>
                <a:srgbClr val="00B050"/>
              </a:solidFill>
            </a:endParaRPr>
          </a:p>
        </p:txBody>
      </p:sp>
      <p:sp>
        <p:nvSpPr>
          <p:cNvPr id="3" name="Content Placeholder 2">
            <a:extLst>
              <a:ext uri="{FF2B5EF4-FFF2-40B4-BE49-F238E27FC236}">
                <a16:creationId xmlns:a16="http://schemas.microsoft.com/office/drawing/2014/main" id="{12051D39-5D15-413C-B6F5-C8B8474109C6}"/>
              </a:ext>
            </a:extLst>
          </p:cNvPr>
          <p:cNvSpPr>
            <a:spLocks noGrp="1"/>
          </p:cNvSpPr>
          <p:nvPr>
            <p:ph idx="1"/>
          </p:nvPr>
        </p:nvSpPr>
        <p:spPr>
          <a:xfrm>
            <a:off x="3240504" y="1507958"/>
            <a:ext cx="8113295" cy="4669005"/>
          </a:xfrm>
        </p:spPr>
        <p:txBody>
          <a:bodyPr>
            <a:normAutofit fontScale="85000" lnSpcReduction="10000"/>
          </a:bodyPr>
          <a:lstStyle/>
          <a:p>
            <a:pPr algn="l"/>
            <a:r>
              <a:rPr lang="en-US" b="0" i="0" dirty="0">
                <a:solidFill>
                  <a:srgbClr val="FF0000"/>
                </a:solidFill>
                <a:effectLst/>
                <a:latin typeface="Times New Roman" panose="02020603050405020304" pitchFamily="18" charset="0"/>
              </a:rPr>
              <a:t>Students get into a project that is fun and engaging in which they get to be creative. Engagement promotes rigorous application and performance which in turn prepares students for sustained research and investigation in high school, college, and careers.</a:t>
            </a:r>
          </a:p>
          <a:p>
            <a:pPr algn="l"/>
            <a:r>
              <a:rPr lang="en-US" b="0" i="0" dirty="0">
                <a:solidFill>
                  <a:srgbClr val="FF0000"/>
                </a:solidFill>
                <a:effectLst/>
                <a:latin typeface="Times New Roman" panose="02020603050405020304" pitchFamily="18" charset="0"/>
              </a:rPr>
              <a:t>In sixth grade, these students explored Harlan County Coal History, in seventh, they have learned about Appalachian sewing and quilting culture, and in eighth they will sew period clothing and create living history characters.</a:t>
            </a:r>
          </a:p>
          <a:p>
            <a:pPr algn="l"/>
            <a:r>
              <a:rPr lang="en-US" b="0" i="0" dirty="0">
                <a:solidFill>
                  <a:srgbClr val="FF0000"/>
                </a:solidFill>
                <a:effectLst/>
                <a:latin typeface="Times New Roman" panose="02020603050405020304" pitchFamily="18" charset="0"/>
              </a:rPr>
              <a:t>In an extremely tough school year setting, students watched a community rally behind them. That support has led students to feel great pride in what they have accomplished. I think it has been a challenging and rewarding experience that students will always carry with them.</a:t>
            </a:r>
          </a:p>
          <a:p>
            <a:endParaRPr lang="en-US" dirty="0"/>
          </a:p>
        </p:txBody>
      </p:sp>
    </p:spTree>
    <p:extLst>
      <p:ext uri="{BB962C8B-B14F-4D97-AF65-F5344CB8AC3E}">
        <p14:creationId xmlns:p14="http://schemas.microsoft.com/office/powerpoint/2010/main" val="3876339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28E4F-B5FB-4D46-9EC9-912EB0634A7A}"/>
              </a:ext>
            </a:extLst>
          </p:cNvPr>
          <p:cNvSpPr>
            <a:spLocks noGrp="1"/>
          </p:cNvSpPr>
          <p:nvPr>
            <p:ph type="title"/>
          </p:nvPr>
        </p:nvSpPr>
        <p:spPr/>
        <p:txBody>
          <a:bodyPr>
            <a:normAutofit/>
          </a:bodyPr>
          <a:lstStyle/>
          <a:p>
            <a:r>
              <a:rPr lang="en-US" sz="4800" b="1" i="0" dirty="0">
                <a:solidFill>
                  <a:srgbClr val="00B050"/>
                </a:solidFill>
                <a:effectLst/>
                <a:latin typeface="Times New Roman" panose="02020603050405020304" pitchFamily="18" charset="0"/>
              </a:rPr>
              <a:t>Harlan County</a:t>
            </a:r>
            <a:endParaRPr lang="en-US" sz="4800" b="1" dirty="0">
              <a:solidFill>
                <a:srgbClr val="00B050"/>
              </a:solidFill>
            </a:endParaRPr>
          </a:p>
        </p:txBody>
      </p:sp>
      <p:sp>
        <p:nvSpPr>
          <p:cNvPr id="3" name="Content Placeholder 2">
            <a:extLst>
              <a:ext uri="{FF2B5EF4-FFF2-40B4-BE49-F238E27FC236}">
                <a16:creationId xmlns:a16="http://schemas.microsoft.com/office/drawing/2014/main" id="{1E815BBB-04C3-4A2C-B84A-9BD31A11179E}"/>
              </a:ext>
            </a:extLst>
          </p:cNvPr>
          <p:cNvSpPr>
            <a:spLocks noGrp="1"/>
          </p:cNvSpPr>
          <p:nvPr>
            <p:ph idx="1"/>
          </p:nvPr>
        </p:nvSpPr>
        <p:spPr>
          <a:xfrm>
            <a:off x="838200" y="1866859"/>
            <a:ext cx="10515600" cy="4626016"/>
          </a:xfrm>
        </p:spPr>
        <p:txBody>
          <a:bodyPr>
            <a:normAutofit/>
          </a:bodyPr>
          <a:lstStyle/>
          <a:p>
            <a:pPr algn="l"/>
            <a:r>
              <a:rPr lang="en-US" b="0" i="0" dirty="0">
                <a:solidFill>
                  <a:srgbClr val="FF0000"/>
                </a:solidFill>
                <a:effectLst/>
                <a:latin typeface="Times New Roman" panose="02020603050405020304" pitchFamily="18" charset="0"/>
              </a:rPr>
              <a:t>· Natural beauty</a:t>
            </a:r>
          </a:p>
          <a:p>
            <a:pPr algn="l"/>
            <a:r>
              <a:rPr lang="en-US" b="0" i="0" dirty="0">
                <a:solidFill>
                  <a:srgbClr val="FF0000"/>
                </a:solidFill>
                <a:effectLst/>
                <a:latin typeface="Times New Roman" panose="02020603050405020304" pitchFamily="18" charset="0"/>
              </a:rPr>
              <a:t>· Rich culture</a:t>
            </a:r>
          </a:p>
          <a:p>
            <a:pPr algn="l"/>
            <a:r>
              <a:rPr lang="en-US" b="0" i="0" dirty="0">
                <a:solidFill>
                  <a:srgbClr val="FF0000"/>
                </a:solidFill>
                <a:effectLst/>
                <a:latin typeface="Times New Roman" panose="02020603050405020304" pitchFamily="18" charset="0"/>
              </a:rPr>
              <a:t>· History making!</a:t>
            </a:r>
          </a:p>
          <a:p>
            <a:pPr marL="3208338" indent="0" algn="l">
              <a:buNone/>
            </a:pPr>
            <a:r>
              <a:rPr lang="en-US" b="0" i="0" dirty="0">
                <a:solidFill>
                  <a:srgbClr val="0070C0"/>
                </a:solidFill>
                <a:effectLst/>
                <a:latin typeface="Times New Roman" panose="02020603050405020304" pitchFamily="18" charset="0"/>
              </a:rPr>
              <a:t>Population and job loss from the diminishing coal industry forces young people to leave for college and economic opportunities. We are proud of our traditions want our area to shine out as a cultural light!</a:t>
            </a:r>
          </a:p>
          <a:p>
            <a:endParaRPr lang="en-US" dirty="0"/>
          </a:p>
        </p:txBody>
      </p:sp>
      <p:pic>
        <p:nvPicPr>
          <p:cNvPr id="5" name="Picture 4" descr="A person riding a tractor in a cave&#10;&#10;Description automatically generated with low confidence">
            <a:extLst>
              <a:ext uri="{FF2B5EF4-FFF2-40B4-BE49-F238E27FC236}">
                <a16:creationId xmlns:a16="http://schemas.microsoft.com/office/drawing/2014/main" id="{8504E33A-4596-435B-9C79-B5F0F79DDC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269390" y="745503"/>
            <a:ext cx="1527439" cy="2539118"/>
          </a:xfrm>
          <a:prstGeom prst="rect">
            <a:avLst/>
          </a:prstGeom>
        </p:spPr>
      </p:pic>
      <p:pic>
        <p:nvPicPr>
          <p:cNvPr id="7" name="Picture 6" descr="A picture containing tree, outdoor, nature, forest&#10;&#10;Description automatically generated">
            <a:extLst>
              <a:ext uri="{FF2B5EF4-FFF2-40B4-BE49-F238E27FC236}">
                <a16:creationId xmlns:a16="http://schemas.microsoft.com/office/drawing/2014/main" id="{EA84FAFF-0B76-4002-9E39-67B47C37F6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9094" y="454150"/>
            <a:ext cx="2718469" cy="2815389"/>
          </a:xfrm>
          <a:prstGeom prst="rect">
            <a:avLst/>
          </a:prstGeom>
        </p:spPr>
      </p:pic>
      <p:pic>
        <p:nvPicPr>
          <p:cNvPr id="9" name="Picture 8" descr="A picture containing outdoor, white, black, old&#10;&#10;Description automatically generated">
            <a:extLst>
              <a:ext uri="{FF2B5EF4-FFF2-40B4-BE49-F238E27FC236}">
                <a16:creationId xmlns:a16="http://schemas.microsoft.com/office/drawing/2014/main" id="{2AB69713-98D6-4024-98B8-2C8897B83C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4245" y="4099594"/>
            <a:ext cx="1868047" cy="2398295"/>
          </a:xfrm>
          <a:prstGeom prst="rect">
            <a:avLst/>
          </a:prstGeom>
        </p:spPr>
      </p:pic>
    </p:spTree>
    <p:extLst>
      <p:ext uri="{BB962C8B-B14F-4D97-AF65-F5344CB8AC3E}">
        <p14:creationId xmlns:p14="http://schemas.microsoft.com/office/powerpoint/2010/main" val="1887062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A21B9-87BD-4EE8-94E9-DE079C1A4F62}"/>
              </a:ext>
            </a:extLst>
          </p:cNvPr>
          <p:cNvSpPr>
            <a:spLocks noGrp="1"/>
          </p:cNvSpPr>
          <p:nvPr>
            <p:ph type="title"/>
          </p:nvPr>
        </p:nvSpPr>
        <p:spPr/>
        <p:txBody>
          <a:bodyPr>
            <a:normAutofit/>
          </a:bodyPr>
          <a:lstStyle/>
          <a:p>
            <a:pPr algn="ctr"/>
            <a:r>
              <a:rPr lang="en-US" sz="4000" b="1" i="0" dirty="0">
                <a:solidFill>
                  <a:srgbClr val="FF0000"/>
                </a:solidFill>
                <a:effectLst/>
                <a:latin typeface="Times New Roman" panose="02020603050405020304" pitchFamily="18" charset="0"/>
              </a:rPr>
              <a:t>Research question:</a:t>
            </a:r>
            <a:endParaRPr lang="en-US" sz="4000" b="1" dirty="0">
              <a:solidFill>
                <a:srgbClr val="FF0000"/>
              </a:solidFill>
            </a:endParaRPr>
          </a:p>
        </p:txBody>
      </p:sp>
      <p:sp>
        <p:nvSpPr>
          <p:cNvPr id="3" name="Content Placeholder 2">
            <a:extLst>
              <a:ext uri="{FF2B5EF4-FFF2-40B4-BE49-F238E27FC236}">
                <a16:creationId xmlns:a16="http://schemas.microsoft.com/office/drawing/2014/main" id="{4178D5AA-92AA-4336-A2BE-F7003691CD7C}"/>
              </a:ext>
            </a:extLst>
          </p:cNvPr>
          <p:cNvSpPr>
            <a:spLocks noGrp="1"/>
          </p:cNvSpPr>
          <p:nvPr>
            <p:ph idx="1"/>
          </p:nvPr>
        </p:nvSpPr>
        <p:spPr/>
        <p:txBody>
          <a:bodyPr/>
          <a:lstStyle/>
          <a:p>
            <a:pPr marL="0" indent="0">
              <a:buNone/>
            </a:pPr>
            <a:r>
              <a:rPr lang="en-US" b="0" i="0" dirty="0">
                <a:solidFill>
                  <a:srgbClr val="00B050"/>
                </a:solidFill>
                <a:effectLst/>
                <a:latin typeface="Times New Roman" panose="02020603050405020304" pitchFamily="18" charset="0"/>
              </a:rPr>
              <a:t>In a Covid challenging world…. </a:t>
            </a:r>
            <a:r>
              <a:rPr lang="en-US" b="0" i="1" dirty="0">
                <a:solidFill>
                  <a:srgbClr val="00B050"/>
                </a:solidFill>
                <a:effectLst/>
                <a:latin typeface="Times New Roman" panose="02020603050405020304" pitchFamily="18" charset="0"/>
              </a:rPr>
              <a:t>What ways can innovative technology contribute to Harlan County school children overcoming the stigma of living in a poverty area, build personal self-esteem and pride in community, help them learn to sew and quilt, and encourage them to explore with inquiry and research to develop living history roles?</a:t>
            </a:r>
            <a:endParaRPr lang="en-US" i="1" dirty="0">
              <a:solidFill>
                <a:srgbClr val="00B050"/>
              </a:solidFill>
            </a:endParaRPr>
          </a:p>
        </p:txBody>
      </p:sp>
      <p:pic>
        <p:nvPicPr>
          <p:cNvPr id="5" name="Picture 4" descr="A close-up of a device&#10;&#10;Description automatically generated with low confidence">
            <a:extLst>
              <a:ext uri="{FF2B5EF4-FFF2-40B4-BE49-F238E27FC236}">
                <a16:creationId xmlns:a16="http://schemas.microsoft.com/office/drawing/2014/main" id="{911E2761-0F7C-4339-94ED-174ACEC29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7641" y="3793205"/>
            <a:ext cx="2961032" cy="3064795"/>
          </a:xfrm>
          <a:prstGeom prst="rect">
            <a:avLst/>
          </a:prstGeom>
        </p:spPr>
      </p:pic>
      <p:pic>
        <p:nvPicPr>
          <p:cNvPr id="7" name="Picture 6" descr="A picture containing text, person, indoor, shelf&#10;&#10;Description automatically generated">
            <a:extLst>
              <a:ext uri="{FF2B5EF4-FFF2-40B4-BE49-F238E27FC236}">
                <a16:creationId xmlns:a16="http://schemas.microsoft.com/office/drawing/2014/main" id="{A8D52D48-ED8C-436A-8DB0-C539B512A6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0142" y="4049060"/>
            <a:ext cx="3339466" cy="2391976"/>
          </a:xfrm>
          <a:prstGeom prst="rect">
            <a:avLst/>
          </a:prstGeom>
        </p:spPr>
      </p:pic>
    </p:spTree>
    <p:extLst>
      <p:ext uri="{BB962C8B-B14F-4D97-AF65-F5344CB8AC3E}">
        <p14:creationId xmlns:p14="http://schemas.microsoft.com/office/powerpoint/2010/main" val="24077493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3EE49-0FD7-4B90-9413-EFDE5D9E580A}"/>
              </a:ext>
            </a:extLst>
          </p:cNvPr>
          <p:cNvSpPr>
            <a:spLocks noGrp="1"/>
          </p:cNvSpPr>
          <p:nvPr>
            <p:ph type="title"/>
          </p:nvPr>
        </p:nvSpPr>
        <p:spPr/>
        <p:txBody>
          <a:bodyPr>
            <a:normAutofit/>
          </a:bodyPr>
          <a:lstStyle/>
          <a:p>
            <a:r>
              <a:rPr lang="en-US" sz="4000" b="1" i="0" dirty="0">
                <a:solidFill>
                  <a:srgbClr val="00B0F0"/>
                </a:solidFill>
                <a:effectLst/>
                <a:latin typeface="Times New Roman" panose="02020603050405020304" pitchFamily="18" charset="0"/>
              </a:rPr>
              <a:t>Action Research through Place Based Learning </a:t>
            </a:r>
            <a:r>
              <a:rPr lang="en-US" sz="4000" b="0" i="0" dirty="0">
                <a:solidFill>
                  <a:srgbClr val="00B0F0"/>
                </a:solidFill>
                <a:effectLst/>
                <a:latin typeface="Times New Roman" panose="02020603050405020304" pitchFamily="18" charset="0"/>
              </a:rPr>
              <a:t>(for us, a connective process)</a:t>
            </a:r>
            <a:endParaRPr lang="en-US" sz="4000" dirty="0">
              <a:solidFill>
                <a:srgbClr val="00B0F0"/>
              </a:solidFill>
            </a:endParaRPr>
          </a:p>
        </p:txBody>
      </p:sp>
      <p:sp>
        <p:nvSpPr>
          <p:cNvPr id="3" name="Content Placeholder 2">
            <a:extLst>
              <a:ext uri="{FF2B5EF4-FFF2-40B4-BE49-F238E27FC236}">
                <a16:creationId xmlns:a16="http://schemas.microsoft.com/office/drawing/2014/main" id="{996C5A4B-BA3E-4FC6-99C1-C494199A5E73}"/>
              </a:ext>
            </a:extLst>
          </p:cNvPr>
          <p:cNvSpPr>
            <a:spLocks noGrp="1"/>
          </p:cNvSpPr>
          <p:nvPr>
            <p:ph idx="1"/>
          </p:nvPr>
        </p:nvSpPr>
        <p:spPr/>
        <p:txBody>
          <a:bodyPr>
            <a:normAutofit fontScale="92500" lnSpcReduction="20000"/>
          </a:bodyPr>
          <a:lstStyle/>
          <a:p>
            <a:pPr marL="0" indent="0" algn="l">
              <a:buNone/>
            </a:pPr>
            <a:r>
              <a:rPr lang="en-US" b="0" i="0" dirty="0">
                <a:solidFill>
                  <a:srgbClr val="FF0000"/>
                </a:solidFill>
                <a:effectLst/>
                <a:latin typeface="Times New Roman" panose="02020603050405020304" pitchFamily="18" charset="0"/>
              </a:rPr>
              <a:t>Harlan County Coal History Virtual Field Trips for two years</a:t>
            </a:r>
          </a:p>
          <a:p>
            <a:pPr marL="0" indent="0" algn="l">
              <a:buNone/>
            </a:pPr>
            <a:endParaRPr lang="en-US" b="0" i="0" dirty="0">
              <a:solidFill>
                <a:srgbClr val="FF0000"/>
              </a:solidFill>
              <a:effectLst/>
              <a:latin typeface="Times New Roman" panose="02020603050405020304" pitchFamily="18" charset="0"/>
            </a:endParaRPr>
          </a:p>
          <a:p>
            <a:pPr marL="0" indent="0" algn="l">
              <a:buNone/>
            </a:pPr>
            <a:r>
              <a:rPr lang="en-US" b="0" i="0" dirty="0">
                <a:solidFill>
                  <a:srgbClr val="FF0000"/>
                </a:solidFill>
                <a:effectLst/>
                <a:latin typeface="Times New Roman" panose="02020603050405020304" pitchFamily="18" charset="0"/>
              </a:rPr>
              <a:t>· Pride in community recognition</a:t>
            </a:r>
          </a:p>
          <a:p>
            <a:pPr marL="0" indent="0" algn="l">
              <a:buNone/>
            </a:pPr>
            <a:r>
              <a:rPr lang="en-US" b="0" i="0" dirty="0">
                <a:solidFill>
                  <a:srgbClr val="FF0000"/>
                </a:solidFill>
                <a:effectLst/>
                <a:latin typeface="Times New Roman" panose="02020603050405020304" pitchFamily="18" charset="0"/>
              </a:rPr>
              <a:t>· Generated more inquiry, desire to explore local culture</a:t>
            </a:r>
          </a:p>
          <a:p>
            <a:pPr marL="0" indent="0" algn="l">
              <a:buNone/>
            </a:pPr>
            <a:r>
              <a:rPr lang="en-US" b="0" i="0" dirty="0">
                <a:solidFill>
                  <a:srgbClr val="FF0000"/>
                </a:solidFill>
                <a:effectLst/>
                <a:latin typeface="Times New Roman" panose="02020603050405020304" pitchFamily="18" charset="0"/>
              </a:rPr>
              <a:t>· Covid introduced gardening, canning, and sewing masks</a:t>
            </a:r>
          </a:p>
          <a:p>
            <a:pPr marL="0" indent="0" algn="l">
              <a:buNone/>
            </a:pPr>
            <a:r>
              <a:rPr lang="en-US" b="0" i="0" dirty="0">
                <a:solidFill>
                  <a:srgbClr val="FF0000"/>
                </a:solidFill>
                <a:effectLst/>
                <a:latin typeface="Times New Roman" panose="02020603050405020304" pitchFamily="18" charset="0"/>
              </a:rPr>
              <a:t>· Students were motivated to donate needed masks</a:t>
            </a:r>
          </a:p>
          <a:p>
            <a:pPr marL="0" indent="0" algn="l">
              <a:buNone/>
            </a:pPr>
            <a:r>
              <a:rPr lang="en-US" b="0" i="0" dirty="0">
                <a:solidFill>
                  <a:srgbClr val="FF0000"/>
                </a:solidFill>
                <a:effectLst/>
                <a:latin typeface="Times New Roman" panose="02020603050405020304" pitchFamily="18" charset="0"/>
              </a:rPr>
              <a:t>· Students discovered family members who sewed</a:t>
            </a:r>
          </a:p>
          <a:p>
            <a:pPr marL="0" indent="0" algn="l">
              <a:buNone/>
            </a:pPr>
            <a:r>
              <a:rPr lang="en-US" b="0" i="0" dirty="0">
                <a:solidFill>
                  <a:srgbClr val="FF0000"/>
                </a:solidFill>
                <a:effectLst/>
                <a:latin typeface="Times New Roman" panose="02020603050405020304" pitchFamily="18" charset="0"/>
              </a:rPr>
              <a:t>· Quilting could bring cultural pride</a:t>
            </a:r>
          </a:p>
          <a:p>
            <a:pPr marL="0" indent="0" algn="l">
              <a:buNone/>
            </a:pPr>
            <a:r>
              <a:rPr lang="en-US" b="0" i="0" dirty="0">
                <a:solidFill>
                  <a:srgbClr val="FF0000"/>
                </a:solidFill>
                <a:effectLst/>
                <a:latin typeface="Times New Roman" panose="02020603050405020304" pitchFamily="18" charset="0"/>
              </a:rPr>
              <a:t>· Decided to donate quilts to veterans as a service</a:t>
            </a:r>
          </a:p>
          <a:p>
            <a:pPr marL="0" indent="0" algn="l">
              <a:buNone/>
            </a:pPr>
            <a:r>
              <a:rPr lang="en-US" b="0" i="0" dirty="0">
                <a:solidFill>
                  <a:srgbClr val="FF0000"/>
                </a:solidFill>
                <a:effectLst/>
                <a:latin typeface="Times New Roman" panose="02020603050405020304" pitchFamily="18" charset="0"/>
              </a:rPr>
              <a:t>· Develop an economic talent!</a:t>
            </a:r>
          </a:p>
          <a:p>
            <a:endParaRPr lang="en-US" dirty="0"/>
          </a:p>
        </p:txBody>
      </p:sp>
      <p:pic>
        <p:nvPicPr>
          <p:cNvPr id="5" name="Picture 4">
            <a:extLst>
              <a:ext uri="{FF2B5EF4-FFF2-40B4-BE49-F238E27FC236}">
                <a16:creationId xmlns:a16="http://schemas.microsoft.com/office/drawing/2014/main" id="{4ED7C691-9BE7-4A90-BA8F-C963A4E4C9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4737" y="4215438"/>
            <a:ext cx="1465420" cy="2545099"/>
          </a:xfrm>
          <a:prstGeom prst="rect">
            <a:avLst/>
          </a:prstGeom>
        </p:spPr>
      </p:pic>
      <p:pic>
        <p:nvPicPr>
          <p:cNvPr id="7" name="Picture 6" descr="A picture containing person&#10;&#10;Description automatically generated">
            <a:extLst>
              <a:ext uri="{FF2B5EF4-FFF2-40B4-BE49-F238E27FC236}">
                <a16:creationId xmlns:a16="http://schemas.microsoft.com/office/drawing/2014/main" id="{64222F58-CC44-4905-B816-1109BFDA39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4737" y="1370012"/>
            <a:ext cx="1449514" cy="2545099"/>
          </a:xfrm>
          <a:prstGeom prst="rect">
            <a:avLst/>
          </a:prstGeom>
        </p:spPr>
      </p:pic>
    </p:spTree>
    <p:extLst>
      <p:ext uri="{BB962C8B-B14F-4D97-AF65-F5344CB8AC3E}">
        <p14:creationId xmlns:p14="http://schemas.microsoft.com/office/powerpoint/2010/main" val="1984710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E512D-08C3-43AF-9F2B-63810CA3359C}"/>
              </a:ext>
            </a:extLst>
          </p:cNvPr>
          <p:cNvSpPr>
            <a:spLocks noGrp="1"/>
          </p:cNvSpPr>
          <p:nvPr>
            <p:ph type="title"/>
          </p:nvPr>
        </p:nvSpPr>
        <p:spPr/>
        <p:txBody>
          <a:bodyPr>
            <a:normAutofit/>
          </a:bodyPr>
          <a:lstStyle/>
          <a:p>
            <a:pPr algn="ctr"/>
            <a:r>
              <a:rPr lang="en-US" sz="4000" b="1" i="0" dirty="0">
                <a:solidFill>
                  <a:srgbClr val="0070C0"/>
                </a:solidFill>
                <a:effectLst/>
                <a:latin typeface="Times New Roman" panose="02020603050405020304" pitchFamily="18" charset="0"/>
              </a:rPr>
              <a:t>Sewing and Quilting (as Place Based Learning</a:t>
            </a:r>
            <a:r>
              <a:rPr lang="en-US" sz="4000" b="0" i="0" dirty="0">
                <a:solidFill>
                  <a:srgbClr val="0070C0"/>
                </a:solidFill>
                <a:effectLst/>
                <a:latin typeface="Times New Roman" panose="02020603050405020304" pitchFamily="18" charset="0"/>
              </a:rPr>
              <a:t>)</a:t>
            </a:r>
            <a:endParaRPr lang="en-US" sz="4000" dirty="0">
              <a:solidFill>
                <a:srgbClr val="0070C0"/>
              </a:solidFill>
            </a:endParaRPr>
          </a:p>
        </p:txBody>
      </p:sp>
      <p:sp>
        <p:nvSpPr>
          <p:cNvPr id="3" name="Content Placeholder 2">
            <a:extLst>
              <a:ext uri="{FF2B5EF4-FFF2-40B4-BE49-F238E27FC236}">
                <a16:creationId xmlns:a16="http://schemas.microsoft.com/office/drawing/2014/main" id="{B609ACF0-1256-4756-94BB-4CBDF278CDA4}"/>
              </a:ext>
            </a:extLst>
          </p:cNvPr>
          <p:cNvSpPr>
            <a:spLocks noGrp="1"/>
          </p:cNvSpPr>
          <p:nvPr>
            <p:ph idx="1"/>
          </p:nvPr>
        </p:nvSpPr>
        <p:spPr>
          <a:xfrm>
            <a:off x="838200" y="1825625"/>
            <a:ext cx="8434137" cy="3019091"/>
          </a:xfrm>
        </p:spPr>
        <p:txBody>
          <a:bodyPr>
            <a:normAutofit fontScale="62500" lnSpcReduction="20000"/>
          </a:bodyPr>
          <a:lstStyle/>
          <a:p>
            <a:pPr marL="0" indent="0" algn="l">
              <a:buNone/>
            </a:pPr>
            <a:r>
              <a:rPr lang="en-US" b="0" i="0" dirty="0">
                <a:solidFill>
                  <a:srgbClr val="FF0000"/>
                </a:solidFill>
                <a:effectLst/>
                <a:latin typeface="Times New Roman" panose="02020603050405020304" pitchFamily="18" charset="0"/>
              </a:rPr>
              <a:t>Sewing could showcase an important part of our community heritage. The ability to sew can also be used by individuals to create </a:t>
            </a:r>
            <a:r>
              <a:rPr lang="en-US" b="0" i="0" dirty="0">
                <a:solidFill>
                  <a:srgbClr val="FF0000"/>
                </a:solidFill>
                <a:effectLst/>
                <a:highlight>
                  <a:srgbClr val="FFFF00"/>
                </a:highlight>
                <a:latin typeface="Times New Roman" panose="02020603050405020304" pitchFamily="18" charset="0"/>
              </a:rPr>
              <a:t>economic independenc</a:t>
            </a:r>
            <a:r>
              <a:rPr lang="en-US" b="0" i="0" dirty="0">
                <a:solidFill>
                  <a:srgbClr val="FF0000"/>
                </a:solidFill>
                <a:effectLst/>
                <a:latin typeface="Times New Roman" panose="02020603050405020304" pitchFamily="18" charset="0"/>
              </a:rPr>
              <a:t>e as a future job source in an area that needs job growth. What a super asset! Students are providing a community service for others, learning to make clothes, will have the ability to do alterations, and learn a skill they can use as a </a:t>
            </a:r>
            <a:r>
              <a:rPr lang="en-US" b="0" i="0" dirty="0">
                <a:solidFill>
                  <a:srgbClr val="FF0000"/>
                </a:solidFill>
                <a:effectLst/>
                <a:highlight>
                  <a:srgbClr val="FFFF00"/>
                </a:highlight>
                <a:latin typeface="Times New Roman" panose="02020603050405020304" pitchFamily="18" charset="0"/>
              </a:rPr>
              <a:t>job base for their future</a:t>
            </a:r>
            <a:r>
              <a:rPr lang="en-US" b="0" i="0" dirty="0">
                <a:solidFill>
                  <a:srgbClr val="FF0000"/>
                </a:solidFill>
                <a:effectLst/>
                <a:latin typeface="Times New Roman" panose="02020603050405020304" pitchFamily="18" charset="0"/>
              </a:rPr>
              <a:t>.</a:t>
            </a:r>
          </a:p>
          <a:p>
            <a:pPr marL="0" indent="0" algn="l">
              <a:buNone/>
            </a:pPr>
            <a:endParaRPr lang="en-US" b="0" i="0" dirty="0">
              <a:solidFill>
                <a:srgbClr val="FF0000"/>
              </a:solidFill>
              <a:effectLst/>
              <a:latin typeface="Times New Roman" panose="02020603050405020304" pitchFamily="18" charset="0"/>
            </a:endParaRPr>
          </a:p>
          <a:p>
            <a:pPr marL="0" indent="0" algn="ctr">
              <a:buNone/>
            </a:pPr>
            <a:r>
              <a:rPr lang="en-US" b="0" i="0" dirty="0">
                <a:solidFill>
                  <a:srgbClr val="00B050"/>
                </a:solidFill>
                <a:effectLst/>
                <a:latin typeface="Times New Roman" panose="02020603050405020304" pitchFamily="18" charset="0"/>
              </a:rPr>
              <a:t>Original (Interesting word!) Plan</a:t>
            </a:r>
          </a:p>
          <a:p>
            <a:pPr marL="0" indent="0" algn="ctr">
              <a:buNone/>
            </a:pPr>
            <a:r>
              <a:rPr lang="en-US" b="0" i="0" dirty="0">
                <a:solidFill>
                  <a:srgbClr val="00B050"/>
                </a:solidFill>
                <a:effectLst/>
                <a:latin typeface="Times New Roman" panose="02020603050405020304" pitchFamily="18" charset="0"/>
              </a:rPr>
              <a:t>Learn to sew, then make……</a:t>
            </a:r>
          </a:p>
          <a:p>
            <a:r>
              <a:rPr lang="en-US" b="0" i="0" dirty="0">
                <a:solidFill>
                  <a:srgbClr val="00B050"/>
                </a:solidFill>
                <a:effectLst/>
                <a:latin typeface="Times New Roman" panose="02020603050405020304" pitchFamily="18" charset="0"/>
              </a:rPr>
              <a:t>Face masks for themselves and to donate</a:t>
            </a:r>
          </a:p>
          <a:p>
            <a:r>
              <a:rPr lang="en-US" b="0" i="0" dirty="0">
                <a:solidFill>
                  <a:srgbClr val="00B050"/>
                </a:solidFill>
                <a:effectLst/>
                <a:latin typeface="Times New Roman" panose="02020603050405020304" pitchFamily="18" charset="0"/>
              </a:rPr>
              <a:t>Lap quilts for veterans</a:t>
            </a:r>
          </a:p>
          <a:p>
            <a:r>
              <a:rPr lang="en-US" b="0" i="0" dirty="0">
                <a:solidFill>
                  <a:srgbClr val="00B050"/>
                </a:solidFill>
                <a:effectLst/>
                <a:latin typeface="Times New Roman" panose="02020603050405020304" pitchFamily="18" charset="0"/>
              </a:rPr>
              <a:t>Period clothing for living history</a:t>
            </a:r>
          </a:p>
          <a:p>
            <a:endParaRPr lang="en-US" dirty="0"/>
          </a:p>
        </p:txBody>
      </p:sp>
      <p:pic>
        <p:nvPicPr>
          <p:cNvPr id="5" name="Picture 4" descr="A close-up of a quilt&#10;&#10;Description automatically generated with low confidence">
            <a:extLst>
              <a:ext uri="{FF2B5EF4-FFF2-40B4-BE49-F238E27FC236}">
                <a16:creationId xmlns:a16="http://schemas.microsoft.com/office/drawing/2014/main" id="{34F7880A-89E6-4888-9E53-BBD63322F5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562" y="4797169"/>
            <a:ext cx="2965482" cy="2013284"/>
          </a:xfrm>
          <a:prstGeom prst="rect">
            <a:avLst/>
          </a:prstGeom>
        </p:spPr>
      </p:pic>
      <p:pic>
        <p:nvPicPr>
          <p:cNvPr id="7" name="Picture 6" descr="A group of people standing in a field&#10;&#10;Description automatically generated with medium confidence">
            <a:extLst>
              <a:ext uri="{FF2B5EF4-FFF2-40B4-BE49-F238E27FC236}">
                <a16:creationId xmlns:a16="http://schemas.microsoft.com/office/drawing/2014/main" id="{98283FD4-5C0D-4F24-9338-B609596A0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4260" y="4471152"/>
            <a:ext cx="3119068" cy="2339301"/>
          </a:xfrm>
          <a:prstGeom prst="rect">
            <a:avLst/>
          </a:prstGeom>
        </p:spPr>
      </p:pic>
      <p:pic>
        <p:nvPicPr>
          <p:cNvPr id="9" name="Picture 8" descr="A picture containing person, indoor&#10;&#10;Description automatically generated">
            <a:extLst>
              <a:ext uri="{FF2B5EF4-FFF2-40B4-BE49-F238E27FC236}">
                <a16:creationId xmlns:a16="http://schemas.microsoft.com/office/drawing/2014/main" id="{C8060D90-4A89-490D-A551-26BDB68E2D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479484" y="1488741"/>
            <a:ext cx="2135606" cy="2847474"/>
          </a:xfrm>
          <a:prstGeom prst="rect">
            <a:avLst/>
          </a:prstGeom>
        </p:spPr>
      </p:pic>
    </p:spTree>
    <p:extLst>
      <p:ext uri="{BB962C8B-B14F-4D97-AF65-F5344CB8AC3E}">
        <p14:creationId xmlns:p14="http://schemas.microsoft.com/office/powerpoint/2010/main" val="1815776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41DAF-23C2-49DD-BD70-B2592A6182F7}"/>
              </a:ext>
            </a:extLst>
          </p:cNvPr>
          <p:cNvSpPr>
            <a:spLocks noGrp="1"/>
          </p:cNvSpPr>
          <p:nvPr>
            <p:ph type="title"/>
          </p:nvPr>
        </p:nvSpPr>
        <p:spPr/>
        <p:txBody>
          <a:bodyPr/>
          <a:lstStyle/>
          <a:p>
            <a:pPr algn="ctr"/>
            <a:r>
              <a:rPr lang="en-US" b="1" i="0" dirty="0">
                <a:solidFill>
                  <a:srgbClr val="00B050"/>
                </a:solidFill>
                <a:effectLst/>
                <a:latin typeface="Times New Roman" panose="02020603050405020304" pitchFamily="18" charset="0"/>
              </a:rPr>
              <a:t>Planning and Resources</a:t>
            </a:r>
            <a:endParaRPr lang="en-US" b="1" dirty="0">
              <a:solidFill>
                <a:srgbClr val="00B050"/>
              </a:solidFill>
            </a:endParaRPr>
          </a:p>
        </p:txBody>
      </p:sp>
      <p:sp>
        <p:nvSpPr>
          <p:cNvPr id="3" name="Content Placeholder 2">
            <a:extLst>
              <a:ext uri="{FF2B5EF4-FFF2-40B4-BE49-F238E27FC236}">
                <a16:creationId xmlns:a16="http://schemas.microsoft.com/office/drawing/2014/main" id="{36A33D47-FD85-4E7A-B9DB-9851CB0449E6}"/>
              </a:ext>
            </a:extLst>
          </p:cNvPr>
          <p:cNvSpPr>
            <a:spLocks noGrp="1"/>
          </p:cNvSpPr>
          <p:nvPr>
            <p:ph idx="1"/>
          </p:nvPr>
        </p:nvSpPr>
        <p:spPr>
          <a:xfrm>
            <a:off x="838200" y="1825625"/>
            <a:ext cx="8947484" cy="4351338"/>
          </a:xfrm>
        </p:spPr>
        <p:txBody>
          <a:bodyPr/>
          <a:lstStyle/>
          <a:p>
            <a:pPr algn="l"/>
            <a:r>
              <a:rPr lang="en-US" b="0" i="0" dirty="0">
                <a:solidFill>
                  <a:srgbClr val="FF0000"/>
                </a:solidFill>
                <a:effectLst/>
                <a:latin typeface="Times New Roman" panose="02020603050405020304" pitchFamily="18" charset="0"/>
              </a:rPr>
              <a:t>Innovative Grant for 6 sewing machines and 6 portable cases that allow students to work from home or school.</a:t>
            </a:r>
          </a:p>
          <a:p>
            <a:pPr algn="l"/>
            <a:r>
              <a:rPr lang="en-US" b="0" i="0" dirty="0">
                <a:solidFill>
                  <a:srgbClr val="FF0000"/>
                </a:solidFill>
                <a:effectLst/>
                <a:latin typeface="Times New Roman" panose="02020603050405020304" pitchFamily="18" charset="0"/>
              </a:rPr>
              <a:t>Virtual learning platforms will guide students.</a:t>
            </a:r>
          </a:p>
          <a:p>
            <a:pPr algn="l"/>
            <a:r>
              <a:rPr lang="en-US" b="0" i="0" dirty="0">
                <a:solidFill>
                  <a:srgbClr val="FF0000"/>
                </a:solidFill>
                <a:effectLst/>
                <a:latin typeface="Times New Roman" panose="02020603050405020304" pitchFamily="18" charset="0"/>
              </a:rPr>
              <a:t>Harlan County Extension Office to provide help with students as well as community volunteer participation.</a:t>
            </a:r>
          </a:p>
          <a:p>
            <a:pPr algn="l"/>
            <a:r>
              <a:rPr lang="en-US" dirty="0">
                <a:solidFill>
                  <a:srgbClr val="FF0000"/>
                </a:solidFill>
                <a:latin typeface="Times New Roman" panose="02020603050405020304" pitchFamily="18" charset="0"/>
              </a:rPr>
              <a:t>Grant </a:t>
            </a:r>
            <a:r>
              <a:rPr lang="en-US" b="0" i="0" dirty="0">
                <a:solidFill>
                  <a:srgbClr val="FF0000"/>
                </a:solidFill>
                <a:effectLst/>
                <a:latin typeface="Times New Roman" panose="02020603050405020304" pitchFamily="18" charset="0"/>
              </a:rPr>
              <a:t>funds purchased material and other accessories.</a:t>
            </a:r>
          </a:p>
          <a:p>
            <a:pPr algn="l"/>
            <a:r>
              <a:rPr lang="en-US" b="0" i="0" dirty="0">
                <a:solidFill>
                  <a:srgbClr val="FF0000"/>
                </a:solidFill>
                <a:effectLst/>
                <a:latin typeface="Times New Roman" panose="02020603050405020304" pitchFamily="18" charset="0"/>
              </a:rPr>
              <a:t>Our finale will be period clothing for living history.</a:t>
            </a:r>
          </a:p>
          <a:p>
            <a:pPr algn="l"/>
            <a:r>
              <a:rPr lang="en-US" b="0" i="0" dirty="0">
                <a:solidFill>
                  <a:srgbClr val="FF0000"/>
                </a:solidFill>
                <a:effectLst/>
                <a:latin typeface="Times New Roman" panose="02020603050405020304" pitchFamily="18" charset="0"/>
              </a:rPr>
              <a:t>We will be revisiting this slide!</a:t>
            </a:r>
          </a:p>
          <a:p>
            <a:endParaRPr lang="en-US" dirty="0"/>
          </a:p>
        </p:txBody>
      </p:sp>
      <p:pic>
        <p:nvPicPr>
          <p:cNvPr id="5" name="Picture 4" descr="A screenshot of a person wearing a mask and standing on a toilet&#10;&#10;Description automatically generated with low confidence">
            <a:extLst>
              <a:ext uri="{FF2B5EF4-FFF2-40B4-BE49-F238E27FC236}">
                <a16:creationId xmlns:a16="http://schemas.microsoft.com/office/drawing/2014/main" id="{624707B5-7FD5-4E5F-B10C-43B6BC5014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8113" y="1299410"/>
            <a:ext cx="2173937" cy="4708358"/>
          </a:xfrm>
          <a:prstGeom prst="rect">
            <a:avLst/>
          </a:prstGeom>
        </p:spPr>
      </p:pic>
    </p:spTree>
    <p:extLst>
      <p:ext uri="{BB962C8B-B14F-4D97-AF65-F5344CB8AC3E}">
        <p14:creationId xmlns:p14="http://schemas.microsoft.com/office/powerpoint/2010/main" val="582117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D7BFE-4613-4F9C-81DD-6EACF6DE5EC1}"/>
              </a:ext>
            </a:extLst>
          </p:cNvPr>
          <p:cNvSpPr>
            <a:spLocks noGrp="1"/>
          </p:cNvSpPr>
          <p:nvPr>
            <p:ph type="title"/>
          </p:nvPr>
        </p:nvSpPr>
        <p:spPr/>
        <p:txBody>
          <a:bodyPr>
            <a:normAutofit/>
          </a:bodyPr>
          <a:lstStyle/>
          <a:p>
            <a:r>
              <a:rPr lang="en-US" sz="4000" b="1" i="0" dirty="0">
                <a:solidFill>
                  <a:srgbClr val="FF0000"/>
                </a:solidFill>
                <a:effectLst/>
                <a:latin typeface="Times New Roman" panose="02020603050405020304" pitchFamily="18" charset="0"/>
              </a:rPr>
              <a:t>Are our outcomes proving our innovation is succeeding?</a:t>
            </a:r>
            <a:endParaRPr lang="en-US" sz="4000" b="1" dirty="0">
              <a:solidFill>
                <a:srgbClr val="FF0000"/>
              </a:solidFill>
            </a:endParaRPr>
          </a:p>
        </p:txBody>
      </p:sp>
      <p:sp>
        <p:nvSpPr>
          <p:cNvPr id="3" name="Content Placeholder 2">
            <a:extLst>
              <a:ext uri="{FF2B5EF4-FFF2-40B4-BE49-F238E27FC236}">
                <a16:creationId xmlns:a16="http://schemas.microsoft.com/office/drawing/2014/main" id="{539F2F08-E88A-4A83-B18E-0EDF95073E4C}"/>
              </a:ext>
            </a:extLst>
          </p:cNvPr>
          <p:cNvSpPr>
            <a:spLocks noGrp="1"/>
          </p:cNvSpPr>
          <p:nvPr>
            <p:ph idx="1"/>
          </p:nvPr>
        </p:nvSpPr>
        <p:spPr>
          <a:xfrm>
            <a:off x="838200" y="1825625"/>
            <a:ext cx="8353926" cy="4351338"/>
          </a:xfrm>
        </p:spPr>
        <p:txBody>
          <a:bodyPr>
            <a:normAutofit fontScale="92500" lnSpcReduction="20000"/>
          </a:bodyPr>
          <a:lstStyle/>
          <a:p>
            <a:pPr marL="0" indent="0" algn="ctr">
              <a:buNone/>
            </a:pPr>
            <a:r>
              <a:rPr lang="en-US" b="0" i="0" dirty="0">
                <a:solidFill>
                  <a:srgbClr val="00B0F0"/>
                </a:solidFill>
                <a:effectLst/>
                <a:latin typeface="Times New Roman" panose="02020603050405020304" pitchFamily="18" charset="0"/>
              </a:rPr>
              <a:t>Yes</a:t>
            </a:r>
            <a:r>
              <a:rPr lang="en-US" b="0" i="0" dirty="0">
                <a:solidFill>
                  <a:srgbClr val="7030A0"/>
                </a:solidFill>
                <a:effectLst/>
                <a:latin typeface="Times New Roman" panose="02020603050405020304" pitchFamily="18" charset="0"/>
              </a:rPr>
              <a:t>,</a:t>
            </a:r>
            <a:r>
              <a:rPr lang="en-US" b="0" i="0" dirty="0">
                <a:solidFill>
                  <a:srgbClr val="FFFF00"/>
                </a:solidFill>
                <a:effectLst/>
                <a:latin typeface="Times New Roman" panose="02020603050405020304" pitchFamily="18" charset="0"/>
              </a:rPr>
              <a:t> yes</a:t>
            </a:r>
            <a:r>
              <a:rPr lang="en-US" b="0" i="0" dirty="0">
                <a:solidFill>
                  <a:srgbClr val="7030A0"/>
                </a:solidFill>
                <a:effectLst/>
                <a:latin typeface="Times New Roman" panose="02020603050405020304" pitchFamily="18" charset="0"/>
              </a:rPr>
              <a:t>, </a:t>
            </a:r>
            <a:r>
              <a:rPr lang="en-US" b="0" i="0" dirty="0">
                <a:solidFill>
                  <a:srgbClr val="00B0F0"/>
                </a:solidFill>
                <a:effectLst/>
                <a:latin typeface="Times New Roman" panose="02020603050405020304" pitchFamily="18" charset="0"/>
              </a:rPr>
              <a:t>yes</a:t>
            </a:r>
            <a:r>
              <a:rPr lang="en-US" b="0" i="0" dirty="0">
                <a:solidFill>
                  <a:srgbClr val="7030A0"/>
                </a:solidFill>
                <a:effectLst/>
                <a:latin typeface="Times New Roman" panose="02020603050405020304" pitchFamily="18" charset="0"/>
              </a:rPr>
              <a:t>, </a:t>
            </a:r>
            <a:r>
              <a:rPr lang="en-US" b="0" i="0" dirty="0">
                <a:solidFill>
                  <a:srgbClr val="FFFF00"/>
                </a:solidFill>
                <a:effectLst/>
                <a:latin typeface="Times New Roman" panose="02020603050405020304" pitchFamily="18" charset="0"/>
              </a:rPr>
              <a:t>yes</a:t>
            </a:r>
            <a:r>
              <a:rPr lang="en-US" b="0" i="0" dirty="0">
                <a:solidFill>
                  <a:srgbClr val="7030A0"/>
                </a:solidFill>
                <a:effectLst/>
                <a:latin typeface="Times New Roman" panose="02020603050405020304" pitchFamily="18" charset="0"/>
              </a:rPr>
              <a:t>, </a:t>
            </a:r>
            <a:r>
              <a:rPr lang="en-US" b="0" i="0" dirty="0">
                <a:solidFill>
                  <a:srgbClr val="00B0F0"/>
                </a:solidFill>
                <a:effectLst/>
                <a:latin typeface="Times New Roman" panose="02020603050405020304" pitchFamily="18" charset="0"/>
              </a:rPr>
              <a:t>yes</a:t>
            </a:r>
            <a:r>
              <a:rPr lang="en-US" b="0" i="0" dirty="0">
                <a:solidFill>
                  <a:srgbClr val="7030A0"/>
                </a:solidFill>
                <a:effectLst/>
                <a:latin typeface="Times New Roman" panose="02020603050405020304" pitchFamily="18" charset="0"/>
              </a:rPr>
              <a:t>!</a:t>
            </a:r>
          </a:p>
          <a:p>
            <a:pPr marL="0" indent="0" algn="l">
              <a:buNone/>
            </a:pPr>
            <a:r>
              <a:rPr lang="en-US" b="0" i="0" dirty="0">
                <a:solidFill>
                  <a:srgbClr val="00B050"/>
                </a:solidFill>
                <a:effectLst/>
                <a:latin typeface="Times New Roman" panose="02020603050405020304" pitchFamily="18" charset="0"/>
              </a:rPr>
              <a:t>Several students have completed multiple masks, but the quilting has emerged as the dominate and more easily learned activity.</a:t>
            </a:r>
          </a:p>
          <a:p>
            <a:pPr marL="0" indent="0" algn="l">
              <a:buNone/>
            </a:pPr>
            <a:r>
              <a:rPr lang="en-US" b="0" i="0" dirty="0">
                <a:solidFill>
                  <a:srgbClr val="00B050"/>
                </a:solidFill>
                <a:effectLst/>
                <a:latin typeface="Times New Roman" panose="02020603050405020304" pitchFamily="18" charset="0"/>
              </a:rPr>
              <a:t>You can’t pack those sewing machines home in secret, and the community has gotten behind us and loved the project. One grandmother made an extra quilt herself to donate and asked that all the students sign it and include it with theirs as an EXTRA donation to veterans. </a:t>
            </a:r>
            <a:r>
              <a:rPr lang="en-US" b="0" i="0" dirty="0">
                <a:solidFill>
                  <a:srgbClr val="00B050"/>
                </a:solidFill>
                <a:effectLst/>
                <a:highlight>
                  <a:srgbClr val="FFFF00"/>
                </a:highlight>
                <a:latin typeface="Times New Roman" panose="02020603050405020304" pitchFamily="18" charset="0"/>
              </a:rPr>
              <a:t>The project was picked up by a local newspaper which showcased what students were doing. Then our class was contacted by WYMT Television who wanted to come and interview students about their accomplishments - then students were the featured news story that night!</a:t>
            </a:r>
          </a:p>
          <a:p>
            <a:endParaRPr lang="en-US" dirty="0"/>
          </a:p>
        </p:txBody>
      </p:sp>
      <p:pic>
        <p:nvPicPr>
          <p:cNvPr id="5" name="Picture 4" descr="A picture containing graphical user interface&#10;&#10;Description automatically generated">
            <a:extLst>
              <a:ext uri="{FF2B5EF4-FFF2-40B4-BE49-F238E27FC236}">
                <a16:creationId xmlns:a16="http://schemas.microsoft.com/office/drawing/2014/main" id="{CBED01EF-EF79-4614-9F2C-9FEF2CDE7F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8589" y="1155031"/>
            <a:ext cx="2263930" cy="2639190"/>
          </a:xfrm>
          <a:prstGeom prst="rect">
            <a:avLst/>
          </a:prstGeom>
        </p:spPr>
      </p:pic>
      <p:pic>
        <p:nvPicPr>
          <p:cNvPr id="7" name="Picture 6" descr="A picture containing text, newspaper&#10;&#10;Description automatically generated">
            <a:extLst>
              <a:ext uri="{FF2B5EF4-FFF2-40B4-BE49-F238E27FC236}">
                <a16:creationId xmlns:a16="http://schemas.microsoft.com/office/drawing/2014/main" id="{74AF553E-1D48-413D-9004-6E89257C17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2126" y="4001294"/>
            <a:ext cx="2784965" cy="2639190"/>
          </a:xfrm>
          <a:prstGeom prst="rect">
            <a:avLst/>
          </a:prstGeom>
        </p:spPr>
      </p:pic>
    </p:spTree>
    <p:extLst>
      <p:ext uri="{BB962C8B-B14F-4D97-AF65-F5344CB8AC3E}">
        <p14:creationId xmlns:p14="http://schemas.microsoft.com/office/powerpoint/2010/main" val="133374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D06BD-131E-478A-B76F-0FC2E3907C43}"/>
              </a:ext>
            </a:extLst>
          </p:cNvPr>
          <p:cNvSpPr>
            <a:spLocks noGrp="1"/>
          </p:cNvSpPr>
          <p:nvPr>
            <p:ph type="title"/>
          </p:nvPr>
        </p:nvSpPr>
        <p:spPr/>
        <p:txBody>
          <a:bodyPr>
            <a:normAutofit/>
          </a:bodyPr>
          <a:lstStyle/>
          <a:p>
            <a:pPr algn="ctr"/>
            <a:r>
              <a:rPr lang="en-US" sz="4000" b="1" i="0" dirty="0">
                <a:solidFill>
                  <a:srgbClr val="0070C0"/>
                </a:solidFill>
                <a:effectLst/>
                <a:latin typeface="Times New Roman" panose="02020603050405020304" pitchFamily="18" charset="0"/>
              </a:rPr>
              <a:t>A Rally of Community Support</a:t>
            </a:r>
            <a:endParaRPr lang="en-US" sz="4000" b="1" dirty="0">
              <a:solidFill>
                <a:srgbClr val="0070C0"/>
              </a:solidFill>
            </a:endParaRPr>
          </a:p>
        </p:txBody>
      </p:sp>
      <p:sp>
        <p:nvSpPr>
          <p:cNvPr id="3" name="Content Placeholder 2">
            <a:extLst>
              <a:ext uri="{FF2B5EF4-FFF2-40B4-BE49-F238E27FC236}">
                <a16:creationId xmlns:a16="http://schemas.microsoft.com/office/drawing/2014/main" id="{C98232C4-9556-4536-9471-4279CDAB0129}"/>
              </a:ext>
            </a:extLst>
          </p:cNvPr>
          <p:cNvSpPr>
            <a:spLocks noGrp="1"/>
          </p:cNvSpPr>
          <p:nvPr>
            <p:ph idx="1"/>
          </p:nvPr>
        </p:nvSpPr>
        <p:spPr>
          <a:xfrm>
            <a:off x="838200" y="1825625"/>
            <a:ext cx="8706853" cy="3692859"/>
          </a:xfrm>
        </p:spPr>
        <p:txBody>
          <a:bodyPr>
            <a:normAutofit fontScale="85000" lnSpcReduction="20000"/>
          </a:bodyPr>
          <a:lstStyle/>
          <a:p>
            <a:r>
              <a:rPr lang="en-US" b="0" i="0" dirty="0">
                <a:solidFill>
                  <a:srgbClr val="00B050"/>
                </a:solidFill>
                <a:effectLst/>
                <a:latin typeface="Times New Roman" panose="02020603050405020304" pitchFamily="18" charset="0"/>
              </a:rPr>
              <a:t>The newspaper article and WYMT feature story aroused local pride. Students shared how community members contacted their families and were so proud of them. Our community needed such a positive experience during this challenging year. I even received a couple of phone calls at school from individuals who wanted to drop off material for students to use. I must share one special story. A sweet voice over the phone shared that she had recently lost a sister who loved to quilt. The lady said that her sister would have loved hearing that young students were developing the ability to sew and quilt. Then she asked to drop off her sister’s material that was already cut in quilting squares as a legacy in her memory. My students were very moved by this, and the pieces have been handled in a special way including being sewed together very neatly!</a:t>
            </a:r>
            <a:endParaRPr lang="en-US" dirty="0">
              <a:solidFill>
                <a:srgbClr val="00B050"/>
              </a:solidFill>
            </a:endParaRPr>
          </a:p>
        </p:txBody>
      </p:sp>
      <p:pic>
        <p:nvPicPr>
          <p:cNvPr id="5" name="Picture 4" descr="A picture containing text, newspaper, receipt&#10;&#10;Description automatically generated">
            <a:extLst>
              <a:ext uri="{FF2B5EF4-FFF2-40B4-BE49-F238E27FC236}">
                <a16:creationId xmlns:a16="http://schemas.microsoft.com/office/drawing/2014/main" id="{0A93C31F-029C-4A58-8AF4-CDB20E234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3453" y="1825625"/>
            <a:ext cx="2641600" cy="1981200"/>
          </a:xfrm>
          <a:prstGeom prst="rect">
            <a:avLst/>
          </a:prstGeom>
        </p:spPr>
      </p:pic>
      <p:pic>
        <p:nvPicPr>
          <p:cNvPr id="9" name="Picture 8" descr="Text, email&#10;&#10;Description automatically generated">
            <a:extLst>
              <a:ext uri="{FF2B5EF4-FFF2-40B4-BE49-F238E27FC236}">
                <a16:creationId xmlns:a16="http://schemas.microsoft.com/office/drawing/2014/main" id="{DF8EA0B8-0F0B-4D3D-9C4F-1F5A548F5B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2002" y="5278035"/>
            <a:ext cx="3807995" cy="1422049"/>
          </a:xfrm>
          <a:prstGeom prst="rect">
            <a:avLst/>
          </a:prstGeom>
        </p:spPr>
      </p:pic>
    </p:spTree>
    <p:extLst>
      <p:ext uri="{BB962C8B-B14F-4D97-AF65-F5344CB8AC3E}">
        <p14:creationId xmlns:p14="http://schemas.microsoft.com/office/powerpoint/2010/main" val="3990413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BB706-C005-46E3-8C84-55BE263D868F}"/>
              </a:ext>
            </a:extLst>
          </p:cNvPr>
          <p:cNvSpPr>
            <a:spLocks noGrp="1"/>
          </p:cNvSpPr>
          <p:nvPr>
            <p:ph type="title"/>
          </p:nvPr>
        </p:nvSpPr>
        <p:spPr/>
        <p:txBody>
          <a:bodyPr>
            <a:normAutofit/>
          </a:bodyPr>
          <a:lstStyle/>
          <a:p>
            <a:pPr algn="ctr"/>
            <a:r>
              <a:rPr lang="en-US" sz="4000" b="1" dirty="0">
                <a:solidFill>
                  <a:srgbClr val="0070C0"/>
                </a:solidFill>
              </a:rPr>
              <a:t>Emerging Leaders and Teachers</a:t>
            </a:r>
          </a:p>
        </p:txBody>
      </p:sp>
      <p:sp>
        <p:nvSpPr>
          <p:cNvPr id="3" name="Content Placeholder 2">
            <a:extLst>
              <a:ext uri="{FF2B5EF4-FFF2-40B4-BE49-F238E27FC236}">
                <a16:creationId xmlns:a16="http://schemas.microsoft.com/office/drawing/2014/main" id="{B6C6CDD1-9F09-4DC3-B933-111680532BFF}"/>
              </a:ext>
            </a:extLst>
          </p:cNvPr>
          <p:cNvSpPr>
            <a:spLocks noGrp="1"/>
          </p:cNvSpPr>
          <p:nvPr>
            <p:ph idx="1"/>
          </p:nvPr>
        </p:nvSpPr>
        <p:spPr>
          <a:xfrm>
            <a:off x="838200" y="1690689"/>
            <a:ext cx="8514347" cy="4486274"/>
          </a:xfrm>
        </p:spPr>
        <p:txBody>
          <a:bodyPr>
            <a:normAutofit fontScale="92500" lnSpcReduction="20000"/>
          </a:bodyPr>
          <a:lstStyle/>
          <a:p>
            <a:pPr marL="0" indent="0">
              <a:buNone/>
            </a:pPr>
            <a:r>
              <a:rPr lang="en-US" b="0" i="0" dirty="0">
                <a:solidFill>
                  <a:srgbClr val="FF0000"/>
                </a:solidFill>
                <a:effectLst/>
                <a:latin typeface="Times New Roman" panose="02020603050405020304" pitchFamily="18" charset="0"/>
              </a:rPr>
              <a:t>Students have been awesome in overcoming several challenging Covid restrictions. Community volunteers aren’t currently allowed in classes, and the Extension Office isn’t allowing employees to come into schools. We can’t be within six feet of each other for more than a few minutes. As a teacher, I have faced a challenge trying to have four machines going in class at once. But several of the students are becoming sewing experts. They can help and/or coach classmates to unclog a machine, fill a bobbin, rip out seams, line up quilt sections, </a:t>
            </a:r>
            <a:r>
              <a:rPr lang="en-US" b="0" i="0" dirty="0" err="1">
                <a:solidFill>
                  <a:srgbClr val="FF0000"/>
                </a:solidFill>
                <a:effectLst/>
                <a:latin typeface="Times New Roman" panose="02020603050405020304" pitchFamily="18" charset="0"/>
              </a:rPr>
              <a:t>etc</a:t>
            </a:r>
            <a:r>
              <a:rPr lang="en-US" b="0" i="0" dirty="0">
                <a:solidFill>
                  <a:srgbClr val="FF0000"/>
                </a:solidFill>
                <a:effectLst/>
                <a:latin typeface="Times New Roman" panose="02020603050405020304" pitchFamily="18" charset="0"/>
              </a:rPr>
              <a:t>… as well as I can and are eager to help. A student can say, “Help, Mrs. Napier,” and a classmate jumps in and replies, “I will.” That has been one of greatest feeling of pride – that such a number of students are confident and adept at being teachers.</a:t>
            </a:r>
            <a:endParaRPr lang="en-US" dirty="0">
              <a:solidFill>
                <a:srgbClr val="FF0000"/>
              </a:solidFill>
            </a:endParaRPr>
          </a:p>
        </p:txBody>
      </p:sp>
    </p:spTree>
    <p:extLst>
      <p:ext uri="{BB962C8B-B14F-4D97-AF65-F5344CB8AC3E}">
        <p14:creationId xmlns:p14="http://schemas.microsoft.com/office/powerpoint/2010/main" val="11799804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861</TotalTime>
  <Words>1464</Words>
  <Application>Microsoft Macintosh PowerPoint</Application>
  <PresentationFormat>Widescreen</PresentationFormat>
  <Paragraphs>67</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Times New Roman</vt:lpstr>
      <vt:lpstr>Office Theme</vt:lpstr>
      <vt:lpstr>Sewing: A Bridge to Appalachian History, Economic Success, and Cultural Awareness KVEC Learning Innovation Grant 2020-2021 </vt:lpstr>
      <vt:lpstr>Harlan County</vt:lpstr>
      <vt:lpstr>Research question:</vt:lpstr>
      <vt:lpstr>Action Research through Place Based Learning (for us, a connective process)</vt:lpstr>
      <vt:lpstr>Sewing and Quilting (as Place Based Learning)</vt:lpstr>
      <vt:lpstr>Planning and Resources</vt:lpstr>
      <vt:lpstr>Are our outcomes proving our innovation is succeeding?</vt:lpstr>
      <vt:lpstr>A Rally of Community Support</vt:lpstr>
      <vt:lpstr>Emerging Leaders and Teachers</vt:lpstr>
      <vt:lpstr>On going work…</vt:lpstr>
      <vt:lpstr>Measuring Our Outcomes</vt:lpstr>
      <vt:lpstr>Revisiting Planning and Resources (Original with modifications…)</vt:lpstr>
      <vt:lpstr>Extending the Finale: Sewing period clothing, inquiry process, and culminating performance</vt:lpstr>
      <vt:lpstr>It’s About the Kids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Sewing: A Bridge to Appalachian History, Economic Success, and Cultural Awareness KVEC Learning Innovation Grant 2020-2021 </dc:title>
  <dc:creator>Napier, Damon S</dc:creator>
  <cp:lastModifiedBy>Microsoft Office User</cp:lastModifiedBy>
  <cp:revision>47</cp:revision>
  <dcterms:created xsi:type="dcterms:W3CDTF">2021-04-02T02:48:24Z</dcterms:created>
  <dcterms:modified xsi:type="dcterms:W3CDTF">2021-04-22T18:43:47Z</dcterms:modified>
</cp:coreProperties>
</file>