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 Slab"/>
      <p:regular r:id="rId12"/>
      <p:bold r:id="rId13"/>
    </p:embeddedFont>
    <p:embeddedFont>
      <p:font typeface="Robo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Slab-bold.fntdata"/><Relationship Id="rId12" Type="http://schemas.openxmlformats.org/officeDocument/2006/relationships/font" Target="fonts/RobotoSlab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a0f11827c2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a0f11827c2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0f11827c2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0f11827c2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a0f11827c2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a0f11827c2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a0f11827c2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a0f11827c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a0f11827c2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a0f11827c2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hyperlink" Target="http://www.youtube.com/watch?v=zU1Ofq64jUQ" TargetMode="External"/><Relationship Id="rId5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AA84F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Tom Cat </a:t>
            </a:r>
            <a:r>
              <a:rPr lang="en"/>
              <a:t>Theater</a:t>
            </a:r>
            <a:r>
              <a:rPr lang="en"/>
              <a:t> </a:t>
            </a:r>
            <a:endParaRPr/>
          </a:p>
        </p:txBody>
      </p:sp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5350" y="1775475"/>
            <a:ext cx="3368025" cy="336802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/>
          <p:nvPr/>
        </p:nvSpPr>
        <p:spPr>
          <a:xfrm>
            <a:off x="95000" y="3218225"/>
            <a:ext cx="4310753" cy="60562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rial"/>
              </a:rPr>
              <a:t>Anna Burton</a:t>
            </a:r>
          </a:p>
        </p:txBody>
      </p:sp>
      <p:sp>
        <p:nvSpPr>
          <p:cNvPr id="66" name="Google Shape;66;p13"/>
          <p:cNvSpPr/>
          <p:nvPr/>
        </p:nvSpPr>
        <p:spPr>
          <a:xfrm>
            <a:off x="476250" y="3942700"/>
            <a:ext cx="3929500" cy="72532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rial"/>
              </a:rPr>
              <a:t>W.R. Castle Elementary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AA84F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7550" y="1209300"/>
            <a:ext cx="3790950" cy="379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 title="Tom Cat20 2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2456150"/>
            <a:ext cx="3379933" cy="253495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4"/>
          <p:cNvSpPr/>
          <p:nvPr/>
        </p:nvSpPr>
        <p:spPr>
          <a:xfrm>
            <a:off x="1208226" y="841124"/>
            <a:ext cx="2651252" cy="72597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rial"/>
              </a:rPr>
              <a:t>Video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AA84F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87900" y="470025"/>
            <a:ext cx="8183400" cy="6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your problem of </a:t>
            </a:r>
            <a:r>
              <a:rPr lang="en"/>
              <a:t>practice</a:t>
            </a:r>
            <a:r>
              <a:rPr lang="en"/>
              <a:t>?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Students struggling to understand </a:t>
            </a:r>
            <a:r>
              <a:rPr lang="en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Appalachian</a:t>
            </a:r>
            <a:r>
              <a:rPr lang="en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culture and to investigate the aspects of drama in the learning and teaching of </a:t>
            </a:r>
            <a:r>
              <a:rPr lang="en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Appalachian</a:t>
            </a:r>
            <a:r>
              <a:rPr lang="en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culture and media.  Students will be able to access a student created online program that shows how to use theater equipment, and a collection of folktales and family stories that helps modernize the </a:t>
            </a:r>
            <a:r>
              <a:rPr lang="en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Appalachian</a:t>
            </a:r>
            <a:r>
              <a:rPr lang="en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culture and makes it available to all Eastern Kentucky students. </a:t>
            </a:r>
            <a:endParaRPr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AA84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 more about your issue.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solidFill>
            <a:srgbClr val="FFFFFF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How can we make </a:t>
            </a:r>
            <a:r>
              <a:rPr lang="en" sz="1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Appalachian</a:t>
            </a:r>
            <a:r>
              <a:rPr lang="en" sz="1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culture accessible to students in the modern world?</a:t>
            </a:r>
            <a:endParaRPr sz="14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How can we make the theater more accessible for students in Eastern Kentucky? </a:t>
            </a:r>
            <a:endParaRPr sz="14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Can we utilize community through the use of family folktales, to see if others in our area have similar stories? </a:t>
            </a:r>
            <a:endParaRPr sz="14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Can we increase the use of theater/ drama so that students can understand the importance of reading and understanding plays in cross curricular instruction? </a:t>
            </a:r>
            <a:endParaRPr sz="14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AA84F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Plan of Action.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328075" y="1455649"/>
            <a:ext cx="8368200" cy="3078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D9D9D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I intended to utilize both in person and virtual access to the theater program. Students from various grade levels will be able to “walk” other students through the process of a stage production with the end result being a performance ( story telling, or reading a local folk story/ Appalachian folktales). </a:t>
            </a:r>
            <a:endParaRPr sz="14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If we end up in a virtual only situation the Kentucky Healthy guidelines allow for small groups ( 10 or less) to come and perform on the stage located at W R Castle.  Students would have scheduled times to come in and work on the stage, from a specific time during the work day. All local and state policies will be followed to the letter.   </a:t>
            </a:r>
            <a:endParaRPr sz="14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If we are in school students will be placed in groups with no more than 6, that will create a virtual show. Students will work on lighting, utilizing an IPad to record, </a:t>
            </a:r>
            <a:r>
              <a:rPr lang="en" sz="1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Imovie</a:t>
            </a:r>
            <a:r>
              <a:rPr lang="en" sz="1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to edit, and performing a story on stage. </a:t>
            </a:r>
            <a:endParaRPr sz="14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6AA84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Implementation</a:t>
            </a:r>
            <a:r>
              <a:rPr lang="en"/>
              <a:t> of the Plan. </a:t>
            </a:r>
            <a:endParaRPr/>
          </a:p>
        </p:txBody>
      </p:sp>
      <p:grpSp>
        <p:nvGrpSpPr>
          <p:cNvPr id="97" name="Google Shape;97;p18"/>
          <p:cNvGrpSpPr/>
          <p:nvPr/>
        </p:nvGrpSpPr>
        <p:grpSpPr>
          <a:xfrm>
            <a:off x="387888" y="2003100"/>
            <a:ext cx="2887750" cy="1289700"/>
            <a:chOff x="387888" y="2003100"/>
            <a:chExt cx="2887750" cy="1289700"/>
          </a:xfrm>
        </p:grpSpPr>
        <p:sp>
          <p:nvSpPr>
            <p:cNvPr id="98" name="Google Shape;98;p18"/>
            <p:cNvSpPr txBox="1"/>
            <p:nvPr/>
          </p:nvSpPr>
          <p:spPr>
            <a:xfrm>
              <a:off x="387888" y="2003100"/>
              <a:ext cx="2124000" cy="1289700"/>
            </a:xfrm>
            <a:prstGeom prst="rect">
              <a:avLst/>
            </a:prstGeom>
            <a:noFill/>
            <a:ln cap="flat" cmpd="sng" w="9525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700"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700">
                  <a:latin typeface="Roboto"/>
                  <a:ea typeface="Roboto"/>
                  <a:cs typeface="Roboto"/>
                  <a:sym typeface="Roboto"/>
                </a:rPr>
                <a:t>Data Collection</a:t>
              </a:r>
              <a:endParaRPr b="1" sz="1300"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300">
                  <a:latin typeface="Roboto"/>
                  <a:ea typeface="Roboto"/>
                  <a:cs typeface="Roboto"/>
                  <a:sym typeface="Roboto"/>
                </a:rPr>
                <a:t>Using youtube </a:t>
              </a:r>
              <a:endParaRPr sz="1300"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r">
                <a:spcBef>
                  <a:spcPts val="1600"/>
                </a:spcBef>
                <a:spcAft>
                  <a:spcPts val="0"/>
                </a:spcAft>
                <a:buNone/>
              </a:pPr>
              <a:r>
                <a:rPr lang="en" sz="1300">
                  <a:latin typeface="Roboto"/>
                  <a:ea typeface="Roboto"/>
                  <a:cs typeface="Roboto"/>
                  <a:sym typeface="Roboto"/>
                </a:rPr>
                <a:t>Google forms 3rd-6th grade </a:t>
              </a:r>
              <a:endParaRPr sz="1300"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r">
                <a:spcBef>
                  <a:spcPts val="1600"/>
                </a:spcBef>
                <a:spcAft>
                  <a:spcPts val="1600"/>
                </a:spcAft>
                <a:buNone/>
              </a:pPr>
              <a:r>
                <a:t/>
              </a:r>
              <a:endParaRPr sz="800"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99" name="Google Shape;99;p18"/>
            <p:cNvCxnSpPr/>
            <p:nvPr/>
          </p:nvCxnSpPr>
          <p:spPr>
            <a:xfrm rot="10800000">
              <a:off x="2642038" y="2647950"/>
              <a:ext cx="633600" cy="0"/>
            </a:xfrm>
            <a:prstGeom prst="straightConnector1">
              <a:avLst/>
            </a:prstGeom>
            <a:noFill/>
            <a:ln cap="flat" cmpd="sng" w="9525">
              <a:solidFill>
                <a:srgbClr val="249C90"/>
              </a:solidFill>
              <a:prstDash val="solid"/>
              <a:round/>
              <a:headEnd len="sm" w="sm" type="none"/>
              <a:tailEnd len="med" w="med" type="oval"/>
            </a:ln>
          </p:spPr>
        </p:cxnSp>
      </p:grpSp>
      <p:grpSp>
        <p:nvGrpSpPr>
          <p:cNvPr id="100" name="Google Shape;100;p18"/>
          <p:cNvGrpSpPr/>
          <p:nvPr/>
        </p:nvGrpSpPr>
        <p:grpSpPr>
          <a:xfrm>
            <a:off x="5209838" y="1060350"/>
            <a:ext cx="3610650" cy="1289700"/>
            <a:chOff x="5209838" y="1060350"/>
            <a:chExt cx="3610650" cy="1289700"/>
          </a:xfrm>
        </p:grpSpPr>
        <p:sp>
          <p:nvSpPr>
            <p:cNvPr id="101" name="Google Shape;101;p18"/>
            <p:cNvSpPr txBox="1"/>
            <p:nvPr/>
          </p:nvSpPr>
          <p:spPr>
            <a:xfrm>
              <a:off x="6696488" y="1060350"/>
              <a:ext cx="2124000" cy="1289700"/>
            </a:xfrm>
            <a:prstGeom prst="rect">
              <a:avLst/>
            </a:prstGeom>
            <a:noFill/>
            <a:ln cap="flat" cmpd="sng" w="9525">
              <a:solidFill>
                <a:schemeClr val="accen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Roboto"/>
                  <a:ea typeface="Roboto"/>
                  <a:cs typeface="Roboto"/>
                  <a:sym typeface="Roboto"/>
                </a:rPr>
                <a:t>Evaluation: </a:t>
              </a:r>
              <a:endParaRPr b="1"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>
                  <a:latin typeface="Roboto"/>
                  <a:ea typeface="Roboto"/>
                  <a:cs typeface="Roboto"/>
                  <a:sym typeface="Roboto"/>
                </a:rPr>
                <a:t>Do students have a better connection with Appalachian Culture. </a:t>
              </a:r>
              <a:r>
                <a:rPr b="1" lang="en">
                  <a:latin typeface="Roboto"/>
                  <a:ea typeface="Roboto"/>
                  <a:cs typeface="Roboto"/>
                  <a:sym typeface="Roboto"/>
                </a:rPr>
                <a:t> </a:t>
              </a:r>
              <a:endParaRPr b="1"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102" name="Google Shape;102;p18"/>
            <p:cNvCxnSpPr/>
            <p:nvPr/>
          </p:nvCxnSpPr>
          <p:spPr>
            <a:xfrm>
              <a:off x="5209838" y="1705200"/>
              <a:ext cx="1286700" cy="0"/>
            </a:xfrm>
            <a:prstGeom prst="straightConnector1">
              <a:avLst/>
            </a:prstGeom>
            <a:noFill/>
            <a:ln cap="flat" cmpd="sng" w="9525">
              <a:solidFill>
                <a:srgbClr val="155B54"/>
              </a:solidFill>
              <a:prstDash val="solid"/>
              <a:round/>
              <a:headEnd len="sm" w="sm" type="triangle"/>
              <a:tailEnd len="med" w="med" type="oval"/>
            </a:ln>
          </p:spPr>
        </p:cxnSp>
      </p:grpSp>
      <p:grpSp>
        <p:nvGrpSpPr>
          <p:cNvPr id="103" name="Google Shape;103;p18"/>
          <p:cNvGrpSpPr/>
          <p:nvPr/>
        </p:nvGrpSpPr>
        <p:grpSpPr>
          <a:xfrm>
            <a:off x="5209838" y="3020450"/>
            <a:ext cx="3610650" cy="1289700"/>
            <a:chOff x="5209838" y="3020450"/>
            <a:chExt cx="3610650" cy="1289700"/>
          </a:xfrm>
        </p:grpSpPr>
        <p:sp>
          <p:nvSpPr>
            <p:cNvPr id="104" name="Google Shape;104;p18"/>
            <p:cNvSpPr txBox="1"/>
            <p:nvPr/>
          </p:nvSpPr>
          <p:spPr>
            <a:xfrm>
              <a:off x="6696488" y="3020450"/>
              <a:ext cx="2124000" cy="1289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latin typeface="Roboto"/>
                  <a:ea typeface="Roboto"/>
                  <a:cs typeface="Roboto"/>
                  <a:sym typeface="Roboto"/>
                </a:rPr>
                <a:t>Virtual </a:t>
              </a:r>
              <a:r>
                <a:rPr b="1" lang="en" sz="1200">
                  <a:latin typeface="Roboto"/>
                  <a:ea typeface="Roboto"/>
                  <a:cs typeface="Roboto"/>
                  <a:sym typeface="Roboto"/>
                </a:rPr>
                <a:t>Accessibility</a:t>
              </a:r>
              <a:r>
                <a:rPr b="1" lang="en" sz="1200">
                  <a:latin typeface="Roboto"/>
                  <a:ea typeface="Roboto"/>
                  <a:cs typeface="Roboto"/>
                  <a:sym typeface="Roboto"/>
                </a:rPr>
                <a:t>. </a:t>
              </a:r>
              <a:endParaRPr b="1" sz="1200"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200">
                  <a:latin typeface="Roboto"/>
                  <a:ea typeface="Roboto"/>
                  <a:cs typeface="Roboto"/>
                  <a:sym typeface="Roboto"/>
                </a:rPr>
                <a:t>Can students from all grade levels access this in Johnson County. </a:t>
              </a:r>
              <a:endParaRPr b="1" sz="1200">
                <a:latin typeface="Roboto"/>
                <a:ea typeface="Roboto"/>
                <a:cs typeface="Roboto"/>
                <a:sym typeface="Roboto"/>
              </a:endParaRPr>
            </a:p>
          </p:txBody>
        </p:sp>
        <p:cxnSp>
          <p:nvCxnSpPr>
            <p:cNvPr id="105" name="Google Shape;105;p18"/>
            <p:cNvCxnSpPr/>
            <p:nvPr/>
          </p:nvCxnSpPr>
          <p:spPr>
            <a:xfrm>
              <a:off x="5209838" y="3648300"/>
              <a:ext cx="1286700" cy="0"/>
            </a:xfrm>
            <a:prstGeom prst="straightConnector1">
              <a:avLst/>
            </a:prstGeom>
            <a:noFill/>
            <a:ln cap="flat" cmpd="sng" w="9525">
              <a:solidFill>
                <a:srgbClr val="1D7E74"/>
              </a:solidFill>
              <a:prstDash val="solid"/>
              <a:round/>
              <a:headEnd len="sm" w="sm" type="none"/>
              <a:tailEnd len="med" w="med" type="oval"/>
            </a:ln>
          </p:spPr>
        </p:cxnSp>
      </p:grpSp>
      <p:grpSp>
        <p:nvGrpSpPr>
          <p:cNvPr id="106" name="Google Shape;106;p18"/>
          <p:cNvGrpSpPr/>
          <p:nvPr/>
        </p:nvGrpSpPr>
        <p:grpSpPr>
          <a:xfrm>
            <a:off x="2662213" y="728463"/>
            <a:ext cx="3814835" cy="3790597"/>
            <a:chOff x="2662213" y="676344"/>
            <a:chExt cx="3814835" cy="3790597"/>
          </a:xfrm>
        </p:grpSpPr>
        <p:sp>
          <p:nvSpPr>
            <p:cNvPr id="107" name="Google Shape;107;p18"/>
            <p:cNvSpPr/>
            <p:nvPr/>
          </p:nvSpPr>
          <p:spPr>
            <a:xfrm rot="3600185">
              <a:off x="3169983" y="1184511"/>
              <a:ext cx="2774659" cy="2774659"/>
            </a:xfrm>
            <a:prstGeom prst="blockArc">
              <a:avLst>
                <a:gd fmla="val 12622480" name="adj1"/>
                <a:gd fmla="val 19781569" name="adj2"/>
                <a:gd fmla="val 20773" name="adj3"/>
              </a:avLst>
            </a:prstGeom>
            <a:solidFill>
              <a:srgbClr val="155B5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8"/>
            <p:cNvSpPr/>
            <p:nvPr/>
          </p:nvSpPr>
          <p:spPr>
            <a:xfrm rot="10800000">
              <a:off x="3183490" y="1163229"/>
              <a:ext cx="2774700" cy="2774700"/>
            </a:xfrm>
            <a:prstGeom prst="blockArc">
              <a:avLst>
                <a:gd fmla="val 12622480" name="adj1"/>
                <a:gd fmla="val 19662822" name="adj2"/>
                <a:gd fmla="val 20729" name="adj3"/>
              </a:avLst>
            </a:prstGeom>
            <a:solidFill>
              <a:srgbClr val="1D7E7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8"/>
            <p:cNvSpPr/>
            <p:nvPr/>
          </p:nvSpPr>
          <p:spPr>
            <a:xfrm rot="-3600185">
              <a:off x="3194618" y="1184114"/>
              <a:ext cx="2774659" cy="2774659"/>
            </a:xfrm>
            <a:prstGeom prst="blockArc">
              <a:avLst>
                <a:gd fmla="val 12622480" name="adj1"/>
                <a:gd fmla="val 19703271" name="adj2"/>
                <a:gd fmla="val 20851" name="adj3"/>
              </a:avLst>
            </a:prstGeom>
            <a:solidFill>
              <a:srgbClr val="249C9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10" name="Google Shape;110;p18"/>
            <p:cNvGrpSpPr/>
            <p:nvPr/>
          </p:nvGrpSpPr>
          <p:grpSpPr>
            <a:xfrm rot="-7200165">
              <a:off x="3337679" y="2826785"/>
              <a:ext cx="585011" cy="585536"/>
              <a:chOff x="1967628" y="812211"/>
              <a:chExt cx="588000" cy="588000"/>
            </a:xfrm>
          </p:grpSpPr>
          <p:sp>
            <p:nvSpPr>
              <p:cNvPr id="111" name="Google Shape;111;p18"/>
              <p:cNvSpPr/>
              <p:nvPr/>
            </p:nvSpPr>
            <p:spPr>
              <a:xfrm rot="39023">
                <a:off x="1970909" y="815492"/>
                <a:ext cx="581437" cy="581437"/>
              </a:xfrm>
              <a:prstGeom prst="pie">
                <a:avLst>
                  <a:gd fmla="val 6190354" name="adj1"/>
                  <a:gd fmla="val 14996165" name="adj2"/>
                </a:avLst>
              </a:prstGeom>
              <a:solidFill>
                <a:srgbClr val="249C90"/>
              </a:solidFill>
              <a:ln>
                <a:noFill/>
              </a:ln>
              <a:effectLst>
                <a:outerShdw blurRad="142875" rotWithShape="0" algn="bl">
                  <a:srgbClr val="000000">
                    <a:alpha val="43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" name="Google Shape;112;p18"/>
              <p:cNvSpPr/>
              <p:nvPr/>
            </p:nvSpPr>
            <p:spPr>
              <a:xfrm rot="10800000">
                <a:off x="1970875" y="815525"/>
                <a:ext cx="581400" cy="581400"/>
              </a:xfrm>
              <a:prstGeom prst="pie">
                <a:avLst>
                  <a:gd fmla="val 4028252" name="adj1"/>
                  <a:gd fmla="val 17183677" name="adj2"/>
                </a:avLst>
              </a:prstGeom>
              <a:solidFill>
                <a:srgbClr val="249C9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3" name="Google Shape;113;p18"/>
            <p:cNvGrpSpPr/>
            <p:nvPr/>
          </p:nvGrpSpPr>
          <p:grpSpPr>
            <a:xfrm>
              <a:off x="4264097" y="1180331"/>
              <a:ext cx="585001" cy="585530"/>
              <a:chOff x="1970048" y="811613"/>
              <a:chExt cx="588000" cy="588000"/>
            </a:xfrm>
          </p:grpSpPr>
          <p:sp>
            <p:nvSpPr>
              <p:cNvPr id="114" name="Google Shape;114;p18"/>
              <p:cNvSpPr/>
              <p:nvPr/>
            </p:nvSpPr>
            <p:spPr>
              <a:xfrm rot="39023">
                <a:off x="1973329" y="814894"/>
                <a:ext cx="581437" cy="581437"/>
              </a:xfrm>
              <a:prstGeom prst="pie">
                <a:avLst>
                  <a:gd fmla="val 6190354" name="adj1"/>
                  <a:gd fmla="val 14996165" name="adj2"/>
                </a:avLst>
              </a:prstGeom>
              <a:solidFill>
                <a:srgbClr val="155B54"/>
              </a:solidFill>
              <a:ln>
                <a:noFill/>
              </a:ln>
              <a:effectLst>
                <a:outerShdw blurRad="142875" rotWithShape="0" algn="bl">
                  <a:srgbClr val="000000">
                    <a:alpha val="43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" name="Google Shape;115;p18"/>
              <p:cNvSpPr/>
              <p:nvPr/>
            </p:nvSpPr>
            <p:spPr>
              <a:xfrm rot="10800000">
                <a:off x="1973295" y="814927"/>
                <a:ext cx="581400" cy="581400"/>
              </a:xfrm>
              <a:prstGeom prst="pie">
                <a:avLst>
                  <a:gd fmla="val 4028252" name="adj1"/>
                  <a:gd fmla="val 17183677" name="adj2"/>
                </a:avLst>
              </a:prstGeom>
              <a:solidFill>
                <a:srgbClr val="155B5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6" name="Google Shape;116;p18"/>
            <p:cNvGrpSpPr/>
            <p:nvPr/>
          </p:nvGrpSpPr>
          <p:grpSpPr>
            <a:xfrm rot="7200165">
              <a:off x="5229930" y="2804716"/>
              <a:ext cx="585011" cy="585536"/>
              <a:chOff x="1977085" y="811649"/>
              <a:chExt cx="588000" cy="588000"/>
            </a:xfrm>
          </p:grpSpPr>
          <p:sp>
            <p:nvSpPr>
              <p:cNvPr id="117" name="Google Shape;117;p18"/>
              <p:cNvSpPr/>
              <p:nvPr/>
            </p:nvSpPr>
            <p:spPr>
              <a:xfrm rot="39023">
                <a:off x="1980366" y="814930"/>
                <a:ext cx="581437" cy="581437"/>
              </a:xfrm>
              <a:prstGeom prst="pie">
                <a:avLst>
                  <a:gd fmla="val 6190354" name="adj1"/>
                  <a:gd fmla="val 14996165" name="adj2"/>
                </a:avLst>
              </a:prstGeom>
              <a:solidFill>
                <a:srgbClr val="1D7E74"/>
              </a:solidFill>
              <a:ln>
                <a:noFill/>
              </a:ln>
              <a:effectLst>
                <a:outerShdw blurRad="142875" rotWithShape="0" algn="bl">
                  <a:srgbClr val="000000">
                    <a:alpha val="43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" name="Google Shape;118;p18"/>
              <p:cNvSpPr/>
              <p:nvPr/>
            </p:nvSpPr>
            <p:spPr>
              <a:xfrm rot="10800000">
                <a:off x="1980332" y="814963"/>
                <a:ext cx="581400" cy="581400"/>
              </a:xfrm>
              <a:prstGeom prst="pie">
                <a:avLst>
                  <a:gd fmla="val 4028252" name="adj1"/>
                  <a:gd fmla="val 17183677" name="adj2"/>
                </a:avLst>
              </a:prstGeom>
              <a:solidFill>
                <a:srgbClr val="1D7E7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19" name="Google Shape;119;p18"/>
            <p:cNvSpPr txBox="1"/>
            <p:nvPr/>
          </p:nvSpPr>
          <p:spPr>
            <a:xfrm>
              <a:off x="4334550" y="1255312"/>
              <a:ext cx="509100" cy="26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03 </a:t>
              </a:r>
              <a:endParaRPr b="1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0" name="Google Shape;120;p18"/>
            <p:cNvSpPr txBox="1"/>
            <p:nvPr/>
          </p:nvSpPr>
          <p:spPr>
            <a:xfrm>
              <a:off x="3375648" y="2887440"/>
              <a:ext cx="509100" cy="26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01 </a:t>
              </a:r>
              <a:endParaRPr b="1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1" name="Google Shape;121;p18"/>
            <p:cNvSpPr txBox="1"/>
            <p:nvPr/>
          </p:nvSpPr>
          <p:spPr>
            <a:xfrm>
              <a:off x="5281877" y="2857865"/>
              <a:ext cx="509100" cy="26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6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02 </a:t>
              </a:r>
              <a:endParaRPr b="1" sz="16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