
<file path=[Content_Types].xml><?xml version="1.0" encoding="utf-8"?>
<Types xmlns="http://schemas.openxmlformats.org/package/2006/content-types">
  <Default Extension="jpeg" ContentType="image/jpeg"/>
  <Default Extension="mp4" ContentType="vide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 id="2147483672" r:id="rId2"/>
  </p:sldMasterIdLst>
  <p:sldIdLst>
    <p:sldId id="256" r:id="rId3"/>
    <p:sldId id="257" r:id="rId4"/>
    <p:sldId id="258" r:id="rId5"/>
    <p:sldId id="259" r:id="rId6"/>
    <p:sldId id="260" r:id="rId7"/>
    <p:sldId id="262" r:id="rId8"/>
    <p:sldId id="263" r:id="rId9"/>
    <p:sldId id="264" r:id="rId10"/>
    <p:sldId id="26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FF66E5-37AB-4346-A4F8-9F458FE43170}" v="50" dt="2020-10-14T14:49:26.841"/>
    <p1510:client id="{3E229FFD-06ED-46A8-8F44-1B1728D19ABA}" v="3805" dt="2020-10-07T22:56:37.965"/>
    <p1510:client id="{DAD28F7F-964B-ED53-538F-06FAA7E0483F}" v="996" dt="2020-10-13T15:15:36.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9C664A-F036-4073-A972-58BCF774874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B834F98-2B60-4585-B3EC-9A3FC2C7627C}">
      <dgm:prSet/>
      <dgm:spPr/>
      <dgm:t>
        <a:bodyPr/>
        <a:lstStyle/>
        <a:p>
          <a:r>
            <a:rPr lang="en-US"/>
            <a:t>Students see math as irrelevant to them creating emotions of boredom and lack of effort.</a:t>
          </a:r>
        </a:p>
      </dgm:t>
    </dgm:pt>
    <dgm:pt modelId="{34E81BC8-21ED-4B76-9A31-730AAEAF93CF}" type="parTrans" cxnId="{BAE78EA3-78DC-44E9-9149-5FECDA98BDFA}">
      <dgm:prSet/>
      <dgm:spPr/>
      <dgm:t>
        <a:bodyPr/>
        <a:lstStyle/>
        <a:p>
          <a:endParaRPr lang="en-US"/>
        </a:p>
      </dgm:t>
    </dgm:pt>
    <dgm:pt modelId="{E88C9669-2CC9-4C8E-B7FD-DEA595D04F08}" type="sibTrans" cxnId="{BAE78EA3-78DC-44E9-9149-5FECDA98BDFA}">
      <dgm:prSet/>
      <dgm:spPr/>
      <dgm:t>
        <a:bodyPr/>
        <a:lstStyle/>
        <a:p>
          <a:endParaRPr lang="en-US"/>
        </a:p>
      </dgm:t>
    </dgm:pt>
    <dgm:pt modelId="{A1AD6938-BF97-4DE5-B88C-DA6996DCDF64}">
      <dgm:prSet/>
      <dgm:spPr/>
      <dgm:t>
        <a:bodyPr/>
        <a:lstStyle/>
        <a:p>
          <a:r>
            <a:rPr lang="en-US"/>
            <a:t>Students feel isolated in regards to math. They feel they are alone in working and learning concepts</a:t>
          </a:r>
          <a:r>
            <a:rPr lang="en-US">
              <a:latin typeface="Sitka Heading"/>
            </a:rPr>
            <a:t>.  As if they are the only ones struggling.</a:t>
          </a:r>
          <a:endParaRPr lang="en-US"/>
        </a:p>
      </dgm:t>
    </dgm:pt>
    <dgm:pt modelId="{7A628517-1F39-4497-8DF8-722908EE1946}" type="parTrans" cxnId="{59F84101-8967-4D1B-A98A-CAF9C60100C6}">
      <dgm:prSet/>
      <dgm:spPr/>
      <dgm:t>
        <a:bodyPr/>
        <a:lstStyle/>
        <a:p>
          <a:endParaRPr lang="en-US"/>
        </a:p>
      </dgm:t>
    </dgm:pt>
    <dgm:pt modelId="{A34DD537-FFE2-4F1B-97D1-E510CD2CCBFE}" type="sibTrans" cxnId="{59F84101-8967-4D1B-A98A-CAF9C60100C6}">
      <dgm:prSet/>
      <dgm:spPr/>
      <dgm:t>
        <a:bodyPr/>
        <a:lstStyle/>
        <a:p>
          <a:endParaRPr lang="en-US"/>
        </a:p>
      </dgm:t>
    </dgm:pt>
    <dgm:pt modelId="{28DFE688-5C33-49E7-8C33-1AF9AAD9137E}">
      <dgm:prSet phldr="0"/>
      <dgm:spPr/>
      <dgm:t>
        <a:bodyPr/>
        <a:lstStyle/>
        <a:p>
          <a:r>
            <a:rPr lang="en-US">
              <a:latin typeface="Sitka Heading"/>
            </a:rPr>
            <a:t>Some students can feel depersonalization toward math, with the teacher not addressing their needs.</a:t>
          </a:r>
        </a:p>
      </dgm:t>
    </dgm:pt>
    <dgm:pt modelId="{BCA9869A-6023-4502-AF5B-FC1A52B5F111}" type="parTrans" cxnId="{09580A34-591A-4CF3-8807-69CE9CBB4AFF}">
      <dgm:prSet/>
      <dgm:spPr/>
    </dgm:pt>
    <dgm:pt modelId="{4C73EE30-B833-4A06-BDAC-709B80869FE0}" type="sibTrans" cxnId="{09580A34-591A-4CF3-8807-69CE9CBB4AFF}">
      <dgm:prSet/>
      <dgm:spPr/>
    </dgm:pt>
    <dgm:pt modelId="{54445E5E-48C6-40B6-BF15-700509034D36}">
      <dgm:prSet phldr="0"/>
      <dgm:spPr/>
      <dgm:t>
        <a:bodyPr/>
        <a:lstStyle/>
        <a:p>
          <a:pPr rtl="0"/>
          <a:r>
            <a:rPr lang="en-US" dirty="0">
              <a:latin typeface="Sitka Heading"/>
            </a:rPr>
            <a:t>They can feel as if math is tedious.  The work it takes to get to the answer along with the challenge of understanding the concepts..</a:t>
          </a:r>
        </a:p>
      </dgm:t>
    </dgm:pt>
    <dgm:pt modelId="{73F1A759-B3E7-45D7-B4D4-234630CED833}" type="parTrans" cxnId="{7AB6D29F-FEC1-458A-9AB3-370B0022CA0E}">
      <dgm:prSet/>
      <dgm:spPr/>
    </dgm:pt>
    <dgm:pt modelId="{A86C4BE4-1159-43F0-825A-8740FF48F66F}" type="sibTrans" cxnId="{7AB6D29F-FEC1-458A-9AB3-370B0022CA0E}">
      <dgm:prSet/>
      <dgm:spPr/>
    </dgm:pt>
    <dgm:pt modelId="{E0E29303-7CE9-4E5D-B3E9-D63926C0260E}" type="pres">
      <dgm:prSet presAssocID="{639C664A-F036-4073-A972-58BCF774874D}" presName="linear" presStyleCnt="0">
        <dgm:presLayoutVars>
          <dgm:animLvl val="lvl"/>
          <dgm:resizeHandles val="exact"/>
        </dgm:presLayoutVars>
      </dgm:prSet>
      <dgm:spPr/>
    </dgm:pt>
    <dgm:pt modelId="{E2F74D34-CF43-4D3C-ACF3-3FF1A1E656C9}" type="pres">
      <dgm:prSet presAssocID="{8B834F98-2B60-4585-B3EC-9A3FC2C7627C}" presName="parentText" presStyleLbl="node1" presStyleIdx="0" presStyleCnt="4">
        <dgm:presLayoutVars>
          <dgm:chMax val="0"/>
          <dgm:bulletEnabled val="1"/>
        </dgm:presLayoutVars>
      </dgm:prSet>
      <dgm:spPr/>
    </dgm:pt>
    <dgm:pt modelId="{89314A4A-7FB1-4D10-8252-1180F6DB6DAC}" type="pres">
      <dgm:prSet presAssocID="{E88C9669-2CC9-4C8E-B7FD-DEA595D04F08}" presName="spacer" presStyleCnt="0"/>
      <dgm:spPr/>
    </dgm:pt>
    <dgm:pt modelId="{A29938AC-97F2-4C53-A1A6-7519148403D4}" type="pres">
      <dgm:prSet presAssocID="{A1AD6938-BF97-4DE5-B88C-DA6996DCDF64}" presName="parentText" presStyleLbl="node1" presStyleIdx="1" presStyleCnt="4">
        <dgm:presLayoutVars>
          <dgm:chMax val="0"/>
          <dgm:bulletEnabled val="1"/>
        </dgm:presLayoutVars>
      </dgm:prSet>
      <dgm:spPr/>
    </dgm:pt>
    <dgm:pt modelId="{0DE6CD09-B029-4CF6-850B-95C8A3107585}" type="pres">
      <dgm:prSet presAssocID="{A34DD537-FFE2-4F1B-97D1-E510CD2CCBFE}" presName="spacer" presStyleCnt="0"/>
      <dgm:spPr/>
    </dgm:pt>
    <dgm:pt modelId="{ACB212D5-0D29-4EE4-8A05-5D6919677451}" type="pres">
      <dgm:prSet presAssocID="{28DFE688-5C33-49E7-8C33-1AF9AAD9137E}" presName="parentText" presStyleLbl="node1" presStyleIdx="2" presStyleCnt="4">
        <dgm:presLayoutVars>
          <dgm:chMax val="0"/>
          <dgm:bulletEnabled val="1"/>
        </dgm:presLayoutVars>
      </dgm:prSet>
      <dgm:spPr/>
    </dgm:pt>
    <dgm:pt modelId="{27E69943-0EFE-4E95-AFC6-840606910B86}" type="pres">
      <dgm:prSet presAssocID="{4C73EE30-B833-4A06-BDAC-709B80869FE0}" presName="spacer" presStyleCnt="0"/>
      <dgm:spPr/>
    </dgm:pt>
    <dgm:pt modelId="{D698C448-E889-4B16-81B5-581F366E67AD}" type="pres">
      <dgm:prSet presAssocID="{54445E5E-48C6-40B6-BF15-700509034D36}" presName="parentText" presStyleLbl="node1" presStyleIdx="3" presStyleCnt="4">
        <dgm:presLayoutVars>
          <dgm:chMax val="0"/>
          <dgm:bulletEnabled val="1"/>
        </dgm:presLayoutVars>
      </dgm:prSet>
      <dgm:spPr/>
    </dgm:pt>
  </dgm:ptLst>
  <dgm:cxnLst>
    <dgm:cxn modelId="{59F84101-8967-4D1B-A98A-CAF9C60100C6}" srcId="{639C664A-F036-4073-A972-58BCF774874D}" destId="{A1AD6938-BF97-4DE5-B88C-DA6996DCDF64}" srcOrd="1" destOrd="0" parTransId="{7A628517-1F39-4497-8DF8-722908EE1946}" sibTransId="{A34DD537-FFE2-4F1B-97D1-E510CD2CCBFE}"/>
    <dgm:cxn modelId="{157C4B2B-DF43-48B4-9F50-D24EA4EC568B}" type="presOf" srcId="{A1AD6938-BF97-4DE5-B88C-DA6996DCDF64}" destId="{A29938AC-97F2-4C53-A1A6-7519148403D4}" srcOrd="0" destOrd="0" presId="urn:microsoft.com/office/officeart/2005/8/layout/vList2"/>
    <dgm:cxn modelId="{09580A34-591A-4CF3-8807-69CE9CBB4AFF}" srcId="{639C664A-F036-4073-A972-58BCF774874D}" destId="{28DFE688-5C33-49E7-8C33-1AF9AAD9137E}" srcOrd="2" destOrd="0" parTransId="{BCA9869A-6023-4502-AF5B-FC1A52B5F111}" sibTransId="{4C73EE30-B833-4A06-BDAC-709B80869FE0}"/>
    <dgm:cxn modelId="{0912B381-D999-4132-B8BC-8070CA10736F}" type="presOf" srcId="{54445E5E-48C6-40B6-BF15-700509034D36}" destId="{D698C448-E889-4B16-81B5-581F366E67AD}" srcOrd="0" destOrd="0" presId="urn:microsoft.com/office/officeart/2005/8/layout/vList2"/>
    <dgm:cxn modelId="{F2F3BA91-A671-49F5-ACCA-B23307F3F91E}" type="presOf" srcId="{639C664A-F036-4073-A972-58BCF774874D}" destId="{E0E29303-7CE9-4E5D-B3E9-D63926C0260E}" srcOrd="0" destOrd="0" presId="urn:microsoft.com/office/officeart/2005/8/layout/vList2"/>
    <dgm:cxn modelId="{7AB6D29F-FEC1-458A-9AB3-370B0022CA0E}" srcId="{639C664A-F036-4073-A972-58BCF774874D}" destId="{54445E5E-48C6-40B6-BF15-700509034D36}" srcOrd="3" destOrd="0" parTransId="{73F1A759-B3E7-45D7-B4D4-234630CED833}" sibTransId="{A86C4BE4-1159-43F0-825A-8740FF48F66F}"/>
    <dgm:cxn modelId="{BAE78EA3-78DC-44E9-9149-5FECDA98BDFA}" srcId="{639C664A-F036-4073-A972-58BCF774874D}" destId="{8B834F98-2B60-4585-B3EC-9A3FC2C7627C}" srcOrd="0" destOrd="0" parTransId="{34E81BC8-21ED-4B76-9A31-730AAEAF93CF}" sibTransId="{E88C9669-2CC9-4C8E-B7FD-DEA595D04F08}"/>
    <dgm:cxn modelId="{1F4144B2-2B8B-4653-82AB-52241E0E7C58}" type="presOf" srcId="{8B834F98-2B60-4585-B3EC-9A3FC2C7627C}" destId="{E2F74D34-CF43-4D3C-ACF3-3FF1A1E656C9}" srcOrd="0" destOrd="0" presId="urn:microsoft.com/office/officeart/2005/8/layout/vList2"/>
    <dgm:cxn modelId="{CBF4B8FE-50A9-4879-88B7-834032947282}" type="presOf" srcId="{28DFE688-5C33-49E7-8C33-1AF9AAD9137E}" destId="{ACB212D5-0D29-4EE4-8A05-5D6919677451}" srcOrd="0" destOrd="0" presId="urn:microsoft.com/office/officeart/2005/8/layout/vList2"/>
    <dgm:cxn modelId="{EE075B10-A111-4CDE-A5BE-597F0C9FC4F3}" type="presParOf" srcId="{E0E29303-7CE9-4E5D-B3E9-D63926C0260E}" destId="{E2F74D34-CF43-4D3C-ACF3-3FF1A1E656C9}" srcOrd="0" destOrd="0" presId="urn:microsoft.com/office/officeart/2005/8/layout/vList2"/>
    <dgm:cxn modelId="{A1FD3A0F-E1C3-4F08-B5E0-1BB943315E02}" type="presParOf" srcId="{E0E29303-7CE9-4E5D-B3E9-D63926C0260E}" destId="{89314A4A-7FB1-4D10-8252-1180F6DB6DAC}" srcOrd="1" destOrd="0" presId="urn:microsoft.com/office/officeart/2005/8/layout/vList2"/>
    <dgm:cxn modelId="{A8AA68AB-72BF-46E0-9BA1-1E8D07F97BB7}" type="presParOf" srcId="{E0E29303-7CE9-4E5D-B3E9-D63926C0260E}" destId="{A29938AC-97F2-4C53-A1A6-7519148403D4}" srcOrd="2" destOrd="0" presId="urn:microsoft.com/office/officeart/2005/8/layout/vList2"/>
    <dgm:cxn modelId="{E24EFD5E-DD55-4533-8CE0-9CB874C04070}" type="presParOf" srcId="{E0E29303-7CE9-4E5D-B3E9-D63926C0260E}" destId="{0DE6CD09-B029-4CF6-850B-95C8A3107585}" srcOrd="3" destOrd="0" presId="urn:microsoft.com/office/officeart/2005/8/layout/vList2"/>
    <dgm:cxn modelId="{C953C64A-F3DE-4341-A34F-246C18761A3B}" type="presParOf" srcId="{E0E29303-7CE9-4E5D-B3E9-D63926C0260E}" destId="{ACB212D5-0D29-4EE4-8A05-5D6919677451}" srcOrd="4" destOrd="0" presId="urn:microsoft.com/office/officeart/2005/8/layout/vList2"/>
    <dgm:cxn modelId="{2E0AA3D8-CD0D-48EF-BA60-7A3904D919C5}" type="presParOf" srcId="{E0E29303-7CE9-4E5D-B3E9-D63926C0260E}" destId="{27E69943-0EFE-4E95-AFC6-840606910B86}" srcOrd="5" destOrd="0" presId="urn:microsoft.com/office/officeart/2005/8/layout/vList2"/>
    <dgm:cxn modelId="{9B84D541-685B-40A2-9AAA-E54CB72DA564}" type="presParOf" srcId="{E0E29303-7CE9-4E5D-B3E9-D63926C0260E}" destId="{D698C448-E889-4B16-81B5-581F366E67A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74D34-CF43-4D3C-ACF3-3FF1A1E656C9}">
      <dsp:nvSpPr>
        <dsp:cNvPr id="0" name=""/>
        <dsp:cNvSpPr/>
      </dsp:nvSpPr>
      <dsp:spPr>
        <a:xfrm>
          <a:off x="0" y="131411"/>
          <a:ext cx="6373813" cy="132447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Students see math as irrelevant to them creating emotions of boredom and lack of effort.</a:t>
          </a:r>
        </a:p>
      </dsp:txBody>
      <dsp:txXfrm>
        <a:off x="64656" y="196067"/>
        <a:ext cx="6244501" cy="1195164"/>
      </dsp:txXfrm>
    </dsp:sp>
    <dsp:sp modelId="{A29938AC-97F2-4C53-A1A6-7519148403D4}">
      <dsp:nvSpPr>
        <dsp:cNvPr id="0" name=""/>
        <dsp:cNvSpPr/>
      </dsp:nvSpPr>
      <dsp:spPr>
        <a:xfrm>
          <a:off x="0" y="1522128"/>
          <a:ext cx="6373813" cy="1324476"/>
        </a:xfrm>
        <a:prstGeom prst="roundRect">
          <a:avLst/>
        </a:prstGeom>
        <a:solidFill>
          <a:schemeClr val="accent2">
            <a:hueOff val="2564293"/>
            <a:satOff val="2735"/>
            <a:lumOff val="8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Students feel isolated in regards to math. They feel they are alone in working and learning concepts</a:t>
          </a:r>
          <a:r>
            <a:rPr lang="en-US" sz="2300" kern="1200">
              <a:latin typeface="Sitka Heading"/>
            </a:rPr>
            <a:t>.  As if they are the only ones struggling.</a:t>
          </a:r>
          <a:endParaRPr lang="en-US" sz="2300" kern="1200"/>
        </a:p>
      </dsp:txBody>
      <dsp:txXfrm>
        <a:off x="64656" y="1586784"/>
        <a:ext cx="6244501" cy="1195164"/>
      </dsp:txXfrm>
    </dsp:sp>
    <dsp:sp modelId="{ACB212D5-0D29-4EE4-8A05-5D6919677451}">
      <dsp:nvSpPr>
        <dsp:cNvPr id="0" name=""/>
        <dsp:cNvSpPr/>
      </dsp:nvSpPr>
      <dsp:spPr>
        <a:xfrm>
          <a:off x="0" y="2912845"/>
          <a:ext cx="6373813" cy="1324476"/>
        </a:xfrm>
        <a:prstGeom prst="roundRect">
          <a:avLst/>
        </a:prstGeom>
        <a:solidFill>
          <a:schemeClr val="accent2">
            <a:hueOff val="5128586"/>
            <a:satOff val="5470"/>
            <a:lumOff val="17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latin typeface="Sitka Heading"/>
            </a:rPr>
            <a:t>Some students can feel depersonalization toward math, with the teacher not addressing their needs.</a:t>
          </a:r>
        </a:p>
      </dsp:txBody>
      <dsp:txXfrm>
        <a:off x="64656" y="2977501"/>
        <a:ext cx="6244501" cy="1195164"/>
      </dsp:txXfrm>
    </dsp:sp>
    <dsp:sp modelId="{D698C448-E889-4B16-81B5-581F366E67AD}">
      <dsp:nvSpPr>
        <dsp:cNvPr id="0" name=""/>
        <dsp:cNvSpPr/>
      </dsp:nvSpPr>
      <dsp:spPr>
        <a:xfrm>
          <a:off x="0" y="4303561"/>
          <a:ext cx="6373813" cy="1324476"/>
        </a:xfrm>
        <a:prstGeom prst="roundRect">
          <a:avLst/>
        </a:prstGeom>
        <a:solidFill>
          <a:schemeClr val="accent2">
            <a:hueOff val="7692880"/>
            <a:satOff val="8205"/>
            <a:lumOff val="25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latin typeface="Sitka Heading"/>
            </a:rPr>
            <a:t>They can feel as if math is tedious.  The work it takes to get to the answer along with the challenge of understanding the concepts..</a:t>
          </a:r>
        </a:p>
      </dsp:txBody>
      <dsp:txXfrm>
        <a:off x="64656" y="4368217"/>
        <a:ext cx="6244501" cy="11951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Friday, October 16, 2020</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212891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Friday, October 16, 2020</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31712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Friday, October 16, 2020</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257049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10/16/2020</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414128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10/16/2020</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80069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10/16/2020</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30121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10/16/2020</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2757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10/16/2020</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63743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10/16/2020</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79950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10/16/2020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959154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10/16/2020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924036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Friday, October 16, 2020</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993662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10/16/2020</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63469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10/16/2020</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23500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10/16/2020</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01335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10/16/2020</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3022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Friday, October 16, 2020</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20544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Friday, October 16, 2020</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80637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Friday, October 16, 2020</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783336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Friday, October 16, 2020</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03780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Friday, October 16, 2020</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143581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Friday, October 16, 2020</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306772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Friday, October 16, 2020</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637208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fld id="{246CB39B-5F4C-4A7E-9BE3-AAFD45576D16}" type="datetime2">
              <a:rPr lang="en-US" smtClean="0"/>
              <a:t>Friday, October 16, 2020</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9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059792131"/>
      </p:ext>
    </p:extLst>
  </p:cSld>
  <p:clrMap bg1="dk1" tx1="lt1" bg2="dk2" tx2="lt2" accent1="accent1" accent2="accent2" accent3="accent3" accent4="accent4" accent5="accent5" accent6="accent6" hlink="hlink" folHlink="folHlink"/>
  <p:sldLayoutIdLst>
    <p:sldLayoutId id="2147483746" r:id="rId1"/>
    <p:sldLayoutId id="2147483736" r:id="rId2"/>
    <p:sldLayoutId id="2147483737" r:id="rId3"/>
    <p:sldLayoutId id="2147483738" r:id="rId4"/>
    <p:sldLayoutId id="2147483739" r:id="rId5"/>
    <p:sldLayoutId id="2147483745" r:id="rId6"/>
    <p:sldLayoutId id="2147483740" r:id="rId7"/>
    <p:sldLayoutId id="2147483741" r:id="rId8"/>
    <p:sldLayoutId id="2147483742" r:id="rId9"/>
    <p:sldLayoutId id="2147483743" r:id="rId10"/>
    <p:sldLayoutId id="2147483744"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10/16/2020</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228429068"/>
      </p:ext>
    </p:extLst>
  </p:cSld>
  <p:clrMap bg1="lt1" tx1="dk1" bg2="lt2" tx2="dk2" accent1="accent1" accent2="accent2" accent3="accent3" accent4="accent4" accent5="accent5" accent6="accent6" hlink="hlink" folHlink="folHlink"/>
  <p:sldLayoutIdLst>
    <p:sldLayoutId id="2147483684" r:id="rId1"/>
    <p:sldLayoutId id="2147483683" r:id="rId2"/>
    <p:sldLayoutId id="2147483682" r:id="rId3"/>
    <p:sldLayoutId id="2147483681" r:id="rId4"/>
    <p:sldLayoutId id="2147483680" r:id="rId5"/>
    <p:sldLayoutId id="2147483679" r:id="rId6"/>
    <p:sldLayoutId id="2147483678" r:id="rId7"/>
    <p:sldLayoutId id="2147483677" r:id="rId8"/>
    <p:sldLayoutId id="2147483676" r:id="rId9"/>
    <p:sldLayoutId id="2147483675" r:id="rId10"/>
    <p:sldLayoutId id="2147483673" r:id="rId11"/>
    <p:sldLayoutId id="2147483674"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8A00A08-E4E6-4184-B484-E0E03407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71" y="13882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19">
            <a:extLst>
              <a:ext uri="{FF2B5EF4-FFF2-40B4-BE49-F238E27FC236}">
                <a16:creationId xmlns:a16="http://schemas.microsoft.com/office/drawing/2014/main" id="{0780E404-3121-4F33-AF2D-65F659A97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7675" y="288981"/>
            <a:ext cx="1262947" cy="1335600"/>
            <a:chOff x="2678417" y="2427951"/>
            <a:chExt cx="1262947" cy="1335600"/>
          </a:xfrm>
        </p:grpSpPr>
        <p:sp>
          <p:nvSpPr>
            <p:cNvPr id="21" name="Freeform: Shape 20">
              <a:extLst>
                <a:ext uri="{FF2B5EF4-FFF2-40B4-BE49-F238E27FC236}">
                  <a16:creationId xmlns:a16="http://schemas.microsoft.com/office/drawing/2014/main" id="{2339341D-8322-49F1-91DA-6D115CCAE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7EB9DB0E-3B0E-411A-9274-448D565CA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p:cNvSpPr>
            <a:spLocks noGrp="1"/>
          </p:cNvSpPr>
          <p:nvPr>
            <p:ph type="ctrTitle"/>
          </p:nvPr>
        </p:nvSpPr>
        <p:spPr>
          <a:xfrm>
            <a:off x="550864" y="549275"/>
            <a:ext cx="3565524" cy="3034657"/>
          </a:xfrm>
        </p:spPr>
        <p:txBody>
          <a:bodyPr anchor="b">
            <a:normAutofit fontScale="90000"/>
          </a:bodyPr>
          <a:lstStyle/>
          <a:p>
            <a:pPr algn="ctr"/>
            <a:r>
              <a:rPr lang="en-US" sz="4800" dirty="0"/>
              <a:t>Paperless Math!!</a:t>
            </a:r>
            <a:br>
              <a:rPr lang="en-US" sz="4800" dirty="0"/>
            </a:br>
            <a:r>
              <a:rPr lang="en-US" sz="1400" dirty="0"/>
              <a:t>By Cindy Collins</a:t>
            </a:r>
            <a:br>
              <a:rPr lang="en-US" sz="1400" dirty="0"/>
            </a:br>
            <a:r>
              <a:rPr lang="en-US" sz="1400" dirty="0"/>
              <a:t>North Magoffin Elementary</a:t>
            </a:r>
            <a:br>
              <a:rPr lang="en-US" sz="1400" dirty="0"/>
            </a:br>
            <a:r>
              <a:rPr lang="en-US" sz="1400" dirty="0"/>
              <a:t>20/21</a:t>
            </a:r>
            <a:br>
              <a:rPr lang="en-US" sz="4800" dirty="0"/>
            </a:br>
            <a:endParaRPr lang="en-US"/>
          </a:p>
        </p:txBody>
      </p:sp>
      <p:grpSp>
        <p:nvGrpSpPr>
          <p:cNvPr id="24" name="Group 23">
            <a:extLst>
              <a:ext uri="{FF2B5EF4-FFF2-40B4-BE49-F238E27FC236}">
                <a16:creationId xmlns:a16="http://schemas.microsoft.com/office/drawing/2014/main" id="{4B158E9A-DBF4-4AA7-B6B7-8C8EB2FBD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25249" y="5435090"/>
            <a:ext cx="762805" cy="734873"/>
            <a:chOff x="7950336" y="1300590"/>
            <a:chExt cx="762805" cy="734873"/>
          </a:xfrm>
        </p:grpSpPr>
        <p:sp>
          <p:nvSpPr>
            <p:cNvPr id="25" name="Freeform 5">
              <a:extLst>
                <a:ext uri="{FF2B5EF4-FFF2-40B4-BE49-F238E27FC236}">
                  <a16:creationId xmlns:a16="http://schemas.microsoft.com/office/drawing/2014/main" id="{6150ACFD-AEC6-42A3-A5A7-E7AD6B13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Freeform 6">
              <a:extLst>
                <a:ext uri="{FF2B5EF4-FFF2-40B4-BE49-F238E27FC236}">
                  <a16:creationId xmlns:a16="http://schemas.microsoft.com/office/drawing/2014/main" id="{DB4D1217-FEB1-4D2A-80F4-C227B66D72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Freeform 8">
              <a:extLst>
                <a:ext uri="{FF2B5EF4-FFF2-40B4-BE49-F238E27FC236}">
                  <a16:creationId xmlns:a16="http://schemas.microsoft.com/office/drawing/2014/main" id="{0BCA7138-22BA-4785-8B3D-9D45213E8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Subtitle 2"/>
          <p:cNvSpPr>
            <a:spLocks noGrp="1"/>
          </p:cNvSpPr>
          <p:nvPr>
            <p:ph type="subTitle" idx="1"/>
          </p:nvPr>
        </p:nvSpPr>
        <p:spPr>
          <a:xfrm>
            <a:off x="550863" y="3803406"/>
            <a:ext cx="3565525" cy="2289419"/>
          </a:xfrm>
        </p:spPr>
        <p:txBody>
          <a:bodyPr vert="horz" wrap="square" lIns="0" tIns="0" rIns="0" bIns="0" rtlCol="0" anchor="ctr">
            <a:normAutofit/>
          </a:bodyPr>
          <a:lstStyle/>
          <a:p>
            <a:pPr algn="ctr"/>
            <a:r>
              <a:rPr lang="en-US" sz="2000" dirty="0">
                <a:solidFill>
                  <a:schemeClr val="tx1">
                    <a:alpha val="60000"/>
                  </a:schemeClr>
                </a:solidFill>
                <a:ea typeface="Source Sans Pro"/>
              </a:rPr>
              <a:t>Encouraging Students to Stay Involved</a:t>
            </a:r>
          </a:p>
        </p:txBody>
      </p:sp>
      <p:pic>
        <p:nvPicPr>
          <p:cNvPr id="4" name="Picture 3">
            <a:extLst>
              <a:ext uri="{FF2B5EF4-FFF2-40B4-BE49-F238E27FC236}">
                <a16:creationId xmlns:a16="http://schemas.microsoft.com/office/drawing/2014/main" id="{B4C221E3-AF42-4C9C-93F2-EB2118C98A1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5"/>
          <a:stretch/>
        </p:blipFill>
        <p:spPr>
          <a:xfrm>
            <a:off x="4295776" y="1363394"/>
            <a:ext cx="7345363" cy="4132799"/>
          </a:xfrm>
          <a:custGeom>
            <a:avLst/>
            <a:gdLst/>
            <a:ahLst/>
            <a:cxnLst/>
            <a:rect l="l" t="t" r="r" b="b"/>
            <a:pathLst>
              <a:path w="7345363" h="5761037">
                <a:moveTo>
                  <a:pt x="0" y="0"/>
                </a:moveTo>
                <a:lnTo>
                  <a:pt x="7345363" y="0"/>
                </a:lnTo>
                <a:lnTo>
                  <a:pt x="7345363" y="5761037"/>
                </a:lnTo>
                <a:lnTo>
                  <a:pt x="0" y="5761037"/>
                </a:lnTo>
                <a:close/>
              </a:path>
            </a:pathLst>
          </a:cu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B75EBD-BB4C-41E9-AED7-81A11C6BC8D0}"/>
              </a:ext>
            </a:extLst>
          </p:cNvPr>
          <p:cNvSpPr>
            <a:spLocks noGrp="1"/>
          </p:cNvSpPr>
          <p:nvPr>
            <p:ph type="ctrTitle"/>
          </p:nvPr>
        </p:nvSpPr>
        <p:spPr>
          <a:xfrm>
            <a:off x="1487488" y="549275"/>
            <a:ext cx="5437187" cy="3456401"/>
          </a:xfrm>
        </p:spPr>
        <p:txBody>
          <a:bodyPr vert="horz" wrap="square" lIns="0" tIns="0" rIns="0" bIns="0" rtlCol="0" anchor="b" anchorCtr="0">
            <a:normAutofit/>
          </a:bodyPr>
          <a:lstStyle/>
          <a:p>
            <a:pPr algn="ctr"/>
            <a:r>
              <a:rPr lang="en-US" dirty="0"/>
              <a:t>How do we engage students?</a:t>
            </a:r>
          </a:p>
        </p:txBody>
      </p:sp>
      <p:sp>
        <p:nvSpPr>
          <p:cNvPr id="3" name="Subtitle 2">
            <a:extLst>
              <a:ext uri="{FF2B5EF4-FFF2-40B4-BE49-F238E27FC236}">
                <a16:creationId xmlns:a16="http://schemas.microsoft.com/office/drawing/2014/main" id="{4C770426-5CA1-4AA2-9A3E-111AF537CEAE}"/>
              </a:ext>
            </a:extLst>
          </p:cNvPr>
          <p:cNvSpPr>
            <a:spLocks noGrp="1"/>
          </p:cNvSpPr>
          <p:nvPr>
            <p:ph type="subTitle" idx="1"/>
          </p:nvPr>
        </p:nvSpPr>
        <p:spPr>
          <a:xfrm>
            <a:off x="380432" y="3866456"/>
            <a:ext cx="11015601" cy="2657929"/>
          </a:xfrm>
        </p:spPr>
        <p:txBody>
          <a:bodyPr vert="horz" wrap="square" lIns="0" tIns="0" rIns="0" bIns="0" rtlCol="0" anchor="t">
            <a:normAutofit/>
          </a:bodyPr>
          <a:lstStyle/>
          <a:p>
            <a:r>
              <a:rPr lang="en-US" dirty="0">
                <a:solidFill>
                  <a:schemeClr val="tx1">
                    <a:alpha val="60000"/>
                  </a:schemeClr>
                </a:solidFill>
                <a:ea typeface="Source Sans Pro"/>
              </a:rPr>
              <a:t>So many students face the challenge of having difficulties in math.  They may struggle due to a disability, lack of teaching, or maybe they just hate it for the challenge it can be.  No matter what it may be, there is such a desperate need to pull these students back from the brink of falling so far behind they are not able to catch up.  I hope to engage these students with the use of digital notebooks... Take paper out of the equation and allow them to use the technology that is part of their life in such a huge way and is the way for teaching during this hard time.</a:t>
            </a:r>
          </a:p>
        </p:txBody>
      </p:sp>
      <p:sp>
        <p:nvSpPr>
          <p:cNvPr id="10" name="Freeform: Shape 9">
            <a:extLst>
              <a:ext uri="{FF2B5EF4-FFF2-40B4-BE49-F238E27FC236}">
                <a16:creationId xmlns:a16="http://schemas.microsoft.com/office/drawing/2014/main" id="{74033C2F-EE38-427C-97E3-08EAC8822A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1760"/>
            <a:ext cx="666497" cy="1080000"/>
          </a:xfrm>
          <a:custGeom>
            <a:avLst/>
            <a:gdLst>
              <a:gd name="connsiteX0" fmla="*/ 126497 w 666497"/>
              <a:gd name="connsiteY0" fmla="*/ 0 h 1080000"/>
              <a:gd name="connsiteX1" fmla="*/ 666497 w 666497"/>
              <a:gd name="connsiteY1" fmla="*/ 540000 h 1080000"/>
              <a:gd name="connsiteX2" fmla="*/ 126497 w 666497"/>
              <a:gd name="connsiteY2" fmla="*/ 1080000 h 1080000"/>
              <a:gd name="connsiteX3" fmla="*/ 17668 w 666497"/>
              <a:gd name="connsiteY3" fmla="*/ 1069029 h 1080000"/>
              <a:gd name="connsiteX4" fmla="*/ 0 w 666497"/>
              <a:gd name="connsiteY4" fmla="*/ 1063545 h 1080000"/>
              <a:gd name="connsiteX5" fmla="*/ 0 w 666497"/>
              <a:gd name="connsiteY5" fmla="*/ 16455 h 1080000"/>
              <a:gd name="connsiteX6" fmla="*/ 17668 w 666497"/>
              <a:gd name="connsiteY6" fmla="*/ 10971 h 1080000"/>
              <a:gd name="connsiteX7" fmla="*/ 126497 w 666497"/>
              <a:gd name="connsiteY7"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497" h="1080000">
                <a:moveTo>
                  <a:pt x="126497" y="0"/>
                </a:moveTo>
                <a:cubicBezTo>
                  <a:pt x="424731" y="0"/>
                  <a:pt x="666497" y="241766"/>
                  <a:pt x="666497" y="540000"/>
                </a:cubicBezTo>
                <a:cubicBezTo>
                  <a:pt x="666497" y="838234"/>
                  <a:pt x="424731" y="1080000"/>
                  <a:pt x="126497" y="1080000"/>
                </a:cubicBezTo>
                <a:cubicBezTo>
                  <a:pt x="89218" y="1080000"/>
                  <a:pt x="52821" y="1076222"/>
                  <a:pt x="17668" y="1069029"/>
                </a:cubicBezTo>
                <a:lnTo>
                  <a:pt x="0" y="1063545"/>
                </a:lnTo>
                <a:lnTo>
                  <a:pt x="0" y="16455"/>
                </a:lnTo>
                <a:lnTo>
                  <a:pt x="17668" y="10971"/>
                </a:lnTo>
                <a:cubicBezTo>
                  <a:pt x="52821" y="3778"/>
                  <a:pt x="89218" y="0"/>
                  <a:pt x="126497" y="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id="{22940903-7865-4026-879C-CC1ADF9116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34337" y="800983"/>
            <a:ext cx="4006800" cy="3788841"/>
            <a:chOff x="7762003" y="672385"/>
            <a:chExt cx="4006800" cy="3788841"/>
          </a:xfrm>
        </p:grpSpPr>
        <p:sp>
          <p:nvSpPr>
            <p:cNvPr id="6" name="Freeform: Shape 12">
              <a:extLst>
                <a:ext uri="{FF2B5EF4-FFF2-40B4-BE49-F238E27FC236}">
                  <a16:creationId xmlns:a16="http://schemas.microsoft.com/office/drawing/2014/main" id="{982D1BD3-FFA8-4027-A890-672FDD8F70B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8528803" y="672385"/>
              <a:ext cx="3240000" cy="3788841"/>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508000" dist="203200" dir="9600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7BC5C6D9-8420-4B6F-A949-7B6565266B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8572003" y="180004"/>
              <a:ext cx="1620000" cy="3240000"/>
            </a:xfrm>
            <a:prstGeom prst="ellipse">
              <a:avLst/>
            </a:prstGeom>
            <a:gradFill>
              <a:gsLst>
                <a:gs pos="100000">
                  <a:schemeClr val="bg2">
                    <a:lumMod val="90000"/>
                    <a:lumOff val="10000"/>
                  </a:schemeClr>
                </a:gs>
                <a:gs pos="50000">
                  <a:schemeClr val="bg2">
                    <a:lumMod val="90000"/>
                    <a:lumOff val="10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164859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0B7752B-728D-4CA3-8923-C4F7F7702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F06D5F-52F4-4DB7-9CE8-AF7AE02009DB}"/>
              </a:ext>
            </a:extLst>
          </p:cNvPr>
          <p:cNvSpPr>
            <a:spLocks noGrp="1"/>
          </p:cNvSpPr>
          <p:nvPr>
            <p:ph type="title"/>
          </p:nvPr>
        </p:nvSpPr>
        <p:spPr>
          <a:xfrm>
            <a:off x="550863" y="549275"/>
            <a:ext cx="3565525" cy="5543549"/>
          </a:xfrm>
        </p:spPr>
        <p:txBody>
          <a:bodyPr vert="horz" wrap="square" lIns="0" tIns="0" rIns="0" bIns="0" rtlCol="0" anchor="ctr" anchorCtr="0">
            <a:normAutofit/>
          </a:bodyPr>
          <a:lstStyle/>
          <a:p>
            <a:r>
              <a:rPr lang="en-US" sz="4400"/>
              <a:t>Causes of disengagement in math</a:t>
            </a:r>
          </a:p>
        </p:txBody>
      </p:sp>
      <p:sp>
        <p:nvSpPr>
          <p:cNvPr id="18" name="Rectangle 17">
            <a:extLst>
              <a:ext uri="{FF2B5EF4-FFF2-40B4-BE49-F238E27FC236}">
                <a16:creationId xmlns:a16="http://schemas.microsoft.com/office/drawing/2014/main" id="{429899A3-416E-4DB5-846D-023526052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9" y="0"/>
            <a:ext cx="7641102" cy="6858000"/>
          </a:xfrm>
          <a:prstGeom prst="rect">
            <a:avLst/>
          </a:prstGeom>
          <a:solidFill>
            <a:schemeClr val="bg2">
              <a:lumMod val="10000"/>
              <a:lumOff val="9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BEC3DEF-3D30-4026-9DBD-CAF66E4D66C8}"/>
              </a:ext>
            </a:extLst>
          </p:cNvPr>
          <p:cNvGraphicFramePr>
            <a:graphicFrameLocks noGrp="1"/>
          </p:cNvGraphicFramePr>
          <p:nvPr>
            <p:ph idx="1"/>
            <p:extLst>
              <p:ext uri="{D42A27DB-BD31-4B8C-83A1-F6EECF244321}">
                <p14:modId xmlns:p14="http://schemas.microsoft.com/office/powerpoint/2010/main" val="3828354115"/>
              </p:ext>
            </p:extLst>
          </p:nvPr>
        </p:nvGraphicFramePr>
        <p:xfrm>
          <a:off x="5267325" y="549275"/>
          <a:ext cx="6373814"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723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0" name="Group 149">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51" name="Freeform: Shape 150">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2" name="Oval 151">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Oval 152">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Freeform: Shape 153">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156" name="Rectangle 15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2819B-4032-4960-9F9C-0A8FAEF8A198}"/>
              </a:ext>
            </a:extLst>
          </p:cNvPr>
          <p:cNvSpPr>
            <a:spLocks noGrp="1"/>
          </p:cNvSpPr>
          <p:nvPr>
            <p:ph type="title"/>
          </p:nvPr>
        </p:nvSpPr>
        <p:spPr>
          <a:xfrm>
            <a:off x="550861" y="580363"/>
            <a:ext cx="5437189" cy="1997855"/>
          </a:xfrm>
        </p:spPr>
        <p:txBody>
          <a:bodyPr vert="horz" wrap="square" lIns="0" tIns="0" rIns="0" bIns="0" rtlCol="0" anchor="t" anchorCtr="0">
            <a:normAutofit/>
          </a:bodyPr>
          <a:lstStyle/>
          <a:p>
            <a:pPr>
              <a:lnSpc>
                <a:spcPct val="90000"/>
              </a:lnSpc>
            </a:pPr>
            <a:r>
              <a:rPr lang="en-US"/>
              <a:t>Action Plan</a:t>
            </a:r>
            <a:br>
              <a:rPr lang="en-US"/>
            </a:br>
            <a:r>
              <a:rPr lang="en-US"/>
              <a:t> to Create Engagement</a:t>
            </a:r>
          </a:p>
        </p:txBody>
      </p:sp>
      <p:sp>
        <p:nvSpPr>
          <p:cNvPr id="158" name="Oval 157">
            <a:extLst>
              <a:ext uri="{FF2B5EF4-FFF2-40B4-BE49-F238E27FC236}">
                <a16:creationId xmlns:a16="http://schemas.microsoft.com/office/drawing/2014/main" id="{6959C3E7-D59B-44C4-9BBD-3BC2A41A0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151" y="3295640"/>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0" name="Group 159">
            <a:extLst>
              <a:ext uri="{FF2B5EF4-FFF2-40B4-BE49-F238E27FC236}">
                <a16:creationId xmlns:a16="http://schemas.microsoft.com/office/drawing/2014/main" id="{3654876B-FB01-4E58-9C9F-3D510011B1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22329" y="4018501"/>
            <a:ext cx="1468514" cy="1521012"/>
            <a:chOff x="8926879" y="88028"/>
            <a:chExt cx="1468514" cy="1521012"/>
          </a:xfrm>
        </p:grpSpPr>
        <p:sp>
          <p:nvSpPr>
            <p:cNvPr id="161" name="Freeform 5">
              <a:extLst>
                <a:ext uri="{FF2B5EF4-FFF2-40B4-BE49-F238E27FC236}">
                  <a16:creationId xmlns:a16="http://schemas.microsoft.com/office/drawing/2014/main" id="{6EE14B10-2C91-4CF8-ABB6-7E21AA98C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9153221" y="88028"/>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Freeform 6">
              <a:extLst>
                <a:ext uri="{FF2B5EF4-FFF2-40B4-BE49-F238E27FC236}">
                  <a16:creationId xmlns:a16="http://schemas.microsoft.com/office/drawing/2014/main" id="{5A93B35E-1AB2-4CCC-91AC-122E57A18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8926879" y="221946"/>
              <a:ext cx="611884" cy="1076550"/>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3" name="Freeform 8">
              <a:extLst>
                <a:ext uri="{FF2B5EF4-FFF2-40B4-BE49-F238E27FC236}">
                  <a16:creationId xmlns:a16="http://schemas.microsoft.com/office/drawing/2014/main" id="{E9951197-11BD-489A-BF2C-E542541ABC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9455555" y="532490"/>
              <a:ext cx="630288" cy="1076550"/>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40000"/>
                    <a:lumOff val="60000"/>
                    <a:alpha val="60000"/>
                  </a:schemeClr>
                </a:gs>
              </a:gsLst>
              <a:lin ang="18000000" scaled="0"/>
              <a:tileRect/>
            </a:gradFill>
            <a:ln>
              <a:noFill/>
            </a:ln>
            <a:effectLst>
              <a:innerShdw blurRad="508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Content Placeholder 2">
            <a:extLst>
              <a:ext uri="{FF2B5EF4-FFF2-40B4-BE49-F238E27FC236}">
                <a16:creationId xmlns:a16="http://schemas.microsoft.com/office/drawing/2014/main" id="{860B8464-E2C9-429A-9F1E-7762EE41ED32}"/>
              </a:ext>
            </a:extLst>
          </p:cNvPr>
          <p:cNvSpPr>
            <a:spLocks noGrp="1"/>
          </p:cNvSpPr>
          <p:nvPr>
            <p:ph sz="half" idx="1"/>
          </p:nvPr>
        </p:nvSpPr>
        <p:spPr>
          <a:xfrm>
            <a:off x="5285896" y="169354"/>
            <a:ext cx="6355241" cy="5923471"/>
          </a:xfrm>
        </p:spPr>
        <p:txBody>
          <a:bodyPr vert="horz" wrap="square" lIns="0" tIns="0" rIns="0" bIns="0" rtlCol="0" anchor="t">
            <a:noAutofit/>
          </a:bodyPr>
          <a:lstStyle/>
          <a:p>
            <a:pPr>
              <a:lnSpc>
                <a:spcPct val="100000"/>
              </a:lnSpc>
            </a:pPr>
            <a:r>
              <a:rPr lang="en-US" dirty="0">
                <a:solidFill>
                  <a:srgbClr val="FFFFFF"/>
                </a:solidFill>
              </a:rPr>
              <a:t>It is my hope to increase student engage during this difficult time of teaching through technology with hybrid learning through the use of Digital Notebooks.  Seems as though students in today's world have difficulty in being motivated.  This could be due to the times of everything is a game, the fact that many are being raised by grandparents, disabilities, and many more.  </a:t>
            </a:r>
            <a:endParaRPr lang="en-US" dirty="0">
              <a:solidFill>
                <a:srgbClr val="FFFFFF"/>
              </a:solidFill>
              <a:ea typeface="Source Sans Pro"/>
            </a:endParaRPr>
          </a:p>
          <a:p>
            <a:pPr>
              <a:lnSpc>
                <a:spcPct val="100000"/>
              </a:lnSpc>
            </a:pPr>
            <a:r>
              <a:rPr lang="en-US" dirty="0">
                <a:solidFill>
                  <a:srgbClr val="FFFFFF"/>
                </a:solidFill>
              </a:rPr>
              <a:t>Middle school students are at a cusp of wanting to please the teacher or just give up.  They seek attention and encouragement with new ways to learn.  With the digital notebook, it is my hope the use of technology entirely, they find the want to engage.  </a:t>
            </a:r>
            <a:endParaRPr lang="en-US" dirty="0">
              <a:solidFill>
                <a:srgbClr val="FFFFFF"/>
              </a:solidFill>
              <a:ea typeface="Source Sans Pro"/>
            </a:endParaRPr>
          </a:p>
          <a:p>
            <a:pPr>
              <a:lnSpc>
                <a:spcPct val="100000"/>
              </a:lnSpc>
            </a:pPr>
            <a:r>
              <a:rPr lang="en-US" dirty="0">
                <a:solidFill>
                  <a:srgbClr val="FFFFFF"/>
                </a:solidFill>
              </a:rPr>
              <a:t>Math and technology has faced difficulties because of the math symbols and the use of so many numbers, but with a digital notebook, this problem is eliminated!  They will have the ability to show their work in the notebook and with one picture with their device, it is changed into the digital form needed for distant learning.  They paper is </a:t>
            </a:r>
            <a:r>
              <a:rPr lang="en-US">
                <a:solidFill>
                  <a:srgbClr val="FFFFFF"/>
                </a:solidFill>
              </a:rPr>
              <a:t>GONE!</a:t>
            </a:r>
            <a:endParaRPr lang="en-US" dirty="0">
              <a:solidFill>
                <a:srgbClr val="FFFFFF"/>
              </a:solidFill>
              <a:ea typeface="Source Sans Pro"/>
            </a:endParaRPr>
          </a:p>
        </p:txBody>
      </p:sp>
    </p:spTree>
    <p:extLst>
      <p:ext uri="{BB962C8B-B14F-4D97-AF65-F5344CB8AC3E}">
        <p14:creationId xmlns:p14="http://schemas.microsoft.com/office/powerpoint/2010/main" val="3551212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08F8-0B19-4FBA-8CD4-044B9E747C54}"/>
              </a:ext>
            </a:extLst>
          </p:cNvPr>
          <p:cNvSpPr>
            <a:spLocks noGrp="1"/>
          </p:cNvSpPr>
          <p:nvPr>
            <p:ph type="title"/>
          </p:nvPr>
        </p:nvSpPr>
        <p:spPr/>
        <p:txBody>
          <a:bodyPr vert="horz" wrap="square" lIns="0" tIns="0" rIns="0" bIns="0" rtlCol="0" anchor="ctr" anchorCtr="0">
            <a:normAutofit/>
          </a:bodyPr>
          <a:lstStyle/>
          <a:p>
            <a:pPr algn="ctr"/>
            <a:r>
              <a:rPr lang="en-US"/>
              <a:t>Meet the Digital Notebook</a:t>
            </a:r>
          </a:p>
        </p:txBody>
      </p:sp>
      <p:sp>
        <p:nvSpPr>
          <p:cNvPr id="4" name="Text Placeholder 3">
            <a:extLst>
              <a:ext uri="{FF2B5EF4-FFF2-40B4-BE49-F238E27FC236}">
                <a16:creationId xmlns:a16="http://schemas.microsoft.com/office/drawing/2014/main" id="{F3A78170-9B9E-428A-B9E4-92D0E91807A9}"/>
              </a:ext>
            </a:extLst>
          </p:cNvPr>
          <p:cNvSpPr>
            <a:spLocks noGrp="1"/>
          </p:cNvSpPr>
          <p:nvPr>
            <p:ph type="body" sz="half" idx="2"/>
          </p:nvPr>
        </p:nvSpPr>
        <p:spPr>
          <a:xfrm>
            <a:off x="550863" y="1721306"/>
            <a:ext cx="9934694" cy="4371519"/>
          </a:xfrm>
        </p:spPr>
        <p:txBody>
          <a:bodyPr vert="horz" wrap="square" lIns="0" tIns="0" rIns="0" bIns="0" rtlCol="0" anchor="t">
            <a:normAutofit/>
          </a:bodyPr>
          <a:lstStyle/>
          <a:p>
            <a:r>
              <a:rPr lang="en-US" sz="2400">
                <a:solidFill>
                  <a:srgbClr val="FFFFFF"/>
                </a:solidFill>
                <a:ea typeface="Source Sans Pro"/>
              </a:rPr>
              <a:t>What is a digital notebook?</a:t>
            </a:r>
          </a:p>
          <a:p>
            <a:r>
              <a:rPr lang="en-US" dirty="0">
                <a:solidFill>
                  <a:srgbClr val="FFFFFF"/>
                </a:solidFill>
                <a:ea typeface="+mn-lt"/>
                <a:cs typeface="+mn-lt"/>
              </a:rPr>
              <a:t>The digital notebook bridges the gap of  traditional handwriting surfaces with the power of the cloud. It will allow students to do their show their work but without the use of several pieces of paper.  Students will complete their work without having to worry about keystrokes for mathematical symbols, then easily upload their imagine through a simply app to have forever and to be attached to </a:t>
            </a:r>
            <a:r>
              <a:rPr lang="en-US">
                <a:solidFill>
                  <a:srgbClr val="FFFFFF"/>
                </a:solidFill>
                <a:ea typeface="+mn-lt"/>
                <a:cs typeface="+mn-lt"/>
              </a:rPr>
              <a:t>a Google Classroom assignment without problem.</a:t>
            </a:r>
          </a:p>
          <a:p>
            <a:r>
              <a:rPr lang="en-US" sz="2400">
                <a:solidFill>
                  <a:srgbClr val="FFFFFF"/>
                </a:solidFill>
                <a:ea typeface="Source Sans Pro"/>
              </a:rPr>
              <a:t>How to use?</a:t>
            </a:r>
            <a:endParaRPr lang="en-US" dirty="0">
              <a:ea typeface="Source Sans Pro"/>
            </a:endParaRPr>
          </a:p>
          <a:p>
            <a:r>
              <a:rPr lang="en-US" dirty="0">
                <a:solidFill>
                  <a:srgbClr val="FFFFFF"/>
                </a:solidFill>
                <a:ea typeface="Source Sans Pro"/>
              </a:rPr>
              <a:t>The notebook consists of two gel pens and a spiralbond notebook containing special paper which the pens will write </a:t>
            </a:r>
            <a:r>
              <a:rPr lang="en-US">
                <a:solidFill>
                  <a:srgbClr val="FFFFFF"/>
                </a:solidFill>
                <a:ea typeface="Source Sans Pro"/>
              </a:rPr>
              <a:t>on smoothly.  Once the student has completed their work, they take a picture through an app which uploads it in a couple clips into their Google Drive or device cloud.  These notebooks can </a:t>
            </a:r>
            <a:r>
              <a:rPr lang="en-US" dirty="0">
                <a:solidFill>
                  <a:srgbClr val="FFFFFF"/>
                </a:solidFill>
                <a:ea typeface="Source Sans Pro"/>
              </a:rPr>
              <a:t>erased by the simple heat from a blow dryer.  </a:t>
            </a:r>
          </a:p>
        </p:txBody>
      </p:sp>
    </p:spTree>
    <p:extLst>
      <p:ext uri="{BB962C8B-B14F-4D97-AF65-F5344CB8AC3E}">
        <p14:creationId xmlns:p14="http://schemas.microsoft.com/office/powerpoint/2010/main" val="1145788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4AD0-5D56-4B89-AE12-FF058F1D68A2}"/>
              </a:ext>
            </a:extLst>
          </p:cNvPr>
          <p:cNvSpPr>
            <a:spLocks noGrp="1"/>
          </p:cNvSpPr>
          <p:nvPr>
            <p:ph type="title"/>
          </p:nvPr>
        </p:nvSpPr>
        <p:spPr/>
        <p:txBody>
          <a:bodyPr/>
          <a:lstStyle/>
          <a:p>
            <a:pPr algn="ctr"/>
            <a:r>
              <a:rPr lang="en-US"/>
              <a:t>Digital Notebook</a:t>
            </a:r>
          </a:p>
        </p:txBody>
      </p:sp>
      <p:pic>
        <p:nvPicPr>
          <p:cNvPr id="5" name="Picture 5" descr="Text, calendar&#10;&#10;Description automatically generated">
            <a:extLst>
              <a:ext uri="{FF2B5EF4-FFF2-40B4-BE49-F238E27FC236}">
                <a16:creationId xmlns:a16="http://schemas.microsoft.com/office/drawing/2014/main" id="{917E2C6B-1A9F-4ACC-9FB0-42883EACB6D1}"/>
              </a:ext>
            </a:extLst>
          </p:cNvPr>
          <p:cNvPicPr>
            <a:picLocks noGrp="1" noChangeAspect="1"/>
          </p:cNvPicPr>
          <p:nvPr>
            <p:ph type="pic" idx="1"/>
          </p:nvPr>
        </p:nvPicPr>
        <p:blipFill rotWithShape="1">
          <a:blip r:embed="rId2"/>
          <a:srcRect l="16264" r="16264"/>
          <a:stretch/>
        </p:blipFill>
        <p:spPr>
          <a:xfrm rot="5400000">
            <a:off x="5572828" y="154151"/>
            <a:ext cx="6035974" cy="6474454"/>
          </a:xfrm>
        </p:spPr>
      </p:pic>
      <p:sp>
        <p:nvSpPr>
          <p:cNvPr id="4" name="Text Placeholder 3">
            <a:extLst>
              <a:ext uri="{FF2B5EF4-FFF2-40B4-BE49-F238E27FC236}">
                <a16:creationId xmlns:a16="http://schemas.microsoft.com/office/drawing/2014/main" id="{611C1522-2967-4BA0-A085-B963CF1233D9}"/>
              </a:ext>
            </a:extLst>
          </p:cNvPr>
          <p:cNvSpPr>
            <a:spLocks noGrp="1"/>
          </p:cNvSpPr>
          <p:nvPr>
            <p:ph type="body" sz="half" idx="2"/>
          </p:nvPr>
        </p:nvSpPr>
        <p:spPr>
          <a:xfrm>
            <a:off x="220184" y="956686"/>
            <a:ext cx="5219430" cy="765662"/>
          </a:xfrm>
        </p:spPr>
        <p:txBody>
          <a:bodyPr vert="horz" wrap="square" lIns="0" tIns="0" rIns="0" bIns="0" rtlCol="0" anchor="ctr" anchorCtr="0">
            <a:normAutofit/>
          </a:bodyPr>
          <a:lstStyle/>
          <a:p>
            <a:pPr algn="ctr"/>
            <a:r>
              <a:rPr lang="en-US" sz="2400" dirty="0">
                <a:solidFill>
                  <a:srgbClr val="FFFFFF"/>
                </a:solidFill>
                <a:ea typeface="Source Sans Pro"/>
              </a:rPr>
              <a:t>Package of Notebook</a:t>
            </a:r>
            <a:endParaRPr lang="en-US" sz="2400" dirty="0">
              <a:solidFill>
                <a:srgbClr val="FFFFFF">
                  <a:alpha val="60000"/>
                </a:srgbClr>
              </a:solidFill>
              <a:ea typeface="Source Sans Pro"/>
            </a:endParaRPr>
          </a:p>
        </p:txBody>
      </p:sp>
      <p:pic>
        <p:nvPicPr>
          <p:cNvPr id="6" name="Picture 6" descr="Text, whiteboard&#10;&#10;Description automatically generated">
            <a:extLst>
              <a:ext uri="{FF2B5EF4-FFF2-40B4-BE49-F238E27FC236}">
                <a16:creationId xmlns:a16="http://schemas.microsoft.com/office/drawing/2014/main" id="{17102135-D184-4037-82C9-5EB5A2F10379}"/>
              </a:ext>
            </a:extLst>
          </p:cNvPr>
          <p:cNvPicPr>
            <a:picLocks noChangeAspect="1"/>
          </p:cNvPicPr>
          <p:nvPr/>
        </p:nvPicPr>
        <p:blipFill>
          <a:blip r:embed="rId3"/>
          <a:stretch>
            <a:fillRect/>
          </a:stretch>
        </p:blipFill>
        <p:spPr>
          <a:xfrm rot="5400000">
            <a:off x="224288" y="1715221"/>
            <a:ext cx="4914178" cy="4678390"/>
          </a:xfrm>
          <a:prstGeom prst="rect">
            <a:avLst/>
          </a:prstGeom>
        </p:spPr>
      </p:pic>
    </p:spTree>
    <p:extLst>
      <p:ext uri="{BB962C8B-B14F-4D97-AF65-F5344CB8AC3E}">
        <p14:creationId xmlns:p14="http://schemas.microsoft.com/office/powerpoint/2010/main" val="2511703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C74B-6000-4E5B-9762-51F8710EFE10}"/>
              </a:ext>
            </a:extLst>
          </p:cNvPr>
          <p:cNvSpPr>
            <a:spLocks noGrp="1"/>
          </p:cNvSpPr>
          <p:nvPr>
            <p:ph type="title"/>
          </p:nvPr>
        </p:nvSpPr>
        <p:spPr>
          <a:xfrm>
            <a:off x="119542" y="1222390"/>
            <a:ext cx="4500562" cy="984885"/>
          </a:xfrm>
        </p:spPr>
        <p:txBody>
          <a:bodyPr>
            <a:normAutofit fontScale="90000"/>
          </a:bodyPr>
          <a:lstStyle/>
          <a:p>
            <a:pPr algn="ctr"/>
            <a:r>
              <a:rPr lang="en-US"/>
              <a:t>Digital Notebook</a:t>
            </a:r>
            <a:br>
              <a:rPr lang="en-US"/>
            </a:br>
            <a:r>
              <a:rPr lang="en-US" sz="2800"/>
              <a:t>Inside the Book</a:t>
            </a:r>
            <a:br>
              <a:rPr lang="en-US"/>
            </a:br>
            <a:br>
              <a:rPr lang="en-US"/>
            </a:br>
            <a:endParaRPr lang="en-US"/>
          </a:p>
        </p:txBody>
      </p:sp>
      <p:pic>
        <p:nvPicPr>
          <p:cNvPr id="5" name="Picture 5" descr="Diagram&#10;&#10;Description automatically generated">
            <a:extLst>
              <a:ext uri="{FF2B5EF4-FFF2-40B4-BE49-F238E27FC236}">
                <a16:creationId xmlns:a16="http://schemas.microsoft.com/office/drawing/2014/main" id="{B01700D2-6FEB-4A4A-BC90-8EFD3EF32397}"/>
              </a:ext>
            </a:extLst>
          </p:cNvPr>
          <p:cNvPicPr>
            <a:picLocks noGrp="1" noChangeAspect="1"/>
          </p:cNvPicPr>
          <p:nvPr>
            <p:ph type="pic" idx="1"/>
          </p:nvPr>
        </p:nvPicPr>
        <p:blipFill rotWithShape="1">
          <a:blip r:embed="rId2"/>
          <a:srcRect l="16264" r="16264"/>
          <a:stretch/>
        </p:blipFill>
        <p:spPr>
          <a:xfrm>
            <a:off x="4695810" y="254793"/>
            <a:ext cx="7243672" cy="6373813"/>
          </a:xfrm>
        </p:spPr>
      </p:pic>
      <p:pic>
        <p:nvPicPr>
          <p:cNvPr id="6" name="Picture 6" descr="A close up of a computer&#10;&#10;Description automatically generated">
            <a:extLst>
              <a:ext uri="{FF2B5EF4-FFF2-40B4-BE49-F238E27FC236}">
                <a16:creationId xmlns:a16="http://schemas.microsoft.com/office/drawing/2014/main" id="{5180A572-E734-4803-BD9D-84D7C8B2FA10}"/>
              </a:ext>
            </a:extLst>
          </p:cNvPr>
          <p:cNvPicPr>
            <a:picLocks noChangeAspect="1"/>
          </p:cNvPicPr>
          <p:nvPr/>
        </p:nvPicPr>
        <p:blipFill>
          <a:blip r:embed="rId3"/>
          <a:stretch>
            <a:fillRect/>
          </a:stretch>
        </p:blipFill>
        <p:spPr>
          <a:xfrm rot="5400000">
            <a:off x="907212" y="2771955"/>
            <a:ext cx="2829464" cy="3758241"/>
          </a:xfrm>
          <a:prstGeom prst="rect">
            <a:avLst/>
          </a:prstGeom>
        </p:spPr>
      </p:pic>
    </p:spTree>
    <p:extLst>
      <p:ext uri="{BB962C8B-B14F-4D97-AF65-F5344CB8AC3E}">
        <p14:creationId xmlns:p14="http://schemas.microsoft.com/office/powerpoint/2010/main" val="259530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7BB2F-A35C-4CB1-A349-FE9D558474FA}"/>
              </a:ext>
            </a:extLst>
          </p:cNvPr>
          <p:cNvSpPr>
            <a:spLocks noGrp="1"/>
          </p:cNvSpPr>
          <p:nvPr>
            <p:ph type="title"/>
          </p:nvPr>
        </p:nvSpPr>
        <p:spPr/>
        <p:txBody>
          <a:bodyPr/>
          <a:lstStyle/>
          <a:p>
            <a:r>
              <a:rPr lang="en-US"/>
              <a:t>In the hands of students.....</a:t>
            </a:r>
          </a:p>
        </p:txBody>
      </p:sp>
      <p:pic>
        <p:nvPicPr>
          <p:cNvPr id="5" name="Picture 5" descr="A person sitting at a desk with a computer on a table&#10;&#10;Description automatically generated">
            <a:extLst>
              <a:ext uri="{FF2B5EF4-FFF2-40B4-BE49-F238E27FC236}">
                <a16:creationId xmlns:a16="http://schemas.microsoft.com/office/drawing/2014/main" id="{FB36DD3D-5E2C-4DCD-801A-32FB4092C9DD}"/>
              </a:ext>
            </a:extLst>
          </p:cNvPr>
          <p:cNvPicPr>
            <a:picLocks noGrp="1" noChangeAspect="1"/>
          </p:cNvPicPr>
          <p:nvPr>
            <p:ph type="pic" idx="1"/>
          </p:nvPr>
        </p:nvPicPr>
        <p:blipFill rotWithShape="1">
          <a:blip r:embed="rId2"/>
          <a:srcRect l="16264" r="16264"/>
          <a:stretch/>
        </p:blipFill>
        <p:spPr>
          <a:xfrm rot="5400000">
            <a:off x="5587206" y="254793"/>
            <a:ext cx="5734050" cy="6373813"/>
          </a:xfrm>
        </p:spPr>
      </p:pic>
      <p:sp>
        <p:nvSpPr>
          <p:cNvPr id="4" name="Text Placeholder 3">
            <a:extLst>
              <a:ext uri="{FF2B5EF4-FFF2-40B4-BE49-F238E27FC236}">
                <a16:creationId xmlns:a16="http://schemas.microsoft.com/office/drawing/2014/main" id="{1CFA00AE-DC43-47EB-B028-8CE1F72AF7BF}"/>
              </a:ext>
            </a:extLst>
          </p:cNvPr>
          <p:cNvSpPr>
            <a:spLocks noGrp="1"/>
          </p:cNvSpPr>
          <p:nvPr>
            <p:ph type="body" sz="half" idx="2"/>
          </p:nvPr>
        </p:nvSpPr>
        <p:spPr/>
        <p:txBody>
          <a:bodyPr/>
          <a:lstStyle/>
          <a:p>
            <a:r>
              <a:rPr lang="en-US" dirty="0">
                <a:solidFill>
                  <a:srgbClr val="FFFFFF"/>
                </a:solidFill>
                <a:ea typeface="Source Sans Pro"/>
              </a:rPr>
              <a:t>It is my hope that the digital notebook becomes a device that creates engagement for completion of work.  So many kids hate working out their problems for math and when it comes to doing this virtually, the challenge for teachers to ensure completion of work with the evidence of them understanding it through their work seems impossible.</a:t>
            </a:r>
            <a:endParaRPr lang="en-US" dirty="0">
              <a:solidFill>
                <a:srgbClr val="FFFFFF">
                  <a:alpha val="60000"/>
                </a:srgbClr>
              </a:solidFill>
              <a:ea typeface="Source Sans Pro"/>
            </a:endParaRPr>
          </a:p>
          <a:p>
            <a:r>
              <a:rPr lang="en-US" dirty="0">
                <a:solidFill>
                  <a:srgbClr val="FFFFFF"/>
                </a:solidFill>
                <a:ea typeface="Source Sans Pro"/>
              </a:rPr>
              <a:t>This notebook takes the standard way of showing understanding to a new, innovative, and technology way.  It is my hope that students will want to complete their work in class and at home, helping to increase their knowledge and understanding of concepts.</a:t>
            </a:r>
          </a:p>
        </p:txBody>
      </p:sp>
    </p:spTree>
    <p:extLst>
      <p:ext uri="{BB962C8B-B14F-4D97-AF65-F5344CB8AC3E}">
        <p14:creationId xmlns:p14="http://schemas.microsoft.com/office/powerpoint/2010/main" val="728089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E913C-C9FB-47C5-BDF1-9533DEA249E6}"/>
              </a:ext>
            </a:extLst>
          </p:cNvPr>
          <p:cNvSpPr>
            <a:spLocks noGrp="1"/>
          </p:cNvSpPr>
          <p:nvPr>
            <p:ph type="title"/>
          </p:nvPr>
        </p:nvSpPr>
        <p:spPr/>
        <p:txBody>
          <a:bodyPr vert="horz" wrap="square" lIns="0" tIns="0" rIns="0" bIns="0" rtlCol="0" anchor="ctr" anchorCtr="0">
            <a:normAutofit/>
          </a:bodyPr>
          <a:lstStyle/>
          <a:p>
            <a:pPr algn="ctr"/>
            <a:r>
              <a:rPr lang="en-US"/>
              <a:t>Data Collection</a:t>
            </a:r>
          </a:p>
        </p:txBody>
      </p:sp>
      <p:sp>
        <p:nvSpPr>
          <p:cNvPr id="4" name="Text Placeholder 3">
            <a:extLst>
              <a:ext uri="{FF2B5EF4-FFF2-40B4-BE49-F238E27FC236}">
                <a16:creationId xmlns:a16="http://schemas.microsoft.com/office/drawing/2014/main" id="{0E29D050-B889-466D-BFD1-768927FB53EA}"/>
              </a:ext>
            </a:extLst>
          </p:cNvPr>
          <p:cNvSpPr>
            <a:spLocks noGrp="1"/>
          </p:cNvSpPr>
          <p:nvPr>
            <p:ph type="body" sz="half" idx="2"/>
          </p:nvPr>
        </p:nvSpPr>
        <p:spPr/>
        <p:txBody>
          <a:bodyPr/>
          <a:lstStyle/>
          <a:p>
            <a:r>
              <a:rPr lang="en-US" sz="2400">
                <a:solidFill>
                  <a:srgbClr val="FFFFFF"/>
                </a:solidFill>
                <a:ea typeface="Source Sans Pro"/>
              </a:rPr>
              <a:t>2019/2020 School Year</a:t>
            </a:r>
          </a:p>
          <a:p>
            <a:r>
              <a:rPr lang="en-US" dirty="0">
                <a:solidFill>
                  <a:srgbClr val="FFFFFF"/>
                </a:solidFill>
                <a:ea typeface="Source Sans Pro"/>
              </a:rPr>
              <a:t>I began the journey to become paperless last year in math.  The challenges to this was great, yet through determination and my students showing such a difference in participation, I knew to become paperless this year was a necessity.  The challenge which I faced was a large one...I had to find a way for </a:t>
            </a:r>
            <a:r>
              <a:rPr lang="en-US">
                <a:solidFill>
                  <a:srgbClr val="FFFFFF"/>
                </a:solidFill>
                <a:ea typeface="Source Sans Pro"/>
              </a:rPr>
              <a:t>students to show their work and prove to me that they were learning the concepts without the use of calculators.  </a:t>
            </a:r>
            <a:endParaRPr lang="en-US" dirty="0">
              <a:ea typeface="Source Sans Pro"/>
            </a:endParaRPr>
          </a:p>
        </p:txBody>
      </p:sp>
      <p:sp>
        <p:nvSpPr>
          <p:cNvPr id="5" name="TextBox 4">
            <a:extLst>
              <a:ext uri="{FF2B5EF4-FFF2-40B4-BE49-F238E27FC236}">
                <a16:creationId xmlns:a16="http://schemas.microsoft.com/office/drawing/2014/main" id="{6C4CC9B3-B219-4085-A7F9-4B2C643413E0}"/>
              </a:ext>
            </a:extLst>
          </p:cNvPr>
          <p:cNvSpPr txBox="1"/>
          <p:nvPr/>
        </p:nvSpPr>
        <p:spPr>
          <a:xfrm>
            <a:off x="6090249" y="1417608"/>
            <a:ext cx="5604294"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Source Sans Pro"/>
              </a:rPr>
              <a:t>2020/2021 School Year</a:t>
            </a:r>
          </a:p>
          <a:p>
            <a:endParaRPr lang="en-US" dirty="0">
              <a:ea typeface="Source Sans Pro"/>
            </a:endParaRPr>
          </a:p>
          <a:p>
            <a:r>
              <a:rPr lang="en-US" dirty="0">
                <a:ea typeface="Source Sans Pro"/>
              </a:rPr>
              <a:t>This school year my students will be given the notebook and I will be comparing the data from last year and comparing it with this years.  I will be taking one of my challenging students who  struggled in staying engaged and comparing with a similar student this year that has the reputation of not working in math.  It is my hope that the data shows a significant growth in participation.  I will also be doing the same with one of my higher </a:t>
            </a:r>
            <a:r>
              <a:rPr lang="en-US">
                <a:ea typeface="Source Sans Pro"/>
              </a:rPr>
              <a:t>students to see if their effort increases as well.</a:t>
            </a:r>
            <a:endParaRPr lang="en-US" dirty="0">
              <a:ea typeface="Source Sans Pro"/>
            </a:endParaRPr>
          </a:p>
          <a:p>
            <a:r>
              <a:rPr lang="en-US" dirty="0">
                <a:ea typeface="Source Sans Pro"/>
              </a:rPr>
              <a:t>I will be talking with students to get the pros and cons of </a:t>
            </a:r>
            <a:r>
              <a:rPr lang="en-US">
                <a:ea typeface="Source Sans Pro"/>
              </a:rPr>
              <a:t>the notebook along with their opinions of working without traditional paper.</a:t>
            </a:r>
            <a:endParaRPr lang="en-US" dirty="0">
              <a:ea typeface="Source Sans Pro"/>
            </a:endParaRPr>
          </a:p>
          <a:p>
            <a:endParaRPr lang="en-US" dirty="0">
              <a:ea typeface="Source Sans Pro"/>
            </a:endParaRPr>
          </a:p>
        </p:txBody>
      </p:sp>
    </p:spTree>
    <p:extLst>
      <p:ext uri="{BB962C8B-B14F-4D97-AF65-F5344CB8AC3E}">
        <p14:creationId xmlns:p14="http://schemas.microsoft.com/office/powerpoint/2010/main" val="1830388829"/>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Sitka Heading"/>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BrushVTI">
  <a:themeElements>
    <a:clrScheme name="AnalogousFromRegularSeedLeftStep">
      <a:dk1>
        <a:srgbClr val="000000"/>
      </a:dk1>
      <a:lt1>
        <a:srgbClr val="FFFFFF"/>
      </a:lt1>
      <a:dk2>
        <a:srgbClr val="243D41"/>
      </a:dk2>
      <a:lt2>
        <a:srgbClr val="E6E8E2"/>
      </a:lt2>
      <a:accent1>
        <a:srgbClr val="7D3CE9"/>
      </a:accent1>
      <a:accent2>
        <a:srgbClr val="4F55DF"/>
      </a:accent2>
      <a:accent3>
        <a:srgbClr val="2980E7"/>
      </a:accent3>
      <a:accent4>
        <a:srgbClr val="16B3C9"/>
      </a:accent4>
      <a:accent5>
        <a:srgbClr val="21BA8D"/>
      </a:accent5>
      <a:accent6>
        <a:srgbClr val="15BD46"/>
      </a:accent6>
      <a:hlink>
        <a:srgbClr val="6A8D2F"/>
      </a:hlink>
      <a:folHlink>
        <a:srgbClr val="848484"/>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9</Slides>
  <Notes>0</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3DFloatVTI</vt:lpstr>
      <vt:lpstr>BrushVTI</vt:lpstr>
      <vt:lpstr>Paperless Math!! By Cindy Collins North Magoffin Elementary 20/21 </vt:lpstr>
      <vt:lpstr>How do we engage students?</vt:lpstr>
      <vt:lpstr>Causes of disengagement in math</vt:lpstr>
      <vt:lpstr>Action Plan  to Create Engagement</vt:lpstr>
      <vt:lpstr>Meet the Digital Notebook</vt:lpstr>
      <vt:lpstr>Digital Notebook</vt:lpstr>
      <vt:lpstr>Digital Notebook Inside the Book  </vt:lpstr>
      <vt:lpstr>In the hands of students.....</vt:lpstr>
      <vt:lpstr>Data Collection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703</cp:revision>
  <dcterms:created xsi:type="dcterms:W3CDTF">2020-10-07T20:49:46Z</dcterms:created>
  <dcterms:modified xsi:type="dcterms:W3CDTF">2020-10-16T12:53:42Z</dcterms:modified>
</cp:coreProperties>
</file>