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9753600" cx="13004800"/>
  <p:notesSz cx="6858000" cy="9144000"/>
  <p:embeddedFontLst>
    <p:embeddedFont>
      <p:font typeface="Permanent Marker"/>
      <p:regular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wpehnuA0/7PIlvUyIDe+gse8N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font" Target="fonts/PermanentMarker-regular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k_line-1.png"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800" y="0"/>
            <a:ext cx="3441700" cy="9794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lk_line-2.png" id="19" name="Google Shape;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900" y="1321246"/>
            <a:ext cx="7835900" cy="7934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apbook_cover_title_hi.png" id="20" name="Google Shape;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735" y="2781300"/>
            <a:ext cx="11760201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800"/>
              <a:buFont typeface="Georgia"/>
              <a:buNone/>
              <a:defRPr i="1">
                <a:solidFill>
                  <a:srgbClr val="29292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 showMasterSp="0">
  <p:cSld name="Photo - 3 Up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107" name="Google Shape;10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108" name="Google Shape;108;p27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109" name="Google Shape;109;p27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10" name="Google Shape;110;p27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11" name="Google Shape;111;p27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12" name="Google Shape;112;p27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13" name="Google Shape;113;p27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114" name="Google Shape;1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/>
          <p:nvPr>
            <p:ph idx="2" type="pic"/>
          </p:nvPr>
        </p:nvSpPr>
        <p:spPr>
          <a:xfrm rot="-250355">
            <a:off x="1034684" y="936627"/>
            <a:ext cx="6503516" cy="8430483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50800">
              <a:srgbClr val="292929">
                <a:alpha val="4627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6" name="Google Shape;116;p27"/>
          <p:cNvSpPr/>
          <p:nvPr>
            <p:ph idx="3" type="pic"/>
          </p:nvPr>
        </p:nvSpPr>
        <p:spPr>
          <a:xfrm rot="180000">
            <a:off x="6489003" y="4460338"/>
            <a:ext cx="6029851" cy="4013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7" name="Google Shape;117;p27"/>
          <p:cNvSpPr/>
          <p:nvPr>
            <p:ph idx="4" type="pic"/>
          </p:nvPr>
        </p:nvSpPr>
        <p:spPr>
          <a:xfrm>
            <a:off x="6515100" y="939800"/>
            <a:ext cx="5505450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 showMasterSp="0">
  <p:cSld name="Photo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120" name="Google Shape;1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121" name="Google Shape;121;p28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122" name="Google Shape;122;p28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23" name="Google Shape;123;p28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24" name="Google Shape;124;p28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25" name="Google Shape;125;p28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26" name="Google Shape;126;p28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127" name="Google Shape;12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>
            <p:ph idx="2" type="pic"/>
          </p:nvPr>
        </p:nvSpPr>
        <p:spPr>
          <a:xfrm>
            <a:off x="-705004" y="-25179"/>
            <a:ext cx="14792489" cy="9861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131" name="Google Shape;13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132" name="Google Shape;132;p29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133" name="Google Shape;133;p29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34" name="Google Shape;134;p29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35" name="Google Shape;135;p29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36" name="Google Shape;136;p29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37" name="Google Shape;137;p29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138" name="Google Shape;13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sh-line.png" id="25" name="Google Shape;25;p19"/>
          <p:cNvPicPr preferRelativeResize="0"/>
          <p:nvPr/>
        </p:nvPicPr>
        <p:blipFill rotWithShape="1">
          <a:blip r:embed="rId2">
            <a:alphaModFix/>
          </a:blip>
          <a:srcRect b="16071" l="0" r="64508" t="21427"/>
          <a:stretch/>
        </p:blipFill>
        <p:spPr>
          <a:xfrm>
            <a:off x="444500" y="1854200"/>
            <a:ext cx="121158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26" name="Google Shape;26;p19"/>
          <p:cNvPicPr preferRelativeResize="0"/>
          <p:nvPr/>
        </p:nvPicPr>
        <p:blipFill rotWithShape="1">
          <a:blip r:embed="rId2">
            <a:alphaModFix/>
          </a:blip>
          <a:srcRect b="17857" l="0" r="61904" t="19641"/>
          <a:stretch/>
        </p:blipFill>
        <p:spPr>
          <a:xfrm>
            <a:off x="0" y="8940800"/>
            <a:ext cx="130048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27" name="Google Shape;27;p19"/>
          <p:cNvPicPr preferRelativeResize="0"/>
          <p:nvPr/>
        </p:nvPicPr>
        <p:blipFill rotWithShape="1">
          <a:blip r:embed="rId2">
            <a:alphaModFix/>
          </a:blip>
          <a:srcRect b="17857" l="0" r="71428" t="19641"/>
          <a:stretch/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28" name="Google Shape;28;p19"/>
          <p:cNvPicPr preferRelativeResize="0"/>
          <p:nvPr/>
        </p:nvPicPr>
        <p:blipFill rotWithShape="1">
          <a:blip r:embed="rId2">
            <a:alphaModFix/>
          </a:blip>
          <a:srcRect b="21428" l="0" r="78794" t="16070"/>
          <a:stretch/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-line.png" id="29" name="Google Shape;29;p19"/>
          <p:cNvPicPr preferRelativeResize="0"/>
          <p:nvPr/>
        </p:nvPicPr>
        <p:blipFill rotWithShape="1">
          <a:blip r:embed="rId3">
            <a:alphaModFix/>
          </a:blip>
          <a:srcRect b="0" l="70681" r="0" t="18886"/>
          <a:stretch/>
        </p:blipFill>
        <p:spPr>
          <a:xfrm rot="-5400005">
            <a:off x="-2691091" y="5364436"/>
            <a:ext cx="7048502" cy="40903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30" name="Google Shape;30;p19"/>
          <p:cNvPicPr preferRelativeResize="0"/>
          <p:nvPr/>
        </p:nvPicPr>
        <p:blipFill rotWithShape="1">
          <a:blip r:embed="rId3">
            <a:alphaModFix/>
          </a:blip>
          <a:srcRect b="0" l="9861" r="62206" t="22490"/>
          <a:stretch/>
        </p:blipFill>
        <p:spPr>
          <a:xfrm rot="5399996">
            <a:off x="8842379" y="5419726"/>
            <a:ext cx="6654802" cy="38734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31" name="Google Shape;31;p19"/>
          <p:cNvPicPr preferRelativeResize="0"/>
          <p:nvPr/>
        </p:nvPicPr>
        <p:blipFill rotWithShape="1">
          <a:blip r:embed="rId3">
            <a:alphaModFix/>
          </a:blip>
          <a:srcRect b="0" l="0" r="51892" t="18678"/>
          <a:stretch/>
        </p:blipFill>
        <p:spPr>
          <a:xfrm rot="10799995">
            <a:off x="882649" y="8775709"/>
            <a:ext cx="11461750" cy="4064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32" name="Google Shape;32;p19"/>
          <p:cNvPicPr preferRelativeResize="0"/>
          <p:nvPr/>
        </p:nvPicPr>
        <p:blipFill rotWithShape="1">
          <a:blip r:embed="rId3">
            <a:alphaModFix/>
          </a:blip>
          <a:srcRect b="17" l="0" r="51945" t="17783"/>
          <a:stretch/>
        </p:blipFill>
        <p:spPr>
          <a:xfrm rot="-4">
            <a:off x="838200" y="2057392"/>
            <a:ext cx="11449051" cy="41077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crapbook_title_hi.png" id="33" name="Google Shape;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200" y="304800"/>
            <a:ext cx="108458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 showMasterSp="0">
  <p:cSld name="Title, Bullets &amp; Phot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us-line.png" id="38" name="Google Shape;38;p20"/>
          <p:cNvPicPr preferRelativeResize="0"/>
          <p:nvPr/>
        </p:nvPicPr>
        <p:blipFill rotWithShape="1">
          <a:blip r:embed="rId2">
            <a:alphaModFix/>
          </a:blip>
          <a:srcRect b="19999" l="2811" r="57187" t="19999"/>
          <a:stretch/>
        </p:blipFill>
        <p:spPr>
          <a:xfrm rot="5400000">
            <a:off x="-4305300" y="4724400"/>
            <a:ext cx="9753601" cy="3048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plus-line.png" id="39" name="Google Shape;39;p20"/>
          <p:cNvPicPr preferRelativeResize="0"/>
          <p:nvPr/>
        </p:nvPicPr>
        <p:blipFill rotWithShape="1">
          <a:blip r:embed="rId2">
            <a:alphaModFix/>
          </a:blip>
          <a:srcRect b="19999" l="9999" r="61874" t="19999"/>
          <a:stretch/>
        </p:blipFill>
        <p:spPr>
          <a:xfrm rot="5400000">
            <a:off x="8902700" y="5524500"/>
            <a:ext cx="6858001" cy="3048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plus-line.png" id="40" name="Google Shape;40;p20"/>
          <p:cNvPicPr preferRelativeResize="0"/>
          <p:nvPr/>
        </p:nvPicPr>
        <p:blipFill rotWithShape="1">
          <a:blip r:embed="rId2">
            <a:alphaModFix/>
          </a:blip>
          <a:srcRect b="27499" l="19114" r="27551" t="12500"/>
          <a:stretch/>
        </p:blipFill>
        <p:spPr>
          <a:xfrm rot="10800000">
            <a:off x="1" y="9016999"/>
            <a:ext cx="13004799" cy="3048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plus-line.png" id="41" name="Google Shape;41;p20"/>
          <p:cNvPicPr preferRelativeResize="0"/>
          <p:nvPr/>
        </p:nvPicPr>
        <p:blipFill rotWithShape="1">
          <a:blip r:embed="rId2">
            <a:alphaModFix/>
          </a:blip>
          <a:srcRect b="21247" l="0" r="51796" t="18751"/>
          <a:stretch/>
        </p:blipFill>
        <p:spPr>
          <a:xfrm rot="-10799998">
            <a:off x="704850" y="1974846"/>
            <a:ext cx="11753851" cy="30480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crapbook_title_hi.png" id="42" name="Google Shape;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304800"/>
            <a:ext cx="108458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/>
          <p:nvPr>
            <p:ph idx="2" type="pic"/>
          </p:nvPr>
        </p:nvSpPr>
        <p:spPr>
          <a:xfrm rot="-240000">
            <a:off x="7388455" y="2549687"/>
            <a:ext cx="4869180" cy="6311899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  <a:defRPr sz="2800"/>
            </a:lvl1pPr>
            <a:lvl2pPr indent="-31750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  <a:defRPr sz="2800"/>
            </a:lvl2pPr>
            <a:lvl3pPr indent="-31750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  <a:defRPr sz="2800"/>
            </a:lvl3pPr>
            <a:lvl4pPr indent="-31750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  <a:defRPr sz="2800"/>
            </a:lvl4pPr>
            <a:lvl5pPr indent="-31750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  <a:defRPr sz="2800"/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 showMasterSp="0">
  <p:cSld name="Quot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48" name="Google Shape;4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49" name="Google Shape;49;p21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50" name="Google Shape;50;p21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51" name="Google Shape;51;p21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52" name="Google Shape;52;p21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53" name="Google Shape;53;p21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54" name="Google Shape;54;p21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55" name="Google Shape;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3600"/>
              <a:buFont typeface="Georgia"/>
              <a:buNone/>
              <a:defRPr i="1"/>
            </a:lvl1pPr>
            <a:lvl2pPr indent="-285750" lvl="1" marL="914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400"/>
              <a:buFont typeface="Georgia"/>
              <a:buNone/>
              <a:defRPr sz="2400"/>
            </a:lvl1pPr>
            <a:lvl2pPr indent="-285750" lvl="1" marL="914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showMasterSp="0">
  <p:cSld name="Photo - Horizontal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60" name="Google Shape;6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61" name="Google Shape;61;p22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62" name="Google Shape;62;p22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63" name="Google Shape;63;p22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64" name="Google Shape;64;p22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65" name="Google Shape;65;p22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66" name="Google Shape;66;p22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67" name="Google Shape;6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/>
          <p:nvPr>
            <p:ph idx="2" type="pic"/>
          </p:nvPr>
        </p:nvSpPr>
        <p:spPr>
          <a:xfrm>
            <a:off x="1270000" y="-12700"/>
            <a:ext cx="10464800" cy="6976534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800"/>
              <a:buFont typeface="Georgia"/>
              <a:buNone/>
              <a:defRPr i="1">
                <a:solidFill>
                  <a:srgbClr val="29292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 showMasterSp="0">
  <p:cSld name="Title - Cent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k_line-1.png"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800" y="0"/>
            <a:ext cx="3441700" cy="9794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lk_line-2.png" id="74" name="Google Shape;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900" y="1321246"/>
            <a:ext cx="7835900" cy="7934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apbook_cover_title_hi.png" id="75" name="Google Shape;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735" y="2781300"/>
            <a:ext cx="11760201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800"/>
              <a:buFont typeface="Georgia"/>
              <a:buNone/>
              <a:defRPr i="1">
                <a:solidFill>
                  <a:srgbClr val="29292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 showMasterSp="0">
  <p:cSld name="Photo - Vertical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80" name="Google Shape;80;p24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81" name="Google Shape;81;p24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82" name="Google Shape;82;p24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83" name="Google Shape;83;p24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84" name="Google Shape;84;p24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85" name="Google Shape;85;p24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86" name="Google Shape;8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/>
          <p:nvPr>
            <p:ph idx="2" type="pic"/>
          </p:nvPr>
        </p:nvSpPr>
        <p:spPr>
          <a:xfrm>
            <a:off x="6489700" y="1358900"/>
            <a:ext cx="5329646" cy="6908800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800"/>
              <a:buFont typeface="Georgia"/>
              <a:buNone/>
              <a:defRPr i="1">
                <a:solidFill>
                  <a:srgbClr val="29292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  <a:defRPr i="1" sz="3800">
                <a:solidFill>
                  <a:srgbClr val="C0443A"/>
                </a:solidFill>
              </a:defRPr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 showMasterSp="0">
  <p:cSld name="Title - Top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sh-line.png" id="92" name="Google Shape;92;p25"/>
          <p:cNvPicPr preferRelativeResize="0"/>
          <p:nvPr/>
        </p:nvPicPr>
        <p:blipFill rotWithShape="1">
          <a:blip r:embed="rId2">
            <a:alphaModFix/>
          </a:blip>
          <a:srcRect b="16071" l="0" r="64508" t="21427"/>
          <a:stretch/>
        </p:blipFill>
        <p:spPr>
          <a:xfrm>
            <a:off x="444500" y="1854200"/>
            <a:ext cx="121158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93" name="Google Shape;93;p25"/>
          <p:cNvPicPr preferRelativeResize="0"/>
          <p:nvPr/>
        </p:nvPicPr>
        <p:blipFill rotWithShape="1">
          <a:blip r:embed="rId2">
            <a:alphaModFix/>
          </a:blip>
          <a:srcRect b="17857" l="0" r="61904" t="19641"/>
          <a:stretch/>
        </p:blipFill>
        <p:spPr>
          <a:xfrm>
            <a:off x="0" y="8940800"/>
            <a:ext cx="130048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94" name="Google Shape;94;p25"/>
          <p:cNvPicPr preferRelativeResize="0"/>
          <p:nvPr/>
        </p:nvPicPr>
        <p:blipFill rotWithShape="1">
          <a:blip r:embed="rId2">
            <a:alphaModFix/>
          </a:blip>
          <a:srcRect b="17857" l="0" r="71428" t="19641"/>
          <a:stretch/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-line.png" id="95" name="Google Shape;95;p25"/>
          <p:cNvPicPr preferRelativeResize="0"/>
          <p:nvPr/>
        </p:nvPicPr>
        <p:blipFill rotWithShape="1">
          <a:blip r:embed="rId2">
            <a:alphaModFix/>
          </a:blip>
          <a:srcRect b="21428" l="0" r="78794" t="16070"/>
          <a:stretch/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-line.png" id="96" name="Google Shape;96;p25"/>
          <p:cNvPicPr preferRelativeResize="0"/>
          <p:nvPr/>
        </p:nvPicPr>
        <p:blipFill rotWithShape="1">
          <a:blip r:embed="rId3">
            <a:alphaModFix/>
          </a:blip>
          <a:srcRect b="0" l="70681" r="0" t="18886"/>
          <a:stretch/>
        </p:blipFill>
        <p:spPr>
          <a:xfrm rot="-5400005">
            <a:off x="-2691091" y="5364436"/>
            <a:ext cx="7048502" cy="40903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97" name="Google Shape;97;p25"/>
          <p:cNvPicPr preferRelativeResize="0"/>
          <p:nvPr/>
        </p:nvPicPr>
        <p:blipFill rotWithShape="1">
          <a:blip r:embed="rId3">
            <a:alphaModFix/>
          </a:blip>
          <a:srcRect b="0" l="9861" r="62206" t="22490"/>
          <a:stretch/>
        </p:blipFill>
        <p:spPr>
          <a:xfrm rot="5399996">
            <a:off x="8842379" y="5419726"/>
            <a:ext cx="6654802" cy="38734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98" name="Google Shape;98;p25"/>
          <p:cNvPicPr preferRelativeResize="0"/>
          <p:nvPr/>
        </p:nvPicPr>
        <p:blipFill rotWithShape="1">
          <a:blip r:embed="rId3">
            <a:alphaModFix/>
          </a:blip>
          <a:srcRect b="0" l="0" r="51892" t="18678"/>
          <a:stretch/>
        </p:blipFill>
        <p:spPr>
          <a:xfrm rot="10799995">
            <a:off x="882649" y="8775709"/>
            <a:ext cx="11461750" cy="4064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tri-line.png" id="99" name="Google Shape;99;p25"/>
          <p:cNvPicPr preferRelativeResize="0"/>
          <p:nvPr/>
        </p:nvPicPr>
        <p:blipFill rotWithShape="1">
          <a:blip r:embed="rId3">
            <a:alphaModFix/>
          </a:blip>
          <a:srcRect b="17" l="0" r="51945" t="17783"/>
          <a:stretch/>
        </p:blipFill>
        <p:spPr>
          <a:xfrm rot="-4">
            <a:off x="838200" y="2057392"/>
            <a:ext cx="11449051" cy="41077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crapbook_title_hi.png"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200" y="304800"/>
            <a:ext cx="108458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1.jp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nes-line-1.png" id="6" name="Google Shape;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8864600"/>
            <a:ext cx="11798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-line.png" id="7" name="Google Shape;7;p17"/>
          <p:cNvPicPr preferRelativeResize="0"/>
          <p:nvPr/>
        </p:nvPicPr>
        <p:blipFill rotWithShape="1">
          <a:blip r:embed="rId3">
            <a:alphaModFix/>
          </a:blip>
          <a:srcRect b="71" l="16094" r="38169" t="82"/>
          <a:stretch/>
        </p:blipFill>
        <p:spPr>
          <a:xfrm>
            <a:off x="799800" y="597015"/>
            <a:ext cx="11367016" cy="139806"/>
          </a:xfrm>
          <a:custGeom>
            <a:rect b="b" l="l" r="r" t="t"/>
            <a:pathLst>
              <a:path extrusionOk="0" h="21600" w="2160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wave-line.png" id="8" name="Google Shape;8;p17"/>
          <p:cNvPicPr preferRelativeResize="0"/>
          <p:nvPr/>
        </p:nvPicPr>
        <p:blipFill rotWithShape="1">
          <a:blip r:embed="rId3">
            <a:alphaModFix/>
          </a:blip>
          <a:srcRect b="0" l="16504" r="50434" t="0"/>
          <a:stretch/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9" name="Google Shape;9;p17"/>
          <p:cNvPicPr preferRelativeResize="0"/>
          <p:nvPr/>
        </p:nvPicPr>
        <p:blipFill rotWithShape="1">
          <a:blip r:embed="rId4">
            <a:alphaModFix/>
          </a:blip>
          <a:srcRect b="0" l="4761" r="10188" t="2928"/>
          <a:stretch/>
        </p:blipFill>
        <p:spPr>
          <a:xfrm rot="-5400015">
            <a:off x="-4244962" y="4772011"/>
            <a:ext cx="9753601" cy="20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0" name="Google Shape;10;p17"/>
          <p:cNvPicPr preferRelativeResize="0"/>
          <p:nvPr/>
        </p:nvPicPr>
        <p:blipFill rotWithShape="1">
          <a:blip r:embed="rId4">
            <a:alphaModFix/>
          </a:blip>
          <a:srcRect b="5891" l="0" r="0" t="5872"/>
          <a:stretch/>
        </p:blipFill>
        <p:spPr>
          <a:xfrm rot="-16">
            <a:off x="698498" y="469908"/>
            <a:ext cx="11468107" cy="19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1" name="Google Shape;11;p17"/>
          <p:cNvPicPr preferRelativeResize="0"/>
          <p:nvPr/>
        </p:nvPicPr>
        <p:blipFill rotWithShape="1">
          <a:blip r:embed="rId4">
            <a:alphaModFix/>
          </a:blip>
          <a:srcRect b="0" l="53986" r="41140" t="2927"/>
          <a:stretch/>
        </p:blipFill>
        <p:spPr>
          <a:xfrm rot="-16">
            <a:off x="12439650" y="9010646"/>
            <a:ext cx="558801" cy="209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s-line-cropped.png" id="12" name="Google Shape;12;p17"/>
          <p:cNvPicPr preferRelativeResize="0"/>
          <p:nvPr/>
        </p:nvPicPr>
        <p:blipFill rotWithShape="1">
          <a:blip r:embed="rId4">
            <a:alphaModFix/>
          </a:blip>
          <a:srcRect b="0" l="37929" r="56976" t="2926"/>
          <a:stretch/>
        </p:blipFill>
        <p:spPr>
          <a:xfrm rot="-16">
            <a:off x="6350" y="9010652"/>
            <a:ext cx="584201" cy="20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s-vert-line.png" id="13" name="Google Shape;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53900" y="361949"/>
            <a:ext cx="317500" cy="87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  <a:defRPr b="0" i="0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800"/>
              <a:buFont typeface="Permanent Marker"/>
              <a:buNone/>
              <a:defRPr b="0" i="0" sz="6800" u="none" cap="none" strike="noStrike">
                <a:solidFill>
                  <a:srgbClr val="528D4D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200"/>
              <a:buFont typeface="Permanent Marker"/>
              <a:buNone/>
              <a:defRPr b="0" i="0" sz="2200" u="none" cap="none" strike="noStrike">
                <a:solidFill>
                  <a:srgbClr val="006288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F_d5_tV1LU8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idx="4294967295" type="ctr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800"/>
              <a:buFont typeface="Georgia"/>
              <a:buNone/>
            </a:pPr>
            <a:r>
              <a:rPr b="0" i="1" lang="en-US" sz="6800" u="none" cap="none" strike="noStrike">
                <a:solidFill>
                  <a:srgbClr val="292929"/>
                </a:solidFill>
                <a:latin typeface="Georgia"/>
                <a:ea typeface="Georgia"/>
                <a:cs typeface="Georgia"/>
                <a:sym typeface="Georgia"/>
              </a:rPr>
              <a:t>Annual Goals</a:t>
            </a:r>
            <a:endParaRPr/>
          </a:p>
        </p:txBody>
      </p:sp>
      <p:sp>
        <p:nvSpPr>
          <p:cNvPr id="145" name="Google Shape;145;p1"/>
          <p:cNvSpPr txBox="1"/>
          <p:nvPr>
            <p:ph idx="4294967295" type="subTitle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43A"/>
              </a:buClr>
              <a:buSzPts val="3800"/>
              <a:buFont typeface="Georgia"/>
              <a:buNone/>
            </a:pPr>
            <a:r>
              <a:rPr b="0" i="1" lang="en-US" sz="3800" u="none" cap="none" strike="noStrike">
                <a:solidFill>
                  <a:srgbClr val="C0443A"/>
                </a:solidFill>
                <a:latin typeface="Georgia"/>
                <a:ea typeface="Georgia"/>
                <a:cs typeface="Georgia"/>
                <a:sym typeface="Georgia"/>
              </a:rPr>
              <a:t>Components of Measurable Goals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Methods of Measurement used for Progress Monitoring (cont.)</a:t>
            </a:r>
            <a:endParaRPr/>
          </a:p>
        </p:txBody>
      </p:sp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Indirect Measures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Rubrics, Goal Attainment Scale, Student, Parent and Teacher Questionnaires, Checklists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Authentic Assessment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Interview student, Annotated Work Samples, Error Analysis of Work Samples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What is Measurable?</a:t>
            </a:r>
            <a:endParaRPr/>
          </a:p>
        </p:txBody>
      </p:sp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1092200" y="1744089"/>
            <a:ext cx="10464800" cy="571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Measurable means it must be possible to evaluate and document whether the student is making progress toward the goal.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1" name="Google Shape;211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" l="1250" r="1459" t="0"/>
          <a:stretch/>
        </p:blipFill>
        <p:spPr>
          <a:xfrm rot="-240000">
            <a:off x="7449241" y="2550048"/>
            <a:ext cx="4737179" cy="6309147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</p:pic>
      <p:sp>
        <p:nvSpPr>
          <p:cNvPr id="212" name="Google Shape;212;p12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Is it Measurable?</a:t>
            </a:r>
            <a:endParaRPr/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3683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</a:pPr>
            <a:r>
              <a:rPr lang="en-US" sz="2800"/>
              <a:t>Given these circumstances, the student will perform this behavior to this degree as measured by this method of measurement.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2089350" y="4565650"/>
            <a:ext cx="104649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https://www.youtube.com/watch?v=F_d5_tV1LU8</a:t>
            </a:r>
            <a:endParaRPr sz="3000"/>
          </a:p>
        </p:txBody>
      </p:sp>
      <p:sp>
        <p:nvSpPr>
          <p:cNvPr id="219" name="Google Shape;219;p13"/>
          <p:cNvSpPr txBox="1"/>
          <p:nvPr>
            <p:ph idx="2" type="body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2400"/>
              <a:buFont typeface="Georgia"/>
              <a:buNone/>
            </a:pPr>
            <a:r>
              <a:rPr lang="en-US" sz="2400"/>
              <a:t>–IEP GOAL WRITING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Benchmarks &amp; STOs</a:t>
            </a:r>
            <a:endParaRPr/>
          </a:p>
        </p:txBody>
      </p:sp>
      <p:sp>
        <p:nvSpPr>
          <p:cNvPr id="225" name="Google Shape;225;p14"/>
          <p:cNvSpPr txBox="1"/>
          <p:nvPr>
            <p:ph idx="1" type="body"/>
          </p:nvPr>
        </p:nvSpPr>
        <p:spPr>
          <a:xfrm>
            <a:off x="1270000" y="3554425"/>
            <a:ext cx="10464900" cy="51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48055" lvl="0" marL="4480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Benchmarks:  increments of learning which demonstrate progress toward the annual goal.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Short Term Objectives:  intermediate steps which break annual goals into discrete, measurable components.  Contain ABCDE components.</a:t>
            </a:r>
            <a:endParaRPr/>
          </a:p>
          <a:p>
            <a:pPr indent="-448054" lvl="0" marL="448054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Required for students on Alternate Assessments</a:t>
            </a:r>
            <a:endParaRPr sz="3528"/>
          </a:p>
          <a:p>
            <a:pPr indent="-448054" lvl="0" marL="448054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 </a:t>
            </a:r>
            <a:r>
              <a:rPr lang="en-US" sz="3528"/>
              <a:t>Relate directly to the goal                                       </a:t>
            </a:r>
            <a:endParaRPr sz="3528"/>
          </a:p>
          <a:p>
            <a:pPr indent="-448054" lvl="0" marL="448054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Provide a means to measure progress</a:t>
            </a:r>
            <a:endParaRPr sz="3528"/>
          </a:p>
          <a:p>
            <a:pPr indent="0" lvl="0" marL="45720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0" name="Google Shape;23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" l="1250" r="1459" t="0"/>
          <a:stretch/>
        </p:blipFill>
        <p:spPr>
          <a:xfrm rot="-240000">
            <a:off x="7449241" y="2550048"/>
            <a:ext cx="4737179" cy="6309147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</p:pic>
      <p:sp>
        <p:nvSpPr>
          <p:cNvPr id="231" name="Google Shape;231;p15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Annual Goal</a:t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3683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Char char="•"/>
            </a:pPr>
            <a:r>
              <a:rPr lang="en-US" sz="2800"/>
              <a:t>Given a one minute 2nd grade oral reading passage,  Sam will read the passage with 90% accuracy for 3 out of 4 reading passages as measured by weekly reading probes.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4800"/>
              <a:t>Putting the Pieces Together:</a:t>
            </a:r>
            <a:endParaRPr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4800"/>
              <a:t>Special vs. Regular Education </a:t>
            </a:r>
            <a:endParaRPr sz="4800"/>
          </a:p>
        </p:txBody>
      </p:sp>
      <p:sp>
        <p:nvSpPr>
          <p:cNvPr id="238" name="Google Shape;238;p16"/>
          <p:cNvSpPr txBox="1"/>
          <p:nvPr>
            <p:ph idx="1" type="body"/>
          </p:nvPr>
        </p:nvSpPr>
        <p:spPr>
          <a:xfrm>
            <a:off x="1270000" y="2519475"/>
            <a:ext cx="10464900" cy="6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IEP</a:t>
            </a:r>
            <a:endParaRPr sz="2400"/>
          </a:p>
          <a:p>
            <a:pPr indent="-461040" lvl="0" marL="411478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2400"/>
              <a:buFont typeface="Georgia"/>
              <a:buChar char="●"/>
            </a:pPr>
            <a:r>
              <a:rPr lang="en-US" sz="2400"/>
              <a:t>Describes how the student will:  access education, make progress in the general curriculum and address any and all unique needs.                   </a:t>
            </a:r>
            <a:endParaRPr sz="2400"/>
          </a:p>
          <a:p>
            <a:pPr indent="-461040" lvl="0" marL="411478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2400"/>
              <a:buFont typeface="Georgia"/>
              <a:buChar char="●"/>
            </a:pPr>
            <a:r>
              <a:rPr lang="en-US" sz="2400"/>
              <a:t>Most importantly, NOT A CURRICULUM </a:t>
            </a:r>
            <a:endParaRPr sz="2400"/>
          </a:p>
          <a:p>
            <a:pPr indent="-461040" lvl="0" marL="411479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2400"/>
              <a:buFont typeface="Georgia"/>
              <a:buChar char="●"/>
            </a:pPr>
            <a:r>
              <a:rPr lang="en-US" sz="2400"/>
              <a:t>State Standards</a:t>
            </a:r>
            <a:endParaRPr sz="2400"/>
          </a:p>
          <a:p>
            <a:pPr indent="-411478" lvl="0" marL="411478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1620"/>
              <a:buFont typeface="Georgia"/>
              <a:buChar char="●"/>
            </a:pPr>
            <a:r>
              <a:rPr lang="en-US" sz="2400"/>
              <a:t>Drive the development of the curriculum                             </a:t>
            </a:r>
            <a:endParaRPr sz="2400"/>
          </a:p>
          <a:p>
            <a:pPr indent="-411478" lvl="0" marL="411478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1620"/>
              <a:buFont typeface="Georgia"/>
              <a:buChar char="●"/>
            </a:pPr>
            <a:r>
              <a:rPr lang="en-US" sz="2400"/>
              <a:t>Are assessed                                                                   </a:t>
            </a:r>
            <a:endParaRPr sz="2400"/>
          </a:p>
          <a:p>
            <a:pPr indent="-411479" lvl="0" marL="411479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6288"/>
              </a:buClr>
              <a:buSzPts val="1620"/>
              <a:buFont typeface="Georgia"/>
              <a:buChar char="●"/>
            </a:pPr>
            <a:r>
              <a:rPr lang="en-US" sz="2400"/>
              <a:t>Reflect what all students should learn</a:t>
            </a:r>
            <a:r>
              <a:rPr lang="en-US" sz="3239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Annual Goals are: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48055" lvl="0" marL="4480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Anticipates goals in one year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Specifies skills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Promotes access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Advance mastery and understanding of content 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Relates to disability </a:t>
            </a:r>
            <a:endParaRPr/>
          </a:p>
          <a:p>
            <a:pPr indent="-448055" lvl="0" marL="448055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6288"/>
              </a:buClr>
              <a:buSzPts val="1764"/>
              <a:buFont typeface="Georgia"/>
              <a:buChar char="•"/>
            </a:pPr>
            <a:r>
              <a:rPr lang="en-US" sz="3528"/>
              <a:t>Links to present levels and bridges gaps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Annual Goals are not:</a:t>
            </a:r>
            <a:endParaRPr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Copied and pasted standards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The entire curriculum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62" name="Google Shape;16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" l="1250" r="1459" t="0"/>
          <a:stretch/>
        </p:blipFill>
        <p:spPr>
          <a:xfrm rot="-240000">
            <a:off x="7449241" y="2550048"/>
            <a:ext cx="4737179" cy="6309147"/>
          </a:xfrm>
          <a:prstGeom prst="rect">
            <a:avLst/>
          </a:prstGeom>
          <a:noFill/>
          <a:ln cap="flat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50800">
              <a:srgbClr val="292929">
                <a:alpha val="69411"/>
              </a:srgbClr>
            </a:outerShdw>
          </a:effectLst>
        </p:spPr>
      </p:pic>
      <p:sp>
        <p:nvSpPr>
          <p:cNvPr id="163" name="Google Shape;163;p4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Components of Measurable Goals</a:t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1057282" y="2727324"/>
            <a:ext cx="4953001" cy="584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508000" lvl="0" marL="368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3600"/>
              <a:buFont typeface="Georgia"/>
              <a:buChar char="•"/>
            </a:pPr>
            <a:r>
              <a:rPr lang="en-US" sz="3600"/>
              <a:t>A:  audience </a:t>
            </a:r>
            <a:endParaRPr sz="3600"/>
          </a:p>
          <a:p>
            <a:pPr indent="-279400" lvl="0" marL="3683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1400"/>
              <a:buFont typeface="Georgia"/>
              <a:buNone/>
            </a:pPr>
            <a:r>
              <a:t/>
            </a:r>
            <a:endParaRPr sz="3600"/>
          </a:p>
          <a:p>
            <a:pPr indent="-508000" lvl="0" marL="3683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6288"/>
              </a:buClr>
              <a:buSzPts val="3600"/>
              <a:buFont typeface="Georgia"/>
              <a:buChar char="•"/>
            </a:pPr>
            <a:r>
              <a:rPr lang="en-US" sz="3600"/>
              <a:t>STUDENT NAME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Components of Measurable Goals</a:t>
            </a:r>
            <a:endParaRPr/>
          </a:p>
        </p:txBody>
      </p:sp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B:  behavior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Observable:  see, hear, count, timed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Components of Measurable Goals </a:t>
            </a:r>
            <a:endParaRPr/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C:  description of instructional materials or circumstances used to teach and eventually assess/measure stated behavior.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Components of Measurable Goals </a:t>
            </a:r>
            <a:endParaRPr/>
          </a:p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D:  degree/criterion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How well the student must perform the skill and the frequency student will be assessed.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Components of Measurable Goals </a:t>
            </a:r>
            <a:endParaRPr/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E:  evaluation/method of measurement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How the implementer measures student progress (ex. Tool, resource, assessment)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8D4D"/>
              </a:buClr>
              <a:buSzPts val="6200"/>
              <a:buFont typeface="Permanent Marker"/>
              <a:buNone/>
            </a:pPr>
            <a:r>
              <a:rPr lang="en-US" sz="6200"/>
              <a:t>Methods of Measurement used for Progress Monitoring</a:t>
            </a:r>
            <a:endParaRPr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Curriculum Based Measures (CBM)                          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Oral Reading Fluency, Math Computation Probes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Direct Measures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6288"/>
              </a:buClr>
              <a:buSzPts val="1800"/>
              <a:buFont typeface="Georgia"/>
              <a:buChar char="•"/>
            </a:pPr>
            <a:r>
              <a:rPr b="0" i="0" lang="en-US" sz="3600" u="none" cap="none" strike="noStrike"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rPr>
              <a:t>Observations, Anecdotal Recordings, Fluency Count, Duration, Running Record, Checklist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