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b9a0b074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b9a0b074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24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/>
              <a:t>Providing Actionable Feedback to Advance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/>
              <a:t>Student Outcomes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766050" y="3720825"/>
            <a:ext cx="7937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Jennifer Carroll and Sabrina McElroy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45" name="Google Shape;145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Good luck!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2"/>
          <p:cNvSpPr txBox="1"/>
          <p:nvPr>
            <p:ph idx="4294967295" type="body"/>
          </p:nvPr>
        </p:nvSpPr>
        <p:spPr>
          <a:xfrm>
            <a:off x="2855550" y="1377478"/>
            <a:ext cx="3432900" cy="16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" sz="2100">
                <a:latin typeface="Trebuchet MS"/>
                <a:ea typeface="Trebuchet MS"/>
                <a:cs typeface="Trebuchet MS"/>
                <a:sym typeface="Trebuchet MS"/>
              </a:rPr>
              <a:t>n earning the</a:t>
            </a: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Providing Actionable Feedback to Advance Student Outcomes </a:t>
            </a:r>
            <a:r>
              <a:rPr lang="en" sz="2100">
                <a:latin typeface="Trebuchet MS"/>
                <a:ea typeface="Trebuchet MS"/>
                <a:cs typeface="Trebuchet MS"/>
                <a:sym typeface="Trebuchet MS"/>
              </a:rPr>
              <a:t>Micro-credential</a:t>
            </a:r>
            <a:endParaRPr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2855550" y="3495513"/>
            <a:ext cx="21030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Why is this important?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660850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400">
                <a:latin typeface="Arial"/>
                <a:ea typeface="Arial"/>
                <a:cs typeface="Arial"/>
                <a:sym typeface="Arial"/>
              </a:rPr>
              <a:t>If an educator provides effective, actionable feedback to guide thinking, learning and behavior of students with disabilities, students will be able to grow at a faster rate which will help close the achievement gap. 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050" y="2700675"/>
            <a:ext cx="2981151" cy="1987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Through video, written reflections, and other classroom artifacts, the teacher of students with disabilities will demonstrate the ability to provide actionable feedback to students that informs thinking and learning, </a:t>
            </a:r>
            <a:endParaRPr b="0" sz="24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guides behavior, and engages students </a:t>
            </a:r>
            <a:endParaRPr b="0" sz="24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in the use of feedback to advance learning </a:t>
            </a:r>
            <a:endParaRPr b="0" sz="24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24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outcomes.</a:t>
            </a:r>
            <a:endParaRPr sz="2400">
              <a:solidFill>
                <a:srgbClr val="EFEFEF"/>
              </a:solidFill>
            </a:endParaRPr>
          </a:p>
        </p:txBody>
      </p:sp>
      <p:grpSp>
        <p:nvGrpSpPr>
          <p:cNvPr id="86" name="Google Shape;86;p15"/>
          <p:cNvGrpSpPr/>
          <p:nvPr/>
        </p:nvGrpSpPr>
        <p:grpSpPr>
          <a:xfrm>
            <a:off x="6598688" y="2281329"/>
            <a:ext cx="2212050" cy="2537076"/>
            <a:chOff x="6803275" y="395363"/>
            <a:chExt cx="2212050" cy="2537076"/>
          </a:xfrm>
        </p:grpSpPr>
        <p:pic>
          <p:nvPicPr>
            <p:cNvPr id="87" name="Google Shape;8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88" name="Google Shape;88;p15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5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.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2"/>
                  </a:solidFill>
                </a:rPr>
                <a:t>Actionable feedback allows for greater advancements in learning outcomes.  </a:t>
              </a:r>
              <a:endPara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5" name="Google Shape;95;p1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b="1" lang="en" sz="2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Types of Feedback</a:t>
            </a:r>
            <a:endParaRPr b="1" sz="2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6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Positive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Feedback</a:t>
            </a:r>
            <a:b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latin typeface="Arial"/>
                <a:ea typeface="Arial"/>
                <a:cs typeface="Arial"/>
                <a:sym typeface="Arial"/>
              </a:rPr>
              <a:t>provides a positive phrase and specifically identifies what the student did well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Instructive Feedback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latin typeface="Arial"/>
                <a:ea typeface="Arial"/>
                <a:cs typeface="Arial"/>
                <a:sym typeface="Arial"/>
              </a:rPr>
              <a:t>extends student thinking by elaborating on a student response or behavior by providing additional information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Corrective Feedback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Corrective feedback focuses on the desired action, not the undesired action.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03" name="Google Shape;103;p17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Best Practices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7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Feedback to students should be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Specific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latin typeface="Arial"/>
                <a:ea typeface="Arial"/>
                <a:cs typeface="Arial"/>
                <a:sym typeface="Arial"/>
              </a:rPr>
              <a:t>corrective, timely, and specific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Contingent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strongly corresponds with the given task and is related to behavior and actions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Timely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received  before they move onto their next assignment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Sincere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never be delivered in a joking or sarcastic manner.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11" name="Google Shape;111;p1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3. Best Practices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8"/>
          <p:cNvSpPr txBox="1"/>
          <p:nvPr>
            <p:ph idx="4294967295" type="body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Feedback to students should be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Contextually and 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Culturally Relevant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supply individualized support regarding performance in a manner sensitive to students’ individual and cultural preferences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Applied Within Phases Learning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students progress through phases of learning, feedback should be adjusted.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Track Student Progress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Discuss Feedback with Student</a:t>
            </a:r>
            <a:endParaRPr b="0" sz="2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Develop and implement a system</a:t>
            </a:r>
            <a:endParaRPr b="0" sz="30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That engages student in tracking progress toward goals,</a:t>
            </a:r>
            <a:endParaRPr b="0"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lang="en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That everyone can use and manage easily. </a:t>
            </a:r>
            <a:endParaRPr b="0" sz="1800"/>
          </a:p>
        </p:txBody>
      </p:sp>
      <p:grpSp>
        <p:nvGrpSpPr>
          <p:cNvPr id="119" name="Google Shape;119;p19"/>
          <p:cNvGrpSpPr/>
          <p:nvPr/>
        </p:nvGrpSpPr>
        <p:grpSpPr>
          <a:xfrm>
            <a:off x="6799796" y="2102749"/>
            <a:ext cx="2015620" cy="2336393"/>
            <a:chOff x="6803275" y="395363"/>
            <a:chExt cx="2212050" cy="2537076"/>
          </a:xfrm>
        </p:grpSpPr>
        <p:pic>
          <p:nvPicPr>
            <p:cNvPr id="120" name="Google Shape;12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21" name="Google Shape;121;p19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Remember. Include 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Checklists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Rubrics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Strategies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Charting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aleway"/>
                <a:buChar char="●"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Feedback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Submission Guidelines</a:t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Provide a reflection of the work that has been completed.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</a:endParaRPr>
          </a:p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Provide context by answering questions around the practice.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Provide samples of different sources of evidence.</a:t>
            </a:r>
            <a:endParaRPr b="0"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333333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Who doesn’t want to earn a </a:t>
            </a:r>
            <a:r>
              <a:rPr b="0" lang="en">
                <a:solidFill>
                  <a:srgbClr val="FF9900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badge </a:t>
            </a:r>
            <a:r>
              <a:rPr b="0" lang="en" sz="3000">
                <a:solidFill>
                  <a:srgbClr val="333333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that certifies a </a:t>
            </a:r>
            <a:r>
              <a:rPr b="0" lang="en">
                <a:solidFill>
                  <a:schemeClr val="accent5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micro-credential</a:t>
            </a:r>
            <a:r>
              <a:rPr b="0" lang="en" sz="3000">
                <a:solidFill>
                  <a:srgbClr val="333333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 as a part of your personal digital file?</a:t>
            </a:r>
            <a:endParaRPr b="0" sz="3000">
              <a:solidFill>
                <a:schemeClr val="dk2"/>
              </a:solidFill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725" y="289225"/>
            <a:ext cx="4045199" cy="456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