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3" r:id="rId3"/>
    <p:sldId id="264"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07BB6-F43D-4F39-BF50-5B36849F60E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8E267D3-061A-473A-A7E8-C44DEA11BCDC}">
      <dgm:prSet phldrT="[Text]"/>
      <dgm:spPr/>
      <dgm:t>
        <a:bodyPr/>
        <a:lstStyle/>
        <a:p>
          <a:r>
            <a:rPr lang="en-US" dirty="0"/>
            <a:t>Explicit Instruction</a:t>
          </a:r>
        </a:p>
      </dgm:t>
    </dgm:pt>
    <dgm:pt modelId="{A13531A7-9CEA-4C3C-8B28-FB7863FE2B68}" type="parTrans" cxnId="{02FBAF4C-2AE8-49D5-9378-DC624E2AB732}">
      <dgm:prSet/>
      <dgm:spPr/>
      <dgm:t>
        <a:bodyPr/>
        <a:lstStyle/>
        <a:p>
          <a:endParaRPr lang="en-US"/>
        </a:p>
      </dgm:t>
    </dgm:pt>
    <dgm:pt modelId="{022C7A66-8B4D-47B0-8181-71FD47BAB0C3}" type="sibTrans" cxnId="{02FBAF4C-2AE8-49D5-9378-DC624E2AB732}">
      <dgm:prSet/>
      <dgm:spPr/>
      <dgm:t>
        <a:bodyPr/>
        <a:lstStyle/>
        <a:p>
          <a:endParaRPr lang="en-US"/>
        </a:p>
      </dgm:t>
    </dgm:pt>
    <dgm:pt modelId="{AFAB35DA-8F82-42A8-A7E9-EB2B2737FB3A}">
      <dgm:prSet phldrT="[Text]"/>
      <dgm:spPr/>
      <dgm:t>
        <a:bodyPr/>
        <a:lstStyle/>
        <a:p>
          <a:r>
            <a:rPr lang="en-US" dirty="0"/>
            <a:t>Structured Overview</a:t>
          </a:r>
        </a:p>
      </dgm:t>
    </dgm:pt>
    <dgm:pt modelId="{1448F043-1C23-4A0D-8603-AEF6B63E7AAE}" type="parTrans" cxnId="{65AEBE10-A969-4ABD-B79E-C5136AD12342}">
      <dgm:prSet/>
      <dgm:spPr/>
      <dgm:t>
        <a:bodyPr/>
        <a:lstStyle/>
        <a:p>
          <a:endParaRPr lang="en-US"/>
        </a:p>
      </dgm:t>
    </dgm:pt>
    <dgm:pt modelId="{0870A468-C469-4607-A4CC-2E2D94F6F4E1}" type="sibTrans" cxnId="{65AEBE10-A969-4ABD-B79E-C5136AD12342}">
      <dgm:prSet/>
      <dgm:spPr/>
      <dgm:t>
        <a:bodyPr/>
        <a:lstStyle/>
        <a:p>
          <a:endParaRPr lang="en-US"/>
        </a:p>
      </dgm:t>
    </dgm:pt>
    <dgm:pt modelId="{70DD0359-D2CA-4E24-9E8F-4850F03C91EA}">
      <dgm:prSet phldrT="[Text]"/>
      <dgm:spPr/>
      <dgm:t>
        <a:bodyPr/>
        <a:lstStyle/>
        <a:p>
          <a:r>
            <a:rPr lang="en-US" dirty="0"/>
            <a:t>Tiered Instruction</a:t>
          </a:r>
        </a:p>
      </dgm:t>
    </dgm:pt>
    <dgm:pt modelId="{73598B67-5009-43A9-9E47-544495C59520}" type="parTrans" cxnId="{43483CE1-9838-4EA1-84CC-68815932A51C}">
      <dgm:prSet/>
      <dgm:spPr/>
      <dgm:t>
        <a:bodyPr/>
        <a:lstStyle/>
        <a:p>
          <a:endParaRPr lang="en-US"/>
        </a:p>
      </dgm:t>
    </dgm:pt>
    <dgm:pt modelId="{CA91EB4A-2EE0-4D60-BFFB-3085F3DEC733}" type="sibTrans" cxnId="{43483CE1-9838-4EA1-84CC-68815932A51C}">
      <dgm:prSet/>
      <dgm:spPr/>
      <dgm:t>
        <a:bodyPr/>
        <a:lstStyle/>
        <a:p>
          <a:endParaRPr lang="en-US"/>
        </a:p>
      </dgm:t>
    </dgm:pt>
    <dgm:pt modelId="{EC4E420F-784F-442A-BE28-0375A66F09D6}">
      <dgm:prSet phldrT="[Text]"/>
      <dgm:spPr/>
      <dgm:t>
        <a:bodyPr/>
        <a:lstStyle/>
        <a:p>
          <a:r>
            <a:rPr lang="en-US" dirty="0"/>
            <a:t>Concrete Representation</a:t>
          </a:r>
        </a:p>
      </dgm:t>
    </dgm:pt>
    <dgm:pt modelId="{EEFD0D5B-BC7A-4D2B-88E0-60AD42C27D7B}" type="parTrans" cxnId="{D1B1055B-B0BB-48CA-B44F-BF9E91B1591E}">
      <dgm:prSet/>
      <dgm:spPr/>
      <dgm:t>
        <a:bodyPr/>
        <a:lstStyle/>
        <a:p>
          <a:endParaRPr lang="en-US"/>
        </a:p>
      </dgm:t>
    </dgm:pt>
    <dgm:pt modelId="{36FA2CD5-50CC-4B2D-BB1E-2F6B10FB0288}" type="sibTrans" cxnId="{D1B1055B-B0BB-48CA-B44F-BF9E91B1591E}">
      <dgm:prSet/>
      <dgm:spPr/>
      <dgm:t>
        <a:bodyPr/>
        <a:lstStyle/>
        <a:p>
          <a:endParaRPr lang="en-US"/>
        </a:p>
      </dgm:t>
    </dgm:pt>
    <dgm:pt modelId="{82F62AB0-0278-4A07-8E80-D7B88E8A7E3B}">
      <dgm:prSet phldrT="[Text]"/>
      <dgm:spPr/>
      <dgm:t>
        <a:bodyPr/>
        <a:lstStyle/>
        <a:p>
          <a:r>
            <a:rPr lang="en-US" dirty="0"/>
            <a:t>Multiple Means for Practice</a:t>
          </a:r>
        </a:p>
      </dgm:t>
    </dgm:pt>
    <dgm:pt modelId="{CC10B080-1C7C-4837-9538-902FFDDBE08E}" type="parTrans" cxnId="{CEE26AFC-A03A-4460-B838-08587A7EC73A}">
      <dgm:prSet/>
      <dgm:spPr/>
      <dgm:t>
        <a:bodyPr/>
        <a:lstStyle/>
        <a:p>
          <a:endParaRPr lang="en-US"/>
        </a:p>
      </dgm:t>
    </dgm:pt>
    <dgm:pt modelId="{512CFCD0-ABF3-49D7-AC6C-9A1B8A4C08F6}" type="sibTrans" cxnId="{CEE26AFC-A03A-4460-B838-08587A7EC73A}">
      <dgm:prSet/>
      <dgm:spPr/>
      <dgm:t>
        <a:bodyPr/>
        <a:lstStyle/>
        <a:p>
          <a:endParaRPr lang="en-US"/>
        </a:p>
      </dgm:t>
    </dgm:pt>
    <dgm:pt modelId="{82992556-0886-4601-8E71-3791883E9E66}">
      <dgm:prSet/>
      <dgm:spPr/>
      <dgm:t>
        <a:bodyPr/>
        <a:lstStyle/>
        <a:p>
          <a:r>
            <a:rPr lang="en-US" dirty="0"/>
            <a:t>Scaffolded Instruction</a:t>
          </a:r>
        </a:p>
      </dgm:t>
    </dgm:pt>
    <dgm:pt modelId="{19200679-9410-4A45-B1A1-67D3361F9C1F}" type="parTrans" cxnId="{5D16C641-3709-4E08-82C7-2EB4596DC922}">
      <dgm:prSet/>
      <dgm:spPr/>
      <dgm:t>
        <a:bodyPr/>
        <a:lstStyle/>
        <a:p>
          <a:endParaRPr lang="en-US"/>
        </a:p>
      </dgm:t>
    </dgm:pt>
    <dgm:pt modelId="{F4926D7F-3DFD-4386-BDFA-975506238C90}" type="sibTrans" cxnId="{5D16C641-3709-4E08-82C7-2EB4596DC922}">
      <dgm:prSet/>
      <dgm:spPr/>
      <dgm:t>
        <a:bodyPr/>
        <a:lstStyle/>
        <a:p>
          <a:endParaRPr lang="en-US"/>
        </a:p>
      </dgm:t>
    </dgm:pt>
    <dgm:pt modelId="{AA23F751-5443-4225-9B8E-F2995C7316C2}">
      <dgm:prSet/>
      <dgm:spPr/>
      <dgm:t>
        <a:bodyPr/>
        <a:lstStyle/>
        <a:p>
          <a:r>
            <a:rPr lang="en-US" dirty="0"/>
            <a:t>Strategy Instruction</a:t>
          </a:r>
        </a:p>
      </dgm:t>
    </dgm:pt>
    <dgm:pt modelId="{8E4E0DCA-D54E-4BBC-B9FE-A4CCC0732281}" type="parTrans" cxnId="{AE3F0C07-3FCD-46C5-9F4F-00EDAA975D22}">
      <dgm:prSet/>
      <dgm:spPr/>
      <dgm:t>
        <a:bodyPr/>
        <a:lstStyle/>
        <a:p>
          <a:endParaRPr lang="en-US"/>
        </a:p>
      </dgm:t>
    </dgm:pt>
    <dgm:pt modelId="{F8B32ED0-C887-4EBB-B96D-D56A1506F0CE}" type="sibTrans" cxnId="{AE3F0C07-3FCD-46C5-9F4F-00EDAA975D22}">
      <dgm:prSet/>
      <dgm:spPr/>
      <dgm:t>
        <a:bodyPr/>
        <a:lstStyle/>
        <a:p>
          <a:endParaRPr lang="en-US"/>
        </a:p>
      </dgm:t>
    </dgm:pt>
    <dgm:pt modelId="{27C65ACE-F15D-4A9C-8136-EFA61BA8BDEC}">
      <dgm:prSet/>
      <dgm:spPr/>
      <dgm:t>
        <a:bodyPr/>
        <a:lstStyle/>
        <a:p>
          <a:r>
            <a:rPr lang="en-US" dirty="0"/>
            <a:t>Direct Instruction</a:t>
          </a:r>
        </a:p>
      </dgm:t>
    </dgm:pt>
    <dgm:pt modelId="{A919CA07-1410-452E-8E79-C8604BB5C9CF}" type="parTrans" cxnId="{F13A6BD1-A144-48D8-BFB3-85B0F6539873}">
      <dgm:prSet/>
      <dgm:spPr/>
      <dgm:t>
        <a:bodyPr/>
        <a:lstStyle/>
        <a:p>
          <a:endParaRPr lang="en-US"/>
        </a:p>
      </dgm:t>
    </dgm:pt>
    <dgm:pt modelId="{17C4E001-03FB-4A73-B7C8-79E254F46835}" type="sibTrans" cxnId="{F13A6BD1-A144-48D8-BFB3-85B0F6539873}">
      <dgm:prSet/>
      <dgm:spPr/>
      <dgm:t>
        <a:bodyPr/>
        <a:lstStyle/>
        <a:p>
          <a:endParaRPr lang="en-US"/>
        </a:p>
      </dgm:t>
    </dgm:pt>
    <dgm:pt modelId="{83160064-193F-4DC6-BF99-0280240C314F}" type="pres">
      <dgm:prSet presAssocID="{63307BB6-F43D-4F39-BF50-5B36849F60EC}" presName="cycle" presStyleCnt="0">
        <dgm:presLayoutVars>
          <dgm:dir/>
          <dgm:resizeHandles val="exact"/>
        </dgm:presLayoutVars>
      </dgm:prSet>
      <dgm:spPr/>
    </dgm:pt>
    <dgm:pt modelId="{C2039E65-E3D4-4DF1-87BD-DFA1654F1E87}" type="pres">
      <dgm:prSet presAssocID="{58E267D3-061A-473A-A7E8-C44DEA11BCDC}" presName="node" presStyleLbl="node1" presStyleIdx="0" presStyleCnt="8">
        <dgm:presLayoutVars>
          <dgm:bulletEnabled val="1"/>
        </dgm:presLayoutVars>
      </dgm:prSet>
      <dgm:spPr/>
    </dgm:pt>
    <dgm:pt modelId="{DA4523E8-4FB9-4E0F-9B7C-11B81B74727A}" type="pres">
      <dgm:prSet presAssocID="{022C7A66-8B4D-47B0-8181-71FD47BAB0C3}" presName="sibTrans" presStyleLbl="sibTrans2D1" presStyleIdx="0" presStyleCnt="8"/>
      <dgm:spPr/>
    </dgm:pt>
    <dgm:pt modelId="{854C2440-45A1-48B1-9705-5865D40AA412}" type="pres">
      <dgm:prSet presAssocID="{022C7A66-8B4D-47B0-8181-71FD47BAB0C3}" presName="connectorText" presStyleLbl="sibTrans2D1" presStyleIdx="0" presStyleCnt="8"/>
      <dgm:spPr/>
    </dgm:pt>
    <dgm:pt modelId="{8F416EDF-E1A0-4888-81C3-6628993482E1}" type="pres">
      <dgm:prSet presAssocID="{82992556-0886-4601-8E71-3791883E9E66}" presName="node" presStyleLbl="node1" presStyleIdx="1" presStyleCnt="8">
        <dgm:presLayoutVars>
          <dgm:bulletEnabled val="1"/>
        </dgm:presLayoutVars>
      </dgm:prSet>
      <dgm:spPr/>
    </dgm:pt>
    <dgm:pt modelId="{8EFE47B5-86CA-42D4-9363-E2CEA22628CF}" type="pres">
      <dgm:prSet presAssocID="{F4926D7F-3DFD-4386-BDFA-975506238C90}" presName="sibTrans" presStyleLbl="sibTrans2D1" presStyleIdx="1" presStyleCnt="8"/>
      <dgm:spPr/>
    </dgm:pt>
    <dgm:pt modelId="{81FFC684-3C24-4A78-BB22-74DA47BDF78B}" type="pres">
      <dgm:prSet presAssocID="{F4926D7F-3DFD-4386-BDFA-975506238C90}" presName="connectorText" presStyleLbl="sibTrans2D1" presStyleIdx="1" presStyleCnt="8"/>
      <dgm:spPr/>
    </dgm:pt>
    <dgm:pt modelId="{69F30F87-09D9-40DC-A0AC-23355D893C94}" type="pres">
      <dgm:prSet presAssocID="{AA23F751-5443-4225-9B8E-F2995C7316C2}" presName="node" presStyleLbl="node1" presStyleIdx="2" presStyleCnt="8">
        <dgm:presLayoutVars>
          <dgm:bulletEnabled val="1"/>
        </dgm:presLayoutVars>
      </dgm:prSet>
      <dgm:spPr/>
    </dgm:pt>
    <dgm:pt modelId="{EB998F22-F1C1-4C18-BC7A-7144BDF851F7}" type="pres">
      <dgm:prSet presAssocID="{F8B32ED0-C887-4EBB-B96D-D56A1506F0CE}" presName="sibTrans" presStyleLbl="sibTrans2D1" presStyleIdx="2" presStyleCnt="8"/>
      <dgm:spPr/>
    </dgm:pt>
    <dgm:pt modelId="{C7D6B3FD-EA1A-4643-B414-794E8F0FFE97}" type="pres">
      <dgm:prSet presAssocID="{F8B32ED0-C887-4EBB-B96D-D56A1506F0CE}" presName="connectorText" presStyleLbl="sibTrans2D1" presStyleIdx="2" presStyleCnt="8"/>
      <dgm:spPr/>
    </dgm:pt>
    <dgm:pt modelId="{8582B394-3AC6-4AD4-8A9D-09C4E709E80F}" type="pres">
      <dgm:prSet presAssocID="{27C65ACE-F15D-4A9C-8136-EFA61BA8BDEC}" presName="node" presStyleLbl="node1" presStyleIdx="3" presStyleCnt="8">
        <dgm:presLayoutVars>
          <dgm:bulletEnabled val="1"/>
        </dgm:presLayoutVars>
      </dgm:prSet>
      <dgm:spPr/>
    </dgm:pt>
    <dgm:pt modelId="{76A6B7D5-2661-4097-AC33-54632D72795D}" type="pres">
      <dgm:prSet presAssocID="{17C4E001-03FB-4A73-B7C8-79E254F46835}" presName="sibTrans" presStyleLbl="sibTrans2D1" presStyleIdx="3" presStyleCnt="8"/>
      <dgm:spPr/>
    </dgm:pt>
    <dgm:pt modelId="{F0A3E359-A38B-4D86-934C-91C6F7F8ED6B}" type="pres">
      <dgm:prSet presAssocID="{17C4E001-03FB-4A73-B7C8-79E254F46835}" presName="connectorText" presStyleLbl="sibTrans2D1" presStyleIdx="3" presStyleCnt="8"/>
      <dgm:spPr/>
    </dgm:pt>
    <dgm:pt modelId="{413FB44F-6CC0-4BA0-89AF-EFCE1E536FD9}" type="pres">
      <dgm:prSet presAssocID="{AFAB35DA-8F82-42A8-A7E9-EB2B2737FB3A}" presName="node" presStyleLbl="node1" presStyleIdx="4" presStyleCnt="8">
        <dgm:presLayoutVars>
          <dgm:bulletEnabled val="1"/>
        </dgm:presLayoutVars>
      </dgm:prSet>
      <dgm:spPr/>
    </dgm:pt>
    <dgm:pt modelId="{A7CBC84B-B25F-4C32-8657-4FB60EC6D487}" type="pres">
      <dgm:prSet presAssocID="{0870A468-C469-4607-A4CC-2E2D94F6F4E1}" presName="sibTrans" presStyleLbl="sibTrans2D1" presStyleIdx="4" presStyleCnt="8"/>
      <dgm:spPr/>
    </dgm:pt>
    <dgm:pt modelId="{E24F67FE-F32F-4FF3-A33E-E872340E5A4F}" type="pres">
      <dgm:prSet presAssocID="{0870A468-C469-4607-A4CC-2E2D94F6F4E1}" presName="connectorText" presStyleLbl="sibTrans2D1" presStyleIdx="4" presStyleCnt="8"/>
      <dgm:spPr/>
    </dgm:pt>
    <dgm:pt modelId="{09BA5155-6A19-4BF7-812F-0C87E0E7711D}" type="pres">
      <dgm:prSet presAssocID="{70DD0359-D2CA-4E24-9E8F-4850F03C91EA}" presName="node" presStyleLbl="node1" presStyleIdx="5" presStyleCnt="8">
        <dgm:presLayoutVars>
          <dgm:bulletEnabled val="1"/>
        </dgm:presLayoutVars>
      </dgm:prSet>
      <dgm:spPr/>
    </dgm:pt>
    <dgm:pt modelId="{C02F9E0B-B9C1-4715-94D7-860F6E9563B1}" type="pres">
      <dgm:prSet presAssocID="{CA91EB4A-2EE0-4D60-BFFB-3085F3DEC733}" presName="sibTrans" presStyleLbl="sibTrans2D1" presStyleIdx="5" presStyleCnt="8"/>
      <dgm:spPr/>
    </dgm:pt>
    <dgm:pt modelId="{52C6D2C2-727E-4B14-AF07-3C954B1D2C11}" type="pres">
      <dgm:prSet presAssocID="{CA91EB4A-2EE0-4D60-BFFB-3085F3DEC733}" presName="connectorText" presStyleLbl="sibTrans2D1" presStyleIdx="5" presStyleCnt="8"/>
      <dgm:spPr/>
    </dgm:pt>
    <dgm:pt modelId="{8558934C-09A9-4A31-B53F-36D4F27E21C6}" type="pres">
      <dgm:prSet presAssocID="{EC4E420F-784F-442A-BE28-0375A66F09D6}" presName="node" presStyleLbl="node1" presStyleIdx="6" presStyleCnt="8">
        <dgm:presLayoutVars>
          <dgm:bulletEnabled val="1"/>
        </dgm:presLayoutVars>
      </dgm:prSet>
      <dgm:spPr/>
    </dgm:pt>
    <dgm:pt modelId="{22C37AE9-BBE1-4B71-B702-5718FF2B28C8}" type="pres">
      <dgm:prSet presAssocID="{36FA2CD5-50CC-4B2D-BB1E-2F6B10FB0288}" presName="sibTrans" presStyleLbl="sibTrans2D1" presStyleIdx="6" presStyleCnt="8"/>
      <dgm:spPr/>
    </dgm:pt>
    <dgm:pt modelId="{2131694A-ADCF-4400-874F-DA93C30797A9}" type="pres">
      <dgm:prSet presAssocID="{36FA2CD5-50CC-4B2D-BB1E-2F6B10FB0288}" presName="connectorText" presStyleLbl="sibTrans2D1" presStyleIdx="6" presStyleCnt="8"/>
      <dgm:spPr/>
    </dgm:pt>
    <dgm:pt modelId="{EE8D096F-8B23-477A-8799-B488D6E090CC}" type="pres">
      <dgm:prSet presAssocID="{82F62AB0-0278-4A07-8E80-D7B88E8A7E3B}" presName="node" presStyleLbl="node1" presStyleIdx="7" presStyleCnt="8">
        <dgm:presLayoutVars>
          <dgm:bulletEnabled val="1"/>
        </dgm:presLayoutVars>
      </dgm:prSet>
      <dgm:spPr/>
    </dgm:pt>
    <dgm:pt modelId="{71B6DB09-C33A-40AB-8097-FB75265737BC}" type="pres">
      <dgm:prSet presAssocID="{512CFCD0-ABF3-49D7-AC6C-9A1B8A4C08F6}" presName="sibTrans" presStyleLbl="sibTrans2D1" presStyleIdx="7" presStyleCnt="8"/>
      <dgm:spPr/>
    </dgm:pt>
    <dgm:pt modelId="{8B528217-EFE4-4225-B334-CA0D2139077C}" type="pres">
      <dgm:prSet presAssocID="{512CFCD0-ABF3-49D7-AC6C-9A1B8A4C08F6}" presName="connectorText" presStyleLbl="sibTrans2D1" presStyleIdx="7" presStyleCnt="8"/>
      <dgm:spPr/>
    </dgm:pt>
  </dgm:ptLst>
  <dgm:cxnLst>
    <dgm:cxn modelId="{AE3F0C07-3FCD-46C5-9F4F-00EDAA975D22}" srcId="{63307BB6-F43D-4F39-BF50-5B36849F60EC}" destId="{AA23F751-5443-4225-9B8E-F2995C7316C2}" srcOrd="2" destOrd="0" parTransId="{8E4E0DCA-D54E-4BBC-B9FE-A4CCC0732281}" sibTransId="{F8B32ED0-C887-4EBB-B96D-D56A1506F0CE}"/>
    <dgm:cxn modelId="{65AEBE10-A969-4ABD-B79E-C5136AD12342}" srcId="{63307BB6-F43D-4F39-BF50-5B36849F60EC}" destId="{AFAB35DA-8F82-42A8-A7E9-EB2B2737FB3A}" srcOrd="4" destOrd="0" parTransId="{1448F043-1C23-4A0D-8603-AEF6B63E7AAE}" sibTransId="{0870A468-C469-4607-A4CC-2E2D94F6F4E1}"/>
    <dgm:cxn modelId="{9E619322-2DB3-4C98-9EA4-612680531AEF}" type="presOf" srcId="{AFAB35DA-8F82-42A8-A7E9-EB2B2737FB3A}" destId="{413FB44F-6CC0-4BA0-89AF-EFCE1E536FD9}" srcOrd="0" destOrd="0" presId="urn:microsoft.com/office/officeart/2005/8/layout/cycle2"/>
    <dgm:cxn modelId="{31F78C2D-DD4C-4F8C-943A-DBFF924A2976}" type="presOf" srcId="{F8B32ED0-C887-4EBB-B96D-D56A1506F0CE}" destId="{C7D6B3FD-EA1A-4643-B414-794E8F0FFE97}" srcOrd="1" destOrd="0" presId="urn:microsoft.com/office/officeart/2005/8/layout/cycle2"/>
    <dgm:cxn modelId="{193AAA34-F3A1-4F52-BAEF-B508ABDDD0AC}" type="presOf" srcId="{022C7A66-8B4D-47B0-8181-71FD47BAB0C3}" destId="{854C2440-45A1-48B1-9705-5865D40AA412}" srcOrd="1" destOrd="0" presId="urn:microsoft.com/office/officeart/2005/8/layout/cycle2"/>
    <dgm:cxn modelId="{D1B1055B-B0BB-48CA-B44F-BF9E91B1591E}" srcId="{63307BB6-F43D-4F39-BF50-5B36849F60EC}" destId="{EC4E420F-784F-442A-BE28-0375A66F09D6}" srcOrd="6" destOrd="0" parTransId="{EEFD0D5B-BC7A-4D2B-88E0-60AD42C27D7B}" sibTransId="{36FA2CD5-50CC-4B2D-BB1E-2F6B10FB0288}"/>
    <dgm:cxn modelId="{72EDA25B-71A2-4912-A98C-6824D9179649}" type="presOf" srcId="{58E267D3-061A-473A-A7E8-C44DEA11BCDC}" destId="{C2039E65-E3D4-4DF1-87BD-DFA1654F1E87}" srcOrd="0" destOrd="0" presId="urn:microsoft.com/office/officeart/2005/8/layout/cycle2"/>
    <dgm:cxn modelId="{5D16C641-3709-4E08-82C7-2EB4596DC922}" srcId="{63307BB6-F43D-4F39-BF50-5B36849F60EC}" destId="{82992556-0886-4601-8E71-3791883E9E66}" srcOrd="1" destOrd="0" parTransId="{19200679-9410-4A45-B1A1-67D3361F9C1F}" sibTransId="{F4926D7F-3DFD-4386-BDFA-975506238C90}"/>
    <dgm:cxn modelId="{AC83B567-281E-4351-84F8-0AA102FD17D8}" type="presOf" srcId="{63307BB6-F43D-4F39-BF50-5B36849F60EC}" destId="{83160064-193F-4DC6-BF99-0280240C314F}" srcOrd="0" destOrd="0" presId="urn:microsoft.com/office/officeart/2005/8/layout/cycle2"/>
    <dgm:cxn modelId="{3BFDD247-48CD-44EA-8A59-00879F1C3FB4}" type="presOf" srcId="{CA91EB4A-2EE0-4D60-BFFB-3085F3DEC733}" destId="{C02F9E0B-B9C1-4715-94D7-860F6E9563B1}" srcOrd="0" destOrd="0" presId="urn:microsoft.com/office/officeart/2005/8/layout/cycle2"/>
    <dgm:cxn modelId="{02FBAF4C-2AE8-49D5-9378-DC624E2AB732}" srcId="{63307BB6-F43D-4F39-BF50-5B36849F60EC}" destId="{58E267D3-061A-473A-A7E8-C44DEA11BCDC}" srcOrd="0" destOrd="0" parTransId="{A13531A7-9CEA-4C3C-8B28-FB7863FE2B68}" sibTransId="{022C7A66-8B4D-47B0-8181-71FD47BAB0C3}"/>
    <dgm:cxn modelId="{0E7DE376-3FE4-460F-B937-BD49CCD58A97}" type="presOf" srcId="{512CFCD0-ABF3-49D7-AC6C-9A1B8A4C08F6}" destId="{8B528217-EFE4-4225-B334-CA0D2139077C}" srcOrd="1" destOrd="0" presId="urn:microsoft.com/office/officeart/2005/8/layout/cycle2"/>
    <dgm:cxn modelId="{2E76B979-AE82-49B3-ABBE-A5A6B88FCD22}" type="presOf" srcId="{36FA2CD5-50CC-4B2D-BB1E-2F6B10FB0288}" destId="{22C37AE9-BBE1-4B71-B702-5718FF2B28C8}" srcOrd="0" destOrd="0" presId="urn:microsoft.com/office/officeart/2005/8/layout/cycle2"/>
    <dgm:cxn modelId="{3D91A77D-6F47-4FA7-BE3A-170CE44497E8}" type="presOf" srcId="{F4926D7F-3DFD-4386-BDFA-975506238C90}" destId="{81FFC684-3C24-4A78-BB22-74DA47BDF78B}" srcOrd="1" destOrd="0" presId="urn:microsoft.com/office/officeart/2005/8/layout/cycle2"/>
    <dgm:cxn modelId="{40DFE093-FE10-4A0F-AA6F-703438F1EB6A}" type="presOf" srcId="{EC4E420F-784F-442A-BE28-0375A66F09D6}" destId="{8558934C-09A9-4A31-B53F-36D4F27E21C6}" srcOrd="0" destOrd="0" presId="urn:microsoft.com/office/officeart/2005/8/layout/cycle2"/>
    <dgm:cxn modelId="{A91F7594-6A4C-4A81-A8F7-4C803E38EE95}" type="presOf" srcId="{512CFCD0-ABF3-49D7-AC6C-9A1B8A4C08F6}" destId="{71B6DB09-C33A-40AB-8097-FB75265737BC}" srcOrd="0" destOrd="0" presId="urn:microsoft.com/office/officeart/2005/8/layout/cycle2"/>
    <dgm:cxn modelId="{C6EAC49E-26FB-4148-8C02-7674B7F78BB8}" type="presOf" srcId="{CA91EB4A-2EE0-4D60-BFFB-3085F3DEC733}" destId="{52C6D2C2-727E-4B14-AF07-3C954B1D2C11}" srcOrd="1" destOrd="0" presId="urn:microsoft.com/office/officeart/2005/8/layout/cycle2"/>
    <dgm:cxn modelId="{434744A4-F985-4ECB-AC26-48EC663B0EE0}" type="presOf" srcId="{27C65ACE-F15D-4A9C-8136-EFA61BA8BDEC}" destId="{8582B394-3AC6-4AD4-8A9D-09C4E709E80F}" srcOrd="0" destOrd="0" presId="urn:microsoft.com/office/officeart/2005/8/layout/cycle2"/>
    <dgm:cxn modelId="{83DDB5A5-735F-4CA3-A8D8-CA9354408F25}" type="presOf" srcId="{82992556-0886-4601-8E71-3791883E9E66}" destId="{8F416EDF-E1A0-4888-81C3-6628993482E1}" srcOrd="0" destOrd="0" presId="urn:microsoft.com/office/officeart/2005/8/layout/cycle2"/>
    <dgm:cxn modelId="{FF7968A7-2EC2-4FF4-A145-7B6037D57405}" type="presOf" srcId="{36FA2CD5-50CC-4B2D-BB1E-2F6B10FB0288}" destId="{2131694A-ADCF-4400-874F-DA93C30797A9}" srcOrd="1" destOrd="0" presId="urn:microsoft.com/office/officeart/2005/8/layout/cycle2"/>
    <dgm:cxn modelId="{263F8CA8-E131-4097-890A-800C78E53234}" type="presOf" srcId="{F4926D7F-3DFD-4386-BDFA-975506238C90}" destId="{8EFE47B5-86CA-42D4-9363-E2CEA22628CF}" srcOrd="0" destOrd="0" presId="urn:microsoft.com/office/officeart/2005/8/layout/cycle2"/>
    <dgm:cxn modelId="{7864DCA9-83CB-4D4A-8C6C-AD055F48A2A0}" type="presOf" srcId="{70DD0359-D2CA-4E24-9E8F-4850F03C91EA}" destId="{09BA5155-6A19-4BF7-812F-0C87E0E7711D}" srcOrd="0" destOrd="0" presId="urn:microsoft.com/office/officeart/2005/8/layout/cycle2"/>
    <dgm:cxn modelId="{D3E3F7B5-9F0D-45B0-AD31-7DC4D521C4F2}" type="presOf" srcId="{17C4E001-03FB-4A73-B7C8-79E254F46835}" destId="{76A6B7D5-2661-4097-AC33-54632D72795D}" srcOrd="0" destOrd="0" presId="urn:microsoft.com/office/officeart/2005/8/layout/cycle2"/>
    <dgm:cxn modelId="{24666DBC-1894-4E51-B9BB-9F555E6D689D}" type="presOf" srcId="{022C7A66-8B4D-47B0-8181-71FD47BAB0C3}" destId="{DA4523E8-4FB9-4E0F-9B7C-11B81B74727A}" srcOrd="0" destOrd="0" presId="urn:microsoft.com/office/officeart/2005/8/layout/cycle2"/>
    <dgm:cxn modelId="{6ECE08C0-6230-4093-BE75-39AFEF09BBC2}" type="presOf" srcId="{F8B32ED0-C887-4EBB-B96D-D56A1506F0CE}" destId="{EB998F22-F1C1-4C18-BC7A-7144BDF851F7}" srcOrd="0" destOrd="0" presId="urn:microsoft.com/office/officeart/2005/8/layout/cycle2"/>
    <dgm:cxn modelId="{917AF8CE-8C6F-434E-9F72-8E3A0F95B6AE}" type="presOf" srcId="{0870A468-C469-4607-A4CC-2E2D94F6F4E1}" destId="{A7CBC84B-B25F-4C32-8657-4FB60EC6D487}" srcOrd="0" destOrd="0" presId="urn:microsoft.com/office/officeart/2005/8/layout/cycle2"/>
    <dgm:cxn modelId="{F13A6BD1-A144-48D8-BFB3-85B0F6539873}" srcId="{63307BB6-F43D-4F39-BF50-5B36849F60EC}" destId="{27C65ACE-F15D-4A9C-8136-EFA61BA8BDEC}" srcOrd="3" destOrd="0" parTransId="{A919CA07-1410-452E-8E79-C8604BB5C9CF}" sibTransId="{17C4E001-03FB-4A73-B7C8-79E254F46835}"/>
    <dgm:cxn modelId="{0E47F9D2-12B4-49AA-A3FC-561839F67419}" type="presOf" srcId="{AA23F751-5443-4225-9B8E-F2995C7316C2}" destId="{69F30F87-09D9-40DC-A0AC-23355D893C94}" srcOrd="0" destOrd="0" presId="urn:microsoft.com/office/officeart/2005/8/layout/cycle2"/>
    <dgm:cxn modelId="{43483CE1-9838-4EA1-84CC-68815932A51C}" srcId="{63307BB6-F43D-4F39-BF50-5B36849F60EC}" destId="{70DD0359-D2CA-4E24-9E8F-4850F03C91EA}" srcOrd="5" destOrd="0" parTransId="{73598B67-5009-43A9-9E47-544495C59520}" sibTransId="{CA91EB4A-2EE0-4D60-BFFB-3085F3DEC733}"/>
    <dgm:cxn modelId="{E267DAEF-0830-46C8-9070-5FC1E88C3909}" type="presOf" srcId="{82F62AB0-0278-4A07-8E80-D7B88E8A7E3B}" destId="{EE8D096F-8B23-477A-8799-B488D6E090CC}" srcOrd="0" destOrd="0" presId="urn:microsoft.com/office/officeart/2005/8/layout/cycle2"/>
    <dgm:cxn modelId="{B561BDF7-8971-45F1-9E1B-F35886770C90}" type="presOf" srcId="{0870A468-C469-4607-A4CC-2E2D94F6F4E1}" destId="{E24F67FE-F32F-4FF3-A33E-E872340E5A4F}" srcOrd="1" destOrd="0" presId="urn:microsoft.com/office/officeart/2005/8/layout/cycle2"/>
    <dgm:cxn modelId="{4EF385F8-3022-4D6F-BD80-3130498536CA}" type="presOf" srcId="{17C4E001-03FB-4A73-B7C8-79E254F46835}" destId="{F0A3E359-A38B-4D86-934C-91C6F7F8ED6B}" srcOrd="1" destOrd="0" presId="urn:microsoft.com/office/officeart/2005/8/layout/cycle2"/>
    <dgm:cxn modelId="{CEE26AFC-A03A-4460-B838-08587A7EC73A}" srcId="{63307BB6-F43D-4F39-BF50-5B36849F60EC}" destId="{82F62AB0-0278-4A07-8E80-D7B88E8A7E3B}" srcOrd="7" destOrd="0" parTransId="{CC10B080-1C7C-4837-9538-902FFDDBE08E}" sibTransId="{512CFCD0-ABF3-49D7-AC6C-9A1B8A4C08F6}"/>
    <dgm:cxn modelId="{C4A140AA-B8F7-4CE8-975C-48EB067AE09C}" type="presParOf" srcId="{83160064-193F-4DC6-BF99-0280240C314F}" destId="{C2039E65-E3D4-4DF1-87BD-DFA1654F1E87}" srcOrd="0" destOrd="0" presId="urn:microsoft.com/office/officeart/2005/8/layout/cycle2"/>
    <dgm:cxn modelId="{B4DBD447-1092-45F9-B285-CED1EE202B26}" type="presParOf" srcId="{83160064-193F-4DC6-BF99-0280240C314F}" destId="{DA4523E8-4FB9-4E0F-9B7C-11B81B74727A}" srcOrd="1" destOrd="0" presId="urn:microsoft.com/office/officeart/2005/8/layout/cycle2"/>
    <dgm:cxn modelId="{E1652E4E-F125-4DB1-B1F1-16A7051931AA}" type="presParOf" srcId="{DA4523E8-4FB9-4E0F-9B7C-11B81B74727A}" destId="{854C2440-45A1-48B1-9705-5865D40AA412}" srcOrd="0" destOrd="0" presId="urn:microsoft.com/office/officeart/2005/8/layout/cycle2"/>
    <dgm:cxn modelId="{BEEA0C6A-FB96-4487-8276-A449276D8AE4}" type="presParOf" srcId="{83160064-193F-4DC6-BF99-0280240C314F}" destId="{8F416EDF-E1A0-4888-81C3-6628993482E1}" srcOrd="2" destOrd="0" presId="urn:microsoft.com/office/officeart/2005/8/layout/cycle2"/>
    <dgm:cxn modelId="{9C3587A6-8BBA-4850-99D1-9C4DFE40134E}" type="presParOf" srcId="{83160064-193F-4DC6-BF99-0280240C314F}" destId="{8EFE47B5-86CA-42D4-9363-E2CEA22628CF}" srcOrd="3" destOrd="0" presId="urn:microsoft.com/office/officeart/2005/8/layout/cycle2"/>
    <dgm:cxn modelId="{EC7D5C93-029C-469A-BEA7-F703D2838EBB}" type="presParOf" srcId="{8EFE47B5-86CA-42D4-9363-E2CEA22628CF}" destId="{81FFC684-3C24-4A78-BB22-74DA47BDF78B}" srcOrd="0" destOrd="0" presId="urn:microsoft.com/office/officeart/2005/8/layout/cycle2"/>
    <dgm:cxn modelId="{8D5BE1A9-462F-422B-9334-7D665805AD1C}" type="presParOf" srcId="{83160064-193F-4DC6-BF99-0280240C314F}" destId="{69F30F87-09D9-40DC-A0AC-23355D893C94}" srcOrd="4" destOrd="0" presId="urn:microsoft.com/office/officeart/2005/8/layout/cycle2"/>
    <dgm:cxn modelId="{6132060B-4356-4BE7-8A31-5175BC17DAE3}" type="presParOf" srcId="{83160064-193F-4DC6-BF99-0280240C314F}" destId="{EB998F22-F1C1-4C18-BC7A-7144BDF851F7}" srcOrd="5" destOrd="0" presId="urn:microsoft.com/office/officeart/2005/8/layout/cycle2"/>
    <dgm:cxn modelId="{82653EBC-7F30-483A-97F3-CBC5C9AB1BA4}" type="presParOf" srcId="{EB998F22-F1C1-4C18-BC7A-7144BDF851F7}" destId="{C7D6B3FD-EA1A-4643-B414-794E8F0FFE97}" srcOrd="0" destOrd="0" presId="urn:microsoft.com/office/officeart/2005/8/layout/cycle2"/>
    <dgm:cxn modelId="{E7A1EEE5-2AA4-4EF0-B979-FC018284C4B6}" type="presParOf" srcId="{83160064-193F-4DC6-BF99-0280240C314F}" destId="{8582B394-3AC6-4AD4-8A9D-09C4E709E80F}" srcOrd="6" destOrd="0" presId="urn:microsoft.com/office/officeart/2005/8/layout/cycle2"/>
    <dgm:cxn modelId="{328D840D-4B99-4BB3-BD45-9767FA0DD84E}" type="presParOf" srcId="{83160064-193F-4DC6-BF99-0280240C314F}" destId="{76A6B7D5-2661-4097-AC33-54632D72795D}" srcOrd="7" destOrd="0" presId="urn:microsoft.com/office/officeart/2005/8/layout/cycle2"/>
    <dgm:cxn modelId="{8DECAD3E-7C87-4247-A59F-014614E9B5FD}" type="presParOf" srcId="{76A6B7D5-2661-4097-AC33-54632D72795D}" destId="{F0A3E359-A38B-4D86-934C-91C6F7F8ED6B}" srcOrd="0" destOrd="0" presId="urn:microsoft.com/office/officeart/2005/8/layout/cycle2"/>
    <dgm:cxn modelId="{A35879CB-9497-42BD-BBA5-31F946519481}" type="presParOf" srcId="{83160064-193F-4DC6-BF99-0280240C314F}" destId="{413FB44F-6CC0-4BA0-89AF-EFCE1E536FD9}" srcOrd="8" destOrd="0" presId="urn:microsoft.com/office/officeart/2005/8/layout/cycle2"/>
    <dgm:cxn modelId="{C11A5185-9C84-478E-B617-2ABA3036EAF7}" type="presParOf" srcId="{83160064-193F-4DC6-BF99-0280240C314F}" destId="{A7CBC84B-B25F-4C32-8657-4FB60EC6D487}" srcOrd="9" destOrd="0" presId="urn:microsoft.com/office/officeart/2005/8/layout/cycle2"/>
    <dgm:cxn modelId="{6D1131A3-166B-48E2-8A5C-2732A83EC3E7}" type="presParOf" srcId="{A7CBC84B-B25F-4C32-8657-4FB60EC6D487}" destId="{E24F67FE-F32F-4FF3-A33E-E872340E5A4F}" srcOrd="0" destOrd="0" presId="urn:microsoft.com/office/officeart/2005/8/layout/cycle2"/>
    <dgm:cxn modelId="{2DB1ACE9-F006-4ABE-A92A-9122A35DCF04}" type="presParOf" srcId="{83160064-193F-4DC6-BF99-0280240C314F}" destId="{09BA5155-6A19-4BF7-812F-0C87E0E7711D}" srcOrd="10" destOrd="0" presId="urn:microsoft.com/office/officeart/2005/8/layout/cycle2"/>
    <dgm:cxn modelId="{306BE0F0-BB58-4BAB-938C-9021B2A75A6C}" type="presParOf" srcId="{83160064-193F-4DC6-BF99-0280240C314F}" destId="{C02F9E0B-B9C1-4715-94D7-860F6E9563B1}" srcOrd="11" destOrd="0" presId="urn:microsoft.com/office/officeart/2005/8/layout/cycle2"/>
    <dgm:cxn modelId="{E4C800F3-B6FA-40F0-960C-66D5CDD92FB1}" type="presParOf" srcId="{C02F9E0B-B9C1-4715-94D7-860F6E9563B1}" destId="{52C6D2C2-727E-4B14-AF07-3C954B1D2C11}" srcOrd="0" destOrd="0" presId="urn:microsoft.com/office/officeart/2005/8/layout/cycle2"/>
    <dgm:cxn modelId="{1DDAC714-4FEF-414D-86E8-8620C41A1657}" type="presParOf" srcId="{83160064-193F-4DC6-BF99-0280240C314F}" destId="{8558934C-09A9-4A31-B53F-36D4F27E21C6}" srcOrd="12" destOrd="0" presId="urn:microsoft.com/office/officeart/2005/8/layout/cycle2"/>
    <dgm:cxn modelId="{94C4BD88-D265-46A3-BB3E-F1A9AC05CDAF}" type="presParOf" srcId="{83160064-193F-4DC6-BF99-0280240C314F}" destId="{22C37AE9-BBE1-4B71-B702-5718FF2B28C8}" srcOrd="13" destOrd="0" presId="urn:microsoft.com/office/officeart/2005/8/layout/cycle2"/>
    <dgm:cxn modelId="{B4B07E4E-D4A5-49C9-9849-B31A82602EF1}" type="presParOf" srcId="{22C37AE9-BBE1-4B71-B702-5718FF2B28C8}" destId="{2131694A-ADCF-4400-874F-DA93C30797A9}" srcOrd="0" destOrd="0" presId="urn:microsoft.com/office/officeart/2005/8/layout/cycle2"/>
    <dgm:cxn modelId="{16FC1590-1593-497C-9454-836C6F6CC22F}" type="presParOf" srcId="{83160064-193F-4DC6-BF99-0280240C314F}" destId="{EE8D096F-8B23-477A-8799-B488D6E090CC}" srcOrd="14" destOrd="0" presId="urn:microsoft.com/office/officeart/2005/8/layout/cycle2"/>
    <dgm:cxn modelId="{55664A58-23B1-4132-8B3E-08FD4E16D3B4}" type="presParOf" srcId="{83160064-193F-4DC6-BF99-0280240C314F}" destId="{71B6DB09-C33A-40AB-8097-FB75265737BC}" srcOrd="15" destOrd="0" presId="urn:microsoft.com/office/officeart/2005/8/layout/cycle2"/>
    <dgm:cxn modelId="{33C24510-3A2C-4EB2-B171-CE714A2C5AE3}" type="presParOf" srcId="{71B6DB09-C33A-40AB-8097-FB75265737BC}" destId="{8B528217-EFE4-4225-B334-CA0D2139077C}"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39E65-E3D4-4DF1-87BD-DFA1654F1E87}">
      <dsp:nvSpPr>
        <dsp:cNvPr id="0" name=""/>
        <dsp:cNvSpPr/>
      </dsp:nvSpPr>
      <dsp:spPr>
        <a:xfrm>
          <a:off x="4816226" y="1569"/>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Explicit Instruction</a:t>
          </a:r>
        </a:p>
      </dsp:txBody>
      <dsp:txXfrm>
        <a:off x="4945560" y="130903"/>
        <a:ext cx="624478" cy="624478"/>
      </dsp:txXfrm>
    </dsp:sp>
    <dsp:sp modelId="{DA4523E8-4FB9-4E0F-9B7C-11B81B74727A}">
      <dsp:nvSpPr>
        <dsp:cNvPr id="0" name=""/>
        <dsp:cNvSpPr/>
      </dsp:nvSpPr>
      <dsp:spPr>
        <a:xfrm rot="1350000">
          <a:off x="5746842" y="545291"/>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749522" y="591429"/>
        <a:ext cx="164305" cy="178837"/>
      </dsp:txXfrm>
    </dsp:sp>
    <dsp:sp modelId="{8F416EDF-E1A0-4888-81C3-6628993482E1}">
      <dsp:nvSpPr>
        <dsp:cNvPr id="0" name=""/>
        <dsp:cNvSpPr/>
      </dsp:nvSpPr>
      <dsp:spPr>
        <a:xfrm>
          <a:off x="6041308" y="509014"/>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Scaffolded Instruction</a:t>
          </a:r>
        </a:p>
      </dsp:txBody>
      <dsp:txXfrm>
        <a:off x="6170642" y="638348"/>
        <a:ext cx="624478" cy="624478"/>
      </dsp:txXfrm>
    </dsp:sp>
    <dsp:sp modelId="{8EFE47B5-86CA-42D4-9363-E2CEA22628CF}">
      <dsp:nvSpPr>
        <dsp:cNvPr id="0" name=""/>
        <dsp:cNvSpPr/>
      </dsp:nvSpPr>
      <dsp:spPr>
        <a:xfrm rot="4050000">
          <a:off x="6616700" y="1407960"/>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6638435" y="1435044"/>
        <a:ext cx="164305" cy="178837"/>
      </dsp:txXfrm>
    </dsp:sp>
    <dsp:sp modelId="{69F30F87-09D9-40DC-A0AC-23355D893C94}">
      <dsp:nvSpPr>
        <dsp:cNvPr id="0" name=""/>
        <dsp:cNvSpPr/>
      </dsp:nvSpPr>
      <dsp:spPr>
        <a:xfrm>
          <a:off x="6548753" y="1734095"/>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Strategy Instruction</a:t>
          </a:r>
        </a:p>
      </dsp:txBody>
      <dsp:txXfrm>
        <a:off x="6678087" y="1863429"/>
        <a:ext cx="624478" cy="624478"/>
      </dsp:txXfrm>
    </dsp:sp>
    <dsp:sp modelId="{EB998F22-F1C1-4C18-BC7A-7144BDF851F7}">
      <dsp:nvSpPr>
        <dsp:cNvPr id="0" name=""/>
        <dsp:cNvSpPr/>
      </dsp:nvSpPr>
      <dsp:spPr>
        <a:xfrm rot="6750000">
          <a:off x="6621784" y="2633041"/>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6670466" y="2660125"/>
        <a:ext cx="164305" cy="178837"/>
      </dsp:txXfrm>
    </dsp:sp>
    <dsp:sp modelId="{8582B394-3AC6-4AD4-8A9D-09C4E709E80F}">
      <dsp:nvSpPr>
        <dsp:cNvPr id="0" name=""/>
        <dsp:cNvSpPr/>
      </dsp:nvSpPr>
      <dsp:spPr>
        <a:xfrm>
          <a:off x="6041308" y="2959177"/>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Direct Instruction</a:t>
          </a:r>
        </a:p>
      </dsp:txBody>
      <dsp:txXfrm>
        <a:off x="6170642" y="3088511"/>
        <a:ext cx="624478" cy="624478"/>
      </dsp:txXfrm>
    </dsp:sp>
    <dsp:sp modelId="{76A6B7D5-2661-4097-AC33-54632D72795D}">
      <dsp:nvSpPr>
        <dsp:cNvPr id="0" name=""/>
        <dsp:cNvSpPr/>
      </dsp:nvSpPr>
      <dsp:spPr>
        <a:xfrm rot="9450000">
          <a:off x="5759116" y="3502899"/>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5826853" y="3549037"/>
        <a:ext cx="164305" cy="178837"/>
      </dsp:txXfrm>
    </dsp:sp>
    <dsp:sp modelId="{413FB44F-6CC0-4BA0-89AF-EFCE1E536FD9}">
      <dsp:nvSpPr>
        <dsp:cNvPr id="0" name=""/>
        <dsp:cNvSpPr/>
      </dsp:nvSpPr>
      <dsp:spPr>
        <a:xfrm>
          <a:off x="4816226" y="3466622"/>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Structured Overview</a:t>
          </a:r>
        </a:p>
      </dsp:txBody>
      <dsp:txXfrm>
        <a:off x="4945560" y="3595956"/>
        <a:ext cx="624478" cy="624478"/>
      </dsp:txXfrm>
    </dsp:sp>
    <dsp:sp modelId="{A7CBC84B-B25F-4C32-8657-4FB60EC6D487}">
      <dsp:nvSpPr>
        <dsp:cNvPr id="0" name=""/>
        <dsp:cNvSpPr/>
      </dsp:nvSpPr>
      <dsp:spPr>
        <a:xfrm rot="12150000">
          <a:off x="4534035" y="3507984"/>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4601772" y="3581070"/>
        <a:ext cx="164305" cy="178837"/>
      </dsp:txXfrm>
    </dsp:sp>
    <dsp:sp modelId="{09BA5155-6A19-4BF7-812F-0C87E0E7711D}">
      <dsp:nvSpPr>
        <dsp:cNvPr id="0" name=""/>
        <dsp:cNvSpPr/>
      </dsp:nvSpPr>
      <dsp:spPr>
        <a:xfrm>
          <a:off x="3591145" y="2959177"/>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Tiered Instruction</a:t>
          </a:r>
        </a:p>
      </dsp:txBody>
      <dsp:txXfrm>
        <a:off x="3720479" y="3088511"/>
        <a:ext cx="624478" cy="624478"/>
      </dsp:txXfrm>
    </dsp:sp>
    <dsp:sp modelId="{C02F9E0B-B9C1-4715-94D7-860F6E9563B1}">
      <dsp:nvSpPr>
        <dsp:cNvPr id="0" name=""/>
        <dsp:cNvSpPr/>
      </dsp:nvSpPr>
      <dsp:spPr>
        <a:xfrm rot="14850000">
          <a:off x="3664177" y="2645316"/>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3712859" y="2737456"/>
        <a:ext cx="164305" cy="178837"/>
      </dsp:txXfrm>
    </dsp:sp>
    <dsp:sp modelId="{8558934C-09A9-4A31-B53F-36D4F27E21C6}">
      <dsp:nvSpPr>
        <dsp:cNvPr id="0" name=""/>
        <dsp:cNvSpPr/>
      </dsp:nvSpPr>
      <dsp:spPr>
        <a:xfrm>
          <a:off x="3083700" y="1734095"/>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Concrete Representation</a:t>
          </a:r>
        </a:p>
      </dsp:txBody>
      <dsp:txXfrm>
        <a:off x="3213034" y="1863429"/>
        <a:ext cx="624478" cy="624478"/>
      </dsp:txXfrm>
    </dsp:sp>
    <dsp:sp modelId="{22C37AE9-BBE1-4B71-B702-5718FF2B28C8}">
      <dsp:nvSpPr>
        <dsp:cNvPr id="0" name=""/>
        <dsp:cNvSpPr/>
      </dsp:nvSpPr>
      <dsp:spPr>
        <a:xfrm rot="17550000">
          <a:off x="3659092" y="1420234"/>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680827" y="1512374"/>
        <a:ext cx="164305" cy="178837"/>
      </dsp:txXfrm>
    </dsp:sp>
    <dsp:sp modelId="{EE8D096F-8B23-477A-8799-B488D6E090CC}">
      <dsp:nvSpPr>
        <dsp:cNvPr id="0" name=""/>
        <dsp:cNvSpPr/>
      </dsp:nvSpPr>
      <dsp:spPr>
        <a:xfrm>
          <a:off x="3591145" y="509014"/>
          <a:ext cx="883146" cy="8831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Multiple Means for Practice</a:t>
          </a:r>
        </a:p>
      </dsp:txBody>
      <dsp:txXfrm>
        <a:off x="3720479" y="638348"/>
        <a:ext cx="624478" cy="624478"/>
      </dsp:txXfrm>
    </dsp:sp>
    <dsp:sp modelId="{71B6DB09-C33A-40AB-8097-FB75265737BC}">
      <dsp:nvSpPr>
        <dsp:cNvPr id="0" name=""/>
        <dsp:cNvSpPr/>
      </dsp:nvSpPr>
      <dsp:spPr>
        <a:xfrm rot="20250000">
          <a:off x="4521760" y="550376"/>
          <a:ext cx="234722" cy="298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524440" y="623462"/>
        <a:ext cx="164305" cy="17883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77EF-2CB5-4192-9C1A-BD6EB22FAC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E9838-B016-4E87-A470-D87F122EC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68A6FB-0678-4365-94B2-1D0C722406F0}"/>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E64642DD-4B02-4590-803B-E75FEEFFC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68D4C-8502-49AF-BE8A-651FC5944A88}"/>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68512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02D00-806D-4094-A6B4-4B950094DD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D624B3-D28A-4058-83C5-E8C83925F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BB6CD-4490-4D2B-B74A-9D1D17681369}"/>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DBAE7E55-CA0C-4394-8E05-5E38B4968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887F8-9AEB-410C-B458-0AC0A02AB1D6}"/>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304627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A545D-6048-40E9-9D21-155E83F89B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D42633-07B7-432C-BDEA-D76E6D13D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1D5D6-D8F5-457C-B3CF-8A69BE26772E}"/>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54599BCF-4D4B-41BF-AF52-390EC5283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BDB05-9F7A-4755-ADFB-5E7A2C58DC3B}"/>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309170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89CE4-2682-4D4A-A729-12C52B3209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DBC84E-DDC6-43D6-B801-AD327BFF29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CE6E-4909-416D-921F-EC278F6FC97A}"/>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FC72C68B-4A6C-48C7-BCBE-32AB5F6A6B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55FDE-7781-4568-B9FA-940CDEF6419F}"/>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22578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7D6CC-17BA-465A-8105-930EFEA7FA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FCA805-7A27-4D88-A38D-3971911483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D640E8-47F3-4F8B-80D3-517536191F47}"/>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F284975D-9C82-434F-8770-9712E626E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EB819-0267-4344-A745-4D64EA227AF9}"/>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134002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A706-214B-446D-AA51-D5E089CDF0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92941F-7314-49D0-892C-B8121CEC11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2AD14-ACB5-4CE5-81A1-24F3590EB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33DEFF-4739-4DE8-8365-F02340C79DDE}"/>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6" name="Footer Placeholder 5">
            <a:extLst>
              <a:ext uri="{FF2B5EF4-FFF2-40B4-BE49-F238E27FC236}">
                <a16:creationId xmlns:a16="http://schemas.microsoft.com/office/drawing/2014/main" id="{05CB0276-49C2-4534-97A2-8C37057BC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2D8EF-1958-4C32-9B91-A2E7A21AD6DE}"/>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287017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84BA-E63F-42C2-89D2-4C4581EA5E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9AFB81-6DDB-45EF-A8E0-51484B45B2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30219C-E765-4D88-8907-BE5067E604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938DC5-B361-4929-8FB9-2DDE0C494C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5D1A8-42F6-418B-B7F9-C99E719C6D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B30E-6713-4CC2-8F58-9CC1453C861C}"/>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8" name="Footer Placeholder 7">
            <a:extLst>
              <a:ext uri="{FF2B5EF4-FFF2-40B4-BE49-F238E27FC236}">
                <a16:creationId xmlns:a16="http://schemas.microsoft.com/office/drawing/2014/main" id="{BFA608A9-2AF0-4C03-A04B-42C1D00C77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81A22B-6D21-4967-9D6D-A52761081DB7}"/>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226303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118C-01A0-40E5-B19E-C09628690E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5254D4-E712-4C31-85CC-D459ADC8CCCE}"/>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4" name="Footer Placeholder 3">
            <a:extLst>
              <a:ext uri="{FF2B5EF4-FFF2-40B4-BE49-F238E27FC236}">
                <a16:creationId xmlns:a16="http://schemas.microsoft.com/office/drawing/2014/main" id="{04BC02A1-6F2C-44D2-873B-E0BAF83696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D52789-4911-46D2-A26A-A542718E0942}"/>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55441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1BF11C-B488-44A0-BF80-A1A08AC2822C}"/>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3" name="Footer Placeholder 2">
            <a:extLst>
              <a:ext uri="{FF2B5EF4-FFF2-40B4-BE49-F238E27FC236}">
                <a16:creationId xmlns:a16="http://schemas.microsoft.com/office/drawing/2014/main" id="{48D50AFE-BDB5-4C48-9EBF-50A9BC3A77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6344A0-A3BF-4545-8316-44EF409D2919}"/>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81849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1015-D441-4514-9A9C-D50AAC3CF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F20469-B3DD-4EDA-85A9-786C7ADB0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597CEA-3FAE-4F98-96B4-F6F27759A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777B4-AE7D-4C98-BA13-23B3B92680CF}"/>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6" name="Footer Placeholder 5">
            <a:extLst>
              <a:ext uri="{FF2B5EF4-FFF2-40B4-BE49-F238E27FC236}">
                <a16:creationId xmlns:a16="http://schemas.microsoft.com/office/drawing/2014/main" id="{EB1D47E9-0C3C-4C33-9AB9-423A78347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7AA41D-8928-4F76-BF13-4D3E65ADE42A}"/>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212607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74A2B-0569-4C64-8DE1-3783C74309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BF482-DB81-47A9-A950-DBACB3E20B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5FD82A-BD72-4DAD-B916-7834F7F7F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F6359-81AE-4D4A-9590-946F7813DBE2}"/>
              </a:ext>
            </a:extLst>
          </p:cNvPr>
          <p:cNvSpPr>
            <a:spLocks noGrp="1"/>
          </p:cNvSpPr>
          <p:nvPr>
            <p:ph type="dt" sz="half" idx="10"/>
          </p:nvPr>
        </p:nvSpPr>
        <p:spPr/>
        <p:txBody>
          <a:bodyPr/>
          <a:lstStyle/>
          <a:p>
            <a:fld id="{73AA2BFD-032F-49D4-9B64-DBEF2727FB37}" type="datetimeFigureOut">
              <a:rPr lang="en-US" smtClean="0"/>
              <a:t>3/16/2020</a:t>
            </a:fld>
            <a:endParaRPr lang="en-US"/>
          </a:p>
        </p:txBody>
      </p:sp>
      <p:sp>
        <p:nvSpPr>
          <p:cNvPr id="6" name="Footer Placeholder 5">
            <a:extLst>
              <a:ext uri="{FF2B5EF4-FFF2-40B4-BE49-F238E27FC236}">
                <a16:creationId xmlns:a16="http://schemas.microsoft.com/office/drawing/2014/main" id="{3D3FAEC5-6239-46AD-8233-4C0DF902B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73B59-33E2-4738-ACF4-220358F7E8B8}"/>
              </a:ext>
            </a:extLst>
          </p:cNvPr>
          <p:cNvSpPr>
            <a:spLocks noGrp="1"/>
          </p:cNvSpPr>
          <p:nvPr>
            <p:ph type="sldNum" sz="quarter" idx="12"/>
          </p:nvPr>
        </p:nvSpPr>
        <p:spPr/>
        <p:txBody>
          <a:bodyPr/>
          <a:lstStyle/>
          <a:p>
            <a:fld id="{24AD1B09-E6CC-4DEE-B7CC-B84DCEC3247F}" type="slidenum">
              <a:rPr lang="en-US" smtClean="0"/>
              <a:t>‹#›</a:t>
            </a:fld>
            <a:endParaRPr lang="en-US"/>
          </a:p>
        </p:txBody>
      </p:sp>
    </p:spTree>
    <p:extLst>
      <p:ext uri="{BB962C8B-B14F-4D97-AF65-F5344CB8AC3E}">
        <p14:creationId xmlns:p14="http://schemas.microsoft.com/office/powerpoint/2010/main" val="129139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46969-751A-4E2E-BF03-5CAFCEB1EC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51F3B0-2160-4206-8E07-A046E6191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4EE18-4B56-4B85-A298-8438C8562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A2BFD-032F-49D4-9B64-DBEF2727FB37}" type="datetimeFigureOut">
              <a:rPr lang="en-US" smtClean="0"/>
              <a:t>3/16/2020</a:t>
            </a:fld>
            <a:endParaRPr lang="en-US"/>
          </a:p>
        </p:txBody>
      </p:sp>
      <p:sp>
        <p:nvSpPr>
          <p:cNvPr id="5" name="Footer Placeholder 4">
            <a:extLst>
              <a:ext uri="{FF2B5EF4-FFF2-40B4-BE49-F238E27FC236}">
                <a16:creationId xmlns:a16="http://schemas.microsoft.com/office/drawing/2014/main" id="{73B6036A-1002-4D89-A8A4-116111A6C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7DE21A-9748-4C18-A330-FF8DD73AD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D1B09-E6CC-4DEE-B7CC-B84DCEC3247F}" type="slidenum">
              <a:rPr lang="en-US" smtClean="0"/>
              <a:t>‹#›</a:t>
            </a:fld>
            <a:endParaRPr lang="en-US"/>
          </a:p>
        </p:txBody>
      </p:sp>
    </p:spTree>
    <p:extLst>
      <p:ext uri="{BB962C8B-B14F-4D97-AF65-F5344CB8AC3E}">
        <p14:creationId xmlns:p14="http://schemas.microsoft.com/office/powerpoint/2010/main" val="30256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ABF4529-0B82-460D-AB8E-28AA07058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6A82F-D165-4736-B831-BC563ADCEEC7}"/>
              </a:ext>
            </a:extLst>
          </p:cNvPr>
          <p:cNvSpPr>
            <a:spLocks noGrp="1"/>
          </p:cNvSpPr>
          <p:nvPr>
            <p:ph type="title"/>
          </p:nvPr>
        </p:nvSpPr>
        <p:spPr>
          <a:xfrm>
            <a:off x="7658841" y="898093"/>
            <a:ext cx="3951414" cy="3787041"/>
          </a:xfrm>
        </p:spPr>
        <p:txBody>
          <a:bodyPr vert="horz" lIns="91440" tIns="45720" rIns="91440" bIns="45720" rtlCol="0" anchor="b">
            <a:normAutofit fontScale="90000"/>
          </a:bodyPr>
          <a:lstStyle/>
          <a:p>
            <a:pPr algn="ctr"/>
            <a:r>
              <a:rPr lang="en-US" sz="3600" dirty="0">
                <a:latin typeface="Trebuchet MS" panose="020B0603020202020204" pitchFamily="34" charset="0"/>
              </a:rPr>
              <a:t>Interdisciplinary Literacy Practices:  </a:t>
            </a:r>
            <a:br>
              <a:rPr lang="en-US" sz="3600" dirty="0">
                <a:latin typeface="Trebuchet MS" panose="020B0603020202020204" pitchFamily="34" charset="0"/>
              </a:rPr>
            </a:br>
            <a:r>
              <a:rPr lang="en-US" sz="3600" dirty="0">
                <a:latin typeface="Trebuchet MS" panose="020B0603020202020204" pitchFamily="34" charset="0"/>
              </a:rPr>
              <a:t>Recognize that Text is Anything that Communicates a Message for </a:t>
            </a:r>
            <a:br>
              <a:rPr lang="en-US" sz="3600" dirty="0">
                <a:latin typeface="Trebuchet MS" panose="020B0603020202020204" pitchFamily="34" charset="0"/>
              </a:rPr>
            </a:br>
            <a:r>
              <a:rPr lang="en-US" sz="3600" dirty="0">
                <a:latin typeface="Trebuchet MS" panose="020B0603020202020204" pitchFamily="34" charset="0"/>
              </a:rPr>
              <a:t>Students with Special Needs</a:t>
            </a:r>
            <a:br>
              <a:rPr lang="en-US" dirty="0"/>
            </a:br>
            <a:endParaRPr lang="en-US" sz="2400" dirty="0"/>
          </a:p>
        </p:txBody>
      </p:sp>
      <p:sp>
        <p:nvSpPr>
          <p:cNvPr id="18" name="Rectangle 1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05660" y="145634"/>
            <a:ext cx="1715478" cy="69267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269325"/>
            <a:ext cx="6116779" cy="617193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picture containing drawing&#10;&#10;Description automatically generated">
            <a:extLst>
              <a:ext uri="{FF2B5EF4-FFF2-40B4-BE49-F238E27FC236}">
                <a16:creationId xmlns:a16="http://schemas.microsoft.com/office/drawing/2014/main" id="{5657A135-AFC5-4100-B0CD-688497C01B9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24" r="2" b="2"/>
          <a:stretch/>
        </p:blipFill>
        <p:spPr>
          <a:xfrm>
            <a:off x="942597" y="538941"/>
            <a:ext cx="5608830" cy="5632704"/>
          </a:xfrm>
          <a:prstGeom prst="rect">
            <a:avLst/>
          </a:prstGeom>
        </p:spPr>
      </p:pic>
      <p:sp>
        <p:nvSpPr>
          <p:cNvPr id="22" name="Rectangle 21">
            <a:extLst>
              <a:ext uri="{FF2B5EF4-FFF2-40B4-BE49-F238E27FC236}">
                <a16:creationId xmlns:a16="http://schemas.microsoft.com/office/drawing/2014/main" id="{6CF143E5-57C3-46A3-91A2-EDAA7A8E6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0788" y="2754068"/>
            <a:ext cx="149016" cy="1709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709656A-DFB7-45FF-A97A-36A482CA90C9}"/>
              </a:ext>
            </a:extLst>
          </p:cNvPr>
          <p:cNvSpPr txBox="1"/>
          <p:nvPr/>
        </p:nvSpPr>
        <p:spPr>
          <a:xfrm>
            <a:off x="8348565" y="4536922"/>
            <a:ext cx="2646948" cy="830997"/>
          </a:xfrm>
          <a:prstGeom prst="rect">
            <a:avLst/>
          </a:prstGeom>
          <a:noFill/>
        </p:spPr>
        <p:txBody>
          <a:bodyPr wrap="square" rtlCol="0">
            <a:spAutoFit/>
          </a:bodyPr>
          <a:lstStyle/>
          <a:p>
            <a:pPr algn="ctr"/>
            <a:r>
              <a:rPr lang="en-US" sz="1600" b="1" dirty="0">
                <a:latin typeface="Trebuchet MS" panose="020B0603020202020204" pitchFamily="34" charset="0"/>
              </a:rPr>
              <a:t>Stephanie Nichols, LCPS</a:t>
            </a:r>
          </a:p>
          <a:p>
            <a:pPr algn="ctr"/>
            <a:r>
              <a:rPr lang="en-US" sz="1600" b="1" dirty="0">
                <a:latin typeface="Trebuchet MS" panose="020B0603020202020204" pitchFamily="34" charset="0"/>
              </a:rPr>
              <a:t>Carole Mullins, KVEC</a:t>
            </a:r>
          </a:p>
          <a:p>
            <a:pPr algn="ctr"/>
            <a:r>
              <a:rPr lang="en-US" sz="1600" b="1" dirty="0">
                <a:latin typeface="Trebuchet MS" panose="020B0603020202020204" pitchFamily="34" charset="0"/>
              </a:rPr>
              <a:t>Chasity Craft, KVEC</a:t>
            </a:r>
          </a:p>
        </p:txBody>
      </p:sp>
      <p:pic>
        <p:nvPicPr>
          <p:cNvPr id="13" name="Picture 12" descr="A close up of a logo&#10;&#10;Description automatically generated">
            <a:extLst>
              <a:ext uri="{FF2B5EF4-FFF2-40B4-BE49-F238E27FC236}">
                <a16:creationId xmlns:a16="http://schemas.microsoft.com/office/drawing/2014/main" id="{DFC0CA41-169D-489A-9C24-F71A329371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7138" y="5219707"/>
            <a:ext cx="1438501" cy="1480399"/>
          </a:xfrm>
          <a:prstGeom prst="rect">
            <a:avLst/>
          </a:prstGeom>
        </p:spPr>
      </p:pic>
    </p:spTree>
    <p:extLst>
      <p:ext uri="{BB962C8B-B14F-4D97-AF65-F5344CB8AC3E}">
        <p14:creationId xmlns:p14="http://schemas.microsoft.com/office/powerpoint/2010/main" val="601130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BC9DAC07-896C-472B-91BF-63D2A257EC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7605" y="-2737605"/>
            <a:ext cx="6716792" cy="12192002"/>
          </a:xfrm>
          <a:prstGeom prst="rect">
            <a:avLst/>
          </a:prstGeom>
        </p:spPr>
      </p:pic>
      <p:pic>
        <p:nvPicPr>
          <p:cNvPr id="10" name="Content Placeholder 4" descr="A screenshot of a cell phone&#10;&#10;Description automatically generated">
            <a:extLst>
              <a:ext uri="{FF2B5EF4-FFF2-40B4-BE49-F238E27FC236}">
                <a16:creationId xmlns:a16="http://schemas.microsoft.com/office/drawing/2014/main" id="{8422F91C-1F8E-4478-AEEE-A6FB7090D3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664850" y="1910918"/>
            <a:ext cx="2282112" cy="4351338"/>
          </a:xfrm>
          <a:prstGeom prst="rect">
            <a:avLst/>
          </a:prstGeom>
        </p:spPr>
      </p:pic>
      <p:sp>
        <p:nvSpPr>
          <p:cNvPr id="11" name="Title 1">
            <a:extLst>
              <a:ext uri="{FF2B5EF4-FFF2-40B4-BE49-F238E27FC236}">
                <a16:creationId xmlns:a16="http://schemas.microsoft.com/office/drawing/2014/main" id="{F468E491-7F82-47EC-B064-1A2289124016}"/>
              </a:ext>
            </a:extLst>
          </p:cNvPr>
          <p:cNvSpPr txBox="1">
            <a:spLocks/>
          </p:cNvSpPr>
          <p:nvPr/>
        </p:nvSpPr>
        <p:spPr>
          <a:xfrm>
            <a:off x="839787" y="-2008910"/>
            <a:ext cx="3932237" cy="127461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sz="2400" dirty="0"/>
            </a:br>
            <a:br>
              <a:rPr lang="en-US" sz="2400" dirty="0"/>
            </a:br>
            <a:br>
              <a:rPr lang="en-US" sz="2400" dirty="0"/>
            </a:br>
            <a:br>
              <a:rPr lang="en-US" sz="2400" dirty="0"/>
            </a:br>
            <a:br>
              <a:rPr lang="en-US" sz="2400" dirty="0"/>
            </a:br>
            <a:br>
              <a:rPr lang="en-US" sz="2400" dirty="0"/>
            </a:br>
            <a:endParaRPr lang="en-US" sz="2400" dirty="0"/>
          </a:p>
          <a:p>
            <a:pPr algn="ctr"/>
            <a:br>
              <a:rPr lang="en-US" sz="2400" dirty="0"/>
            </a:br>
            <a:r>
              <a:rPr lang="en-US" sz="2000" b="1" dirty="0"/>
              <a:t>The Kentucky Academic Standards </a:t>
            </a:r>
          </a:p>
          <a:p>
            <a:pPr algn="ctr"/>
            <a:r>
              <a:rPr lang="en-US" sz="2000" b="1" dirty="0"/>
              <a:t>in Reading and Writing have </a:t>
            </a:r>
          </a:p>
          <a:p>
            <a:pPr algn="ctr"/>
            <a:r>
              <a:rPr lang="en-US" sz="2000" b="1" dirty="0"/>
              <a:t>ten (10) Interdisciplinary </a:t>
            </a:r>
            <a:br>
              <a:rPr lang="en-US" sz="2000" b="1" dirty="0"/>
            </a:br>
            <a:r>
              <a:rPr lang="en-US" sz="2000" b="1" dirty="0"/>
              <a:t>Literacy Practices.</a:t>
            </a:r>
            <a:br>
              <a:rPr lang="en-US" sz="2400" dirty="0"/>
            </a:br>
            <a:endParaRPr lang="en-US" sz="2400" dirty="0"/>
          </a:p>
        </p:txBody>
      </p:sp>
      <p:sp>
        <p:nvSpPr>
          <p:cNvPr id="12" name="Content Placeholder 2">
            <a:extLst>
              <a:ext uri="{FF2B5EF4-FFF2-40B4-BE49-F238E27FC236}">
                <a16:creationId xmlns:a16="http://schemas.microsoft.com/office/drawing/2014/main" id="{B43E85B3-4337-4F23-8BC3-9AD720BE16A5}"/>
              </a:ext>
            </a:extLst>
          </p:cNvPr>
          <p:cNvSpPr txBox="1">
            <a:spLocks/>
          </p:cNvSpPr>
          <p:nvPr/>
        </p:nvSpPr>
        <p:spPr>
          <a:xfrm>
            <a:off x="5164138" y="457199"/>
            <a:ext cx="6456362" cy="5943602"/>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300" b="1" dirty="0">
                <a:solidFill>
                  <a:schemeClr val="accent1"/>
                </a:solidFill>
                <a:latin typeface="+mj-lt"/>
              </a:rPr>
              <a:t>What are Interdisciplinary </a:t>
            </a:r>
          </a:p>
          <a:p>
            <a:pPr marL="0" indent="0">
              <a:buFont typeface="Arial" panose="020B0604020202020204" pitchFamily="34" charset="0"/>
              <a:buNone/>
            </a:pPr>
            <a:r>
              <a:rPr lang="en-US" sz="3300" b="1" dirty="0">
                <a:solidFill>
                  <a:schemeClr val="accent1"/>
                </a:solidFill>
                <a:latin typeface="+mj-lt"/>
              </a:rPr>
              <a:t>                     Literacy Practices?</a:t>
            </a:r>
            <a:br>
              <a:rPr lang="en-US" sz="2400" dirty="0">
                <a:latin typeface="+mj-lt"/>
              </a:rPr>
            </a:br>
            <a:r>
              <a:rPr lang="en-US" sz="2400" dirty="0">
                <a:latin typeface="+mj-lt"/>
              </a:rPr>
              <a:t> </a:t>
            </a:r>
            <a:br>
              <a:rPr lang="en-US" sz="2400" dirty="0">
                <a:latin typeface="+mj-lt"/>
              </a:rPr>
            </a:br>
            <a:r>
              <a:rPr lang="en-US" dirty="0">
                <a:latin typeface="+mj-lt"/>
              </a:rPr>
              <a:t>Literacy is to learn and practice reading and writing skills and to extend those skills to incorporate literacy into all other subjects. (</a:t>
            </a:r>
            <a:r>
              <a:rPr lang="en-US" dirty="0" err="1">
                <a:latin typeface="+mj-lt"/>
              </a:rPr>
              <a:t>Forsstrom</a:t>
            </a:r>
            <a:r>
              <a:rPr lang="en-US" dirty="0">
                <a:latin typeface="+mj-lt"/>
              </a:rPr>
              <a:t>, 2020).</a:t>
            </a:r>
            <a:br>
              <a:rPr lang="en-US" dirty="0">
                <a:latin typeface="+mj-lt"/>
              </a:rPr>
            </a:br>
            <a:r>
              <a:rPr lang="en-US" dirty="0">
                <a:latin typeface="+mj-lt"/>
              </a:rPr>
              <a:t> </a:t>
            </a:r>
            <a:br>
              <a:rPr lang="en-US" dirty="0">
                <a:latin typeface="+mj-lt"/>
              </a:rPr>
            </a:br>
            <a:r>
              <a:rPr lang="en-US" dirty="0">
                <a:latin typeface="+mj-lt"/>
              </a:rPr>
              <a:t>These practices are fundamental to fostering an environment that goes beyond teaching and learning isolated skills. Literacy focuses on the larger vision and objective of empowering independent, lifelong learners who think deeply and critically about text. </a:t>
            </a:r>
            <a:br>
              <a:rPr lang="en-US" dirty="0">
                <a:latin typeface="+mj-lt"/>
              </a:rPr>
            </a:br>
            <a:r>
              <a:rPr lang="en-US" dirty="0">
                <a:latin typeface="+mj-lt"/>
              </a:rPr>
              <a:t>(Kentucky Academic Standards in Reading and Writing, 2019).</a:t>
            </a:r>
          </a:p>
        </p:txBody>
      </p:sp>
      <p:pic>
        <p:nvPicPr>
          <p:cNvPr id="14" name="Picture 13" descr="A picture containing drawing&#10;&#10;Description automatically generated">
            <a:extLst>
              <a:ext uri="{FF2B5EF4-FFF2-40B4-BE49-F238E27FC236}">
                <a16:creationId xmlns:a16="http://schemas.microsoft.com/office/drawing/2014/main" id="{8C1A7CDE-6A3D-43C1-906D-14759976BC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4636" y="457199"/>
            <a:ext cx="1018455" cy="1018455"/>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A934FF38-F997-481F-AA8B-E829D9E18C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943812">
            <a:off x="10841036" y="5534032"/>
            <a:ext cx="1018455" cy="1018455"/>
          </a:xfrm>
          <a:prstGeom prst="rect">
            <a:avLst/>
          </a:prstGeom>
        </p:spPr>
      </p:pic>
      <p:pic>
        <p:nvPicPr>
          <p:cNvPr id="17" name="Picture 16" descr="A close up of a logo&#10;&#10;Description automatically generated">
            <a:extLst>
              <a:ext uri="{FF2B5EF4-FFF2-40B4-BE49-F238E27FC236}">
                <a16:creationId xmlns:a16="http://schemas.microsoft.com/office/drawing/2014/main" id="{C9D2ECFB-1135-4483-B0D9-D0E47588E7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204" y="5322327"/>
            <a:ext cx="1270517" cy="1307522"/>
          </a:xfrm>
          <a:prstGeom prst="rect">
            <a:avLst/>
          </a:prstGeom>
        </p:spPr>
      </p:pic>
    </p:spTree>
    <p:extLst>
      <p:ext uri="{BB962C8B-B14F-4D97-AF65-F5344CB8AC3E}">
        <p14:creationId xmlns:p14="http://schemas.microsoft.com/office/powerpoint/2010/main" val="214421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707F-3B34-4817-A6C1-BED375EF93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7EFEA0-ADE9-4889-BC1B-05890DD8CAA3}"/>
              </a:ext>
            </a:extLst>
          </p:cNvPr>
          <p:cNvSpPr>
            <a:spLocks noGrp="1"/>
          </p:cNvSpPr>
          <p:nvPr>
            <p:ph idx="1"/>
          </p:nvPr>
        </p:nvSpPr>
        <p:spPr/>
        <p:txBody>
          <a:bodyPr/>
          <a:lstStyle/>
          <a:p>
            <a:endParaRPr lang="en-US"/>
          </a:p>
        </p:txBody>
      </p:sp>
      <p:pic>
        <p:nvPicPr>
          <p:cNvPr id="4" name="Picture 3" descr="A picture containing drawing&#10;&#10;Description automatically generated">
            <a:extLst>
              <a:ext uri="{FF2B5EF4-FFF2-40B4-BE49-F238E27FC236}">
                <a16:creationId xmlns:a16="http://schemas.microsoft.com/office/drawing/2014/main" id="{957B691B-6884-429F-88EF-391E14CFBF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7605" y="-2737605"/>
            <a:ext cx="6716792" cy="12192002"/>
          </a:xfrm>
          <a:prstGeom prst="rect">
            <a:avLst/>
          </a:prstGeom>
        </p:spPr>
      </p:pic>
      <p:graphicFrame>
        <p:nvGraphicFramePr>
          <p:cNvPr id="5" name="Content Placeholder 3">
            <a:extLst>
              <a:ext uri="{FF2B5EF4-FFF2-40B4-BE49-F238E27FC236}">
                <a16:creationId xmlns:a16="http://schemas.microsoft.com/office/drawing/2014/main" id="{3A0E8EDD-B833-4D20-AB71-FBB50DA6FA3F}"/>
              </a:ext>
            </a:extLst>
          </p:cNvPr>
          <p:cNvGraphicFramePr>
            <a:graphicFrameLocks/>
          </p:cNvGraphicFramePr>
          <p:nvPr>
            <p:extLst>
              <p:ext uri="{D42A27DB-BD31-4B8C-83A1-F6EECF244321}">
                <p14:modId xmlns:p14="http://schemas.microsoft.com/office/powerpoint/2010/main" val="3707147565"/>
              </p:ext>
            </p:extLst>
          </p:nvPr>
        </p:nvGraphicFramePr>
        <p:xfrm>
          <a:off x="685800" y="168195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192">
            <a:extLst>
              <a:ext uri="{FF2B5EF4-FFF2-40B4-BE49-F238E27FC236}">
                <a16:creationId xmlns:a16="http://schemas.microsoft.com/office/drawing/2014/main" id="{1E5403DB-5692-4DCD-918F-FF497F1FDB69}"/>
              </a:ext>
            </a:extLst>
          </p:cNvPr>
          <p:cNvSpPr txBox="1"/>
          <p:nvPr/>
        </p:nvSpPr>
        <p:spPr>
          <a:xfrm>
            <a:off x="4904509" y="3137584"/>
            <a:ext cx="2078182" cy="15240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50" dirty="0">
                <a:solidFill>
                  <a:srgbClr val="000000"/>
                </a:solidFill>
                <a:effectLst/>
                <a:latin typeface="Arial" panose="020B0604020202020204" pitchFamily="34" charset="0"/>
                <a:ea typeface="Arial" panose="020B0604020202020204" pitchFamily="34" charset="0"/>
              </a:rPr>
              <a:t>“</a:t>
            </a:r>
            <a:r>
              <a:rPr lang="en-US" sz="950" i="1" dirty="0">
                <a:solidFill>
                  <a:srgbClr val="000000"/>
                </a:solidFill>
                <a:effectLst/>
                <a:latin typeface="Arial" panose="020B0604020202020204" pitchFamily="34" charset="0"/>
                <a:ea typeface="Arial" panose="020B0604020202020204" pitchFamily="34" charset="0"/>
              </a:rPr>
              <a:t>SDI is adapting as appropriate the content, methodology, or delivery of instruction to address the unique needs of the child with a disability and to ensure access of the child to the general curriculum.” KCAS, 704 KAR 3:303. 707 KAR 1:002 (58).</a:t>
            </a:r>
            <a:endParaRPr lang="en-US" sz="95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950" i="1" dirty="0">
                <a:solidFill>
                  <a:srgbClr val="000000"/>
                </a:solidFill>
                <a:effectLst/>
                <a:latin typeface="Arial" panose="020B0604020202020204" pitchFamily="34" charset="0"/>
                <a:ea typeface="Arial" panose="020B0604020202020204" pitchFamily="34" charset="0"/>
              </a:rPr>
              <a:t>(IEP and Lesson Plan Development Handbook, pg. 4).</a:t>
            </a:r>
            <a:endParaRPr lang="en-US" sz="950" dirty="0">
              <a:solidFill>
                <a:srgbClr val="000000"/>
              </a:solidFill>
              <a:effectLst/>
              <a:latin typeface="Arial" panose="020B0604020202020204" pitchFamily="34" charset="0"/>
              <a:ea typeface="Arial" panose="020B0604020202020204" pitchFamily="34" charset="0"/>
            </a:endParaRPr>
          </a:p>
        </p:txBody>
      </p:sp>
      <p:sp>
        <p:nvSpPr>
          <p:cNvPr id="7" name="Title 1">
            <a:extLst>
              <a:ext uri="{FF2B5EF4-FFF2-40B4-BE49-F238E27FC236}">
                <a16:creationId xmlns:a16="http://schemas.microsoft.com/office/drawing/2014/main" id="{8DC7851A-B959-4348-8BF4-984D9CC089D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Specially Designed Instruction</a:t>
            </a:r>
          </a:p>
        </p:txBody>
      </p:sp>
      <p:pic>
        <p:nvPicPr>
          <p:cNvPr id="8" name="Picture 7" descr="A close up of a logo&#10;&#10;Description automatically generated">
            <a:extLst>
              <a:ext uri="{FF2B5EF4-FFF2-40B4-BE49-F238E27FC236}">
                <a16:creationId xmlns:a16="http://schemas.microsoft.com/office/drawing/2014/main" id="{E4B2B137-DC52-445C-9FB0-381C47D92A6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68146" y="2313187"/>
            <a:ext cx="2861854" cy="2945209"/>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94CE8DC0-8EE7-4FF8-9A23-85E000F84F6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25982" y="681037"/>
            <a:ext cx="1018455" cy="1018455"/>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8F95464D-8511-4296-835D-808F41E6B33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38200" y="3422495"/>
            <a:ext cx="2646717" cy="2646717"/>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65EB25AF-82F7-41FE-AB62-B760845233D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4356225">
            <a:off x="1447655" y="2036176"/>
            <a:ext cx="1018455" cy="1018455"/>
          </a:xfrm>
          <a:prstGeom prst="rect">
            <a:avLst/>
          </a:prstGeom>
        </p:spPr>
      </p:pic>
    </p:spTree>
    <p:extLst>
      <p:ext uri="{BB962C8B-B14F-4D97-AF65-F5344CB8AC3E}">
        <p14:creationId xmlns:p14="http://schemas.microsoft.com/office/powerpoint/2010/main" val="191892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BC9DAC07-896C-472B-91BF-63D2A257EC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7603" y="-2737605"/>
            <a:ext cx="6716792" cy="12192002"/>
          </a:xfrm>
          <a:prstGeom prst="rect">
            <a:avLst/>
          </a:prstGeom>
        </p:spPr>
      </p:pic>
      <p:sp>
        <p:nvSpPr>
          <p:cNvPr id="11" name="Title 1">
            <a:extLst>
              <a:ext uri="{FF2B5EF4-FFF2-40B4-BE49-F238E27FC236}">
                <a16:creationId xmlns:a16="http://schemas.microsoft.com/office/drawing/2014/main" id="{F468E491-7F82-47EC-B064-1A2289124016}"/>
              </a:ext>
            </a:extLst>
          </p:cNvPr>
          <p:cNvSpPr txBox="1">
            <a:spLocks/>
          </p:cNvSpPr>
          <p:nvPr/>
        </p:nvSpPr>
        <p:spPr>
          <a:xfrm>
            <a:off x="839787" y="-2008910"/>
            <a:ext cx="3932237" cy="127461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sz="2400" dirty="0"/>
            </a:br>
            <a:br>
              <a:rPr lang="en-US" sz="2400" dirty="0"/>
            </a:br>
            <a:br>
              <a:rPr lang="en-US" sz="2400" dirty="0"/>
            </a:br>
            <a:br>
              <a:rPr lang="en-US" sz="2400" dirty="0"/>
            </a:br>
            <a:br>
              <a:rPr lang="en-US" sz="2400" dirty="0"/>
            </a:br>
            <a:br>
              <a:rPr lang="en-US" sz="2400" dirty="0"/>
            </a:br>
            <a:endParaRPr lang="en-US" sz="2400" dirty="0"/>
          </a:p>
          <a:p>
            <a:pPr algn="ctr"/>
            <a:br>
              <a:rPr lang="en-US" sz="2400" dirty="0"/>
            </a:br>
            <a:br>
              <a:rPr lang="en-US" sz="2400" dirty="0"/>
            </a:br>
            <a:endParaRPr lang="en-US" sz="2400" dirty="0"/>
          </a:p>
        </p:txBody>
      </p:sp>
      <p:sp>
        <p:nvSpPr>
          <p:cNvPr id="12" name="Content Placeholder 2">
            <a:extLst>
              <a:ext uri="{FF2B5EF4-FFF2-40B4-BE49-F238E27FC236}">
                <a16:creationId xmlns:a16="http://schemas.microsoft.com/office/drawing/2014/main" id="{B43E85B3-4337-4F23-8BC3-9AD720BE16A5}"/>
              </a:ext>
            </a:extLst>
          </p:cNvPr>
          <p:cNvSpPr txBox="1">
            <a:spLocks/>
          </p:cNvSpPr>
          <p:nvPr/>
        </p:nvSpPr>
        <p:spPr>
          <a:xfrm>
            <a:off x="5164138" y="457199"/>
            <a:ext cx="6456362" cy="59436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dirty="0">
              <a:latin typeface="+mj-lt"/>
            </a:endParaRPr>
          </a:p>
        </p:txBody>
      </p:sp>
      <p:pic>
        <p:nvPicPr>
          <p:cNvPr id="15" name="Picture 14" descr="A picture containing drawing&#10;&#10;Description automatically generated">
            <a:extLst>
              <a:ext uri="{FF2B5EF4-FFF2-40B4-BE49-F238E27FC236}">
                <a16:creationId xmlns:a16="http://schemas.microsoft.com/office/drawing/2014/main" id="{A934FF38-F997-481F-AA8B-E829D9E18C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606862">
            <a:off x="11160114" y="173683"/>
            <a:ext cx="839261" cy="839261"/>
          </a:xfrm>
          <a:prstGeom prst="rect">
            <a:avLst/>
          </a:prstGeom>
        </p:spPr>
      </p:pic>
      <p:pic>
        <p:nvPicPr>
          <p:cNvPr id="17" name="Picture 16" descr="A close up of a logo&#10;&#10;Description automatically generated">
            <a:extLst>
              <a:ext uri="{FF2B5EF4-FFF2-40B4-BE49-F238E27FC236}">
                <a16:creationId xmlns:a16="http://schemas.microsoft.com/office/drawing/2014/main" id="{C9D2ECFB-1135-4483-B0D9-D0E47588E7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7182" y="5766004"/>
            <a:ext cx="778447" cy="801120"/>
          </a:xfrm>
          <a:prstGeom prst="rect">
            <a:avLst/>
          </a:prstGeom>
        </p:spPr>
      </p:pic>
      <p:sp>
        <p:nvSpPr>
          <p:cNvPr id="2" name="TextBox 1">
            <a:extLst>
              <a:ext uri="{FF2B5EF4-FFF2-40B4-BE49-F238E27FC236}">
                <a16:creationId xmlns:a16="http://schemas.microsoft.com/office/drawing/2014/main" id="{8AAB470D-CE54-41CA-95B2-71A5779A34AF}"/>
              </a:ext>
            </a:extLst>
          </p:cNvPr>
          <p:cNvSpPr txBox="1"/>
          <p:nvPr/>
        </p:nvSpPr>
        <p:spPr>
          <a:xfrm>
            <a:off x="599607" y="367258"/>
            <a:ext cx="11020893" cy="769441"/>
          </a:xfrm>
          <a:prstGeom prst="rect">
            <a:avLst/>
          </a:prstGeom>
          <a:noFill/>
        </p:spPr>
        <p:txBody>
          <a:bodyPr wrap="square" rtlCol="0">
            <a:spAutoFit/>
          </a:bodyPr>
          <a:lstStyle/>
          <a:p>
            <a:pPr algn="ctr"/>
            <a:r>
              <a:rPr lang="en-US" sz="4400" dirty="0">
                <a:latin typeface="Trebuchet MS" panose="020B0603020202020204" pitchFamily="34" charset="0"/>
              </a:rPr>
              <a:t>Earner Requirements</a:t>
            </a:r>
          </a:p>
        </p:txBody>
      </p:sp>
      <p:sp>
        <p:nvSpPr>
          <p:cNvPr id="13" name="TextBox 12">
            <a:extLst>
              <a:ext uri="{FF2B5EF4-FFF2-40B4-BE49-F238E27FC236}">
                <a16:creationId xmlns:a16="http://schemas.microsoft.com/office/drawing/2014/main" id="{789399B7-ED5A-450F-B270-EA29BAF01BD6}"/>
              </a:ext>
            </a:extLst>
          </p:cNvPr>
          <p:cNvSpPr txBox="1"/>
          <p:nvPr/>
        </p:nvSpPr>
        <p:spPr>
          <a:xfrm>
            <a:off x="599608" y="1226640"/>
            <a:ext cx="3484900" cy="5078313"/>
          </a:xfrm>
          <a:prstGeom prst="rect">
            <a:avLst/>
          </a:prstGeom>
          <a:noFill/>
          <a:ln>
            <a:solidFill>
              <a:schemeClr val="tx1"/>
            </a:solidFill>
          </a:ln>
        </p:spPr>
        <p:txBody>
          <a:bodyPr wrap="square" rtlCol="0">
            <a:spAutoFit/>
          </a:bodyPr>
          <a:lstStyle/>
          <a:p>
            <a:r>
              <a:rPr lang="en-US" dirty="0"/>
              <a:t> </a:t>
            </a:r>
            <a:r>
              <a:rPr lang="en-US" b="1" u="sng" dirty="0"/>
              <a:t>Part 1 </a:t>
            </a:r>
            <a:r>
              <a:rPr lang="en-US" dirty="0"/>
              <a:t> earner requirements are:  </a:t>
            </a:r>
          </a:p>
          <a:p>
            <a:pPr marL="285750" indent="-285750">
              <a:buFont typeface="Arial" panose="020B0604020202020204" pitchFamily="34" charset="0"/>
              <a:buChar char="•"/>
            </a:pPr>
            <a:r>
              <a:rPr lang="en-US" dirty="0"/>
              <a:t>Type an overview and answer questions in 300 – 500 words.</a:t>
            </a:r>
          </a:p>
          <a:p>
            <a:endParaRPr lang="en-US" b="1" dirty="0"/>
          </a:p>
          <a:p>
            <a:r>
              <a:rPr lang="en-US" b="1" dirty="0"/>
              <a:t>To receive a Passing score:</a:t>
            </a:r>
            <a:r>
              <a:rPr lang="en-US" dirty="0"/>
              <a:t>  The earner would completely answer four prompts with a clear explanation, in a typed narrative format.  Prompt will include in what context you are providing interdisciplinary instruction, type of classroom (Regular or Resource classroom), number and grades/age of students, the two (2) specially designed instructional strategies used, and the predicted outcomes of the lesson.</a:t>
            </a:r>
          </a:p>
          <a:p>
            <a:endParaRPr lang="en-US" dirty="0"/>
          </a:p>
        </p:txBody>
      </p:sp>
      <p:sp>
        <p:nvSpPr>
          <p:cNvPr id="18" name="TextBox 17">
            <a:extLst>
              <a:ext uri="{FF2B5EF4-FFF2-40B4-BE49-F238E27FC236}">
                <a16:creationId xmlns:a16="http://schemas.microsoft.com/office/drawing/2014/main" id="{94CAB875-FD21-4CFA-B99B-96C5EFD97181}"/>
              </a:ext>
            </a:extLst>
          </p:cNvPr>
          <p:cNvSpPr txBox="1"/>
          <p:nvPr/>
        </p:nvSpPr>
        <p:spPr>
          <a:xfrm>
            <a:off x="4412689" y="1226640"/>
            <a:ext cx="3484900" cy="5078313"/>
          </a:xfrm>
          <a:prstGeom prst="rect">
            <a:avLst/>
          </a:prstGeom>
          <a:noFill/>
          <a:ln>
            <a:solidFill>
              <a:schemeClr val="tx1"/>
            </a:solidFill>
          </a:ln>
        </p:spPr>
        <p:txBody>
          <a:bodyPr wrap="square" rtlCol="0">
            <a:spAutoFit/>
          </a:bodyPr>
          <a:lstStyle/>
          <a:p>
            <a:pPr lvl="0"/>
            <a:r>
              <a:rPr lang="en-US" b="1" u="sng" dirty="0"/>
              <a:t>Part 2</a:t>
            </a:r>
            <a:r>
              <a:rPr lang="en-US" dirty="0"/>
              <a:t> earner requirements are:</a:t>
            </a:r>
          </a:p>
          <a:p>
            <a:pPr lvl="0"/>
            <a:endParaRPr lang="en-US" dirty="0"/>
          </a:p>
          <a:p>
            <a:pPr marL="285750" lvl="0" indent="-285750">
              <a:buFont typeface="Arial" panose="020B0604020202020204" pitchFamily="34" charset="0"/>
              <a:buChar char="•"/>
            </a:pPr>
            <a:r>
              <a:rPr lang="en-US" dirty="0"/>
              <a:t>One-page typed lesson plan</a:t>
            </a:r>
          </a:p>
          <a:p>
            <a:pPr marL="285750" lvl="0" indent="-285750">
              <a:buFont typeface="Arial" panose="020B0604020202020204" pitchFamily="34" charset="0"/>
              <a:buChar char="•"/>
            </a:pPr>
            <a:r>
              <a:rPr lang="en-US" dirty="0"/>
              <a:t>The earner is required to submit a link, to a video, that shows    5-10 minutes of them engaging students in understanding that text is anything that communicates a message (Interdisciplinary Practice #1</a:t>
            </a:r>
          </a:p>
          <a:p>
            <a:pPr marL="285750" lvl="0" indent="-285750">
              <a:buFont typeface="Arial" panose="020B0604020202020204" pitchFamily="34" charset="0"/>
              <a:buChar char="•"/>
            </a:pPr>
            <a:r>
              <a:rPr lang="en-US" dirty="0"/>
              <a:t>Two (2) SDI strategies used in the video.</a:t>
            </a:r>
          </a:p>
          <a:p>
            <a:pPr marL="285750" indent="-285750">
              <a:buFont typeface="Arial" panose="020B0604020202020204" pitchFamily="34" charset="0"/>
              <a:buChar char="•"/>
            </a:pPr>
            <a:r>
              <a:rPr lang="en-US" dirty="0"/>
              <a:t>The earner then submits (3-5 pieces of student work), that is viewed in the video.</a:t>
            </a:r>
          </a:p>
          <a:p>
            <a:pPr marL="285750" indent="-285750">
              <a:buFont typeface="Arial" panose="020B0604020202020204" pitchFamily="34" charset="0"/>
              <a:buChar char="•"/>
            </a:pPr>
            <a:r>
              <a:rPr lang="en-US" dirty="0"/>
              <a:t>There is a rubric that accompanies this part to ensure that all sections are completed.</a:t>
            </a:r>
          </a:p>
        </p:txBody>
      </p:sp>
      <p:sp>
        <p:nvSpPr>
          <p:cNvPr id="19" name="TextBox 18">
            <a:extLst>
              <a:ext uri="{FF2B5EF4-FFF2-40B4-BE49-F238E27FC236}">
                <a16:creationId xmlns:a16="http://schemas.microsoft.com/office/drawing/2014/main" id="{0F38FA41-358D-44D4-9E6C-4E9DE41B8959}"/>
              </a:ext>
            </a:extLst>
          </p:cNvPr>
          <p:cNvSpPr txBox="1"/>
          <p:nvPr/>
        </p:nvSpPr>
        <p:spPr>
          <a:xfrm>
            <a:off x="8094844" y="1203485"/>
            <a:ext cx="3484900" cy="5078313"/>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a:t> </a:t>
            </a:r>
            <a:r>
              <a:rPr lang="en-US" b="1" u="sng" dirty="0"/>
              <a:t>Part 3 </a:t>
            </a:r>
            <a:r>
              <a:rPr lang="en-US" dirty="0"/>
              <a:t>the earner is required to Type a reflection of this </a:t>
            </a:r>
            <a:r>
              <a:rPr lang="en-US" dirty="0" err="1"/>
              <a:t>Micr</a:t>
            </a:r>
            <a:r>
              <a:rPr lang="en-US" dirty="0"/>
              <a:t>-Credential process in 300 – 500 words.</a:t>
            </a:r>
          </a:p>
          <a:p>
            <a:endParaRPr lang="en-US" b="1" dirty="0"/>
          </a:p>
          <a:p>
            <a:r>
              <a:rPr lang="en-US" b="1" dirty="0"/>
              <a:t>To receive a Passing score:</a:t>
            </a:r>
            <a:r>
              <a:rPr lang="en-US" dirty="0"/>
              <a:t>  The earner would completely answer four prompts with a clear explanation, in a typed narrative format.  Prompt will include in what context you are providing interdisciplinary instruction, type of classroom (Regular or Resource classroom), number and grades/age of students, the two (2) specially designed instructional strategies used, and the predicted outcomes of the lesson.</a:t>
            </a:r>
          </a:p>
        </p:txBody>
      </p:sp>
      <p:pic>
        <p:nvPicPr>
          <p:cNvPr id="25" name="Picture 24" descr="A picture containing drawing&#10;&#10;Description automatically generated">
            <a:extLst>
              <a:ext uri="{FF2B5EF4-FFF2-40B4-BE49-F238E27FC236}">
                <a16:creationId xmlns:a16="http://schemas.microsoft.com/office/drawing/2014/main" id="{1A2B5D27-C312-4D96-AD54-173852998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85308">
            <a:off x="129639" y="185509"/>
            <a:ext cx="839261" cy="839261"/>
          </a:xfrm>
          <a:prstGeom prst="rect">
            <a:avLst/>
          </a:prstGeom>
        </p:spPr>
      </p:pic>
    </p:spTree>
    <p:extLst>
      <p:ext uri="{BB962C8B-B14F-4D97-AF65-F5344CB8AC3E}">
        <p14:creationId xmlns:p14="http://schemas.microsoft.com/office/powerpoint/2010/main" val="404825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519</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Trebuchet MS</vt:lpstr>
      <vt:lpstr>Office Theme</vt:lpstr>
      <vt:lpstr>Interdisciplinary Literacy Practices:   Recognize that Text is Anything that Communicates a Message for  Students with Special Needs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Interdisciplinary Literacy Practices:   Recognize that Text is Anything that  Communicates a Message for  Students with Special Needs</dc:title>
  <dc:creator>Nichols, Stephanie</dc:creator>
  <cp:lastModifiedBy>Nichols, Stephanie</cp:lastModifiedBy>
  <cp:revision>15</cp:revision>
  <dcterms:created xsi:type="dcterms:W3CDTF">2020-03-14T19:33:53Z</dcterms:created>
  <dcterms:modified xsi:type="dcterms:W3CDTF">2020-03-17T01:33:08Z</dcterms:modified>
</cp:coreProperties>
</file>