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75" r:id="rId1"/>
  </p:sldMasterIdLst>
  <p:notesMasterIdLst>
    <p:notesMasterId r:id="rId26"/>
  </p:notesMasterIdLst>
  <p:sldIdLst>
    <p:sldId id="256" r:id="rId2"/>
    <p:sldId id="257" r:id="rId3"/>
    <p:sldId id="260" r:id="rId4"/>
    <p:sldId id="262" r:id="rId5"/>
    <p:sldId id="258" r:id="rId6"/>
    <p:sldId id="261" r:id="rId7"/>
    <p:sldId id="266" r:id="rId8"/>
    <p:sldId id="263" r:id="rId9"/>
    <p:sldId id="264" r:id="rId10"/>
    <p:sldId id="265" r:id="rId11"/>
    <p:sldId id="281" r:id="rId12"/>
    <p:sldId id="267" r:id="rId13"/>
    <p:sldId id="269" r:id="rId14"/>
    <p:sldId id="268" r:id="rId15"/>
    <p:sldId id="278" r:id="rId16"/>
    <p:sldId id="271" r:id="rId17"/>
    <p:sldId id="273" r:id="rId18"/>
    <p:sldId id="284" r:id="rId19"/>
    <p:sldId id="274" r:id="rId20"/>
    <p:sldId id="275" r:id="rId21"/>
    <p:sldId id="285" r:id="rId22"/>
    <p:sldId id="272" r:id="rId23"/>
    <p:sldId id="283" r:id="rId24"/>
    <p:sldId id="276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avis" initials="md" lastIdx="1" clrIdx="0">
    <p:extLst>
      <p:ext uri="{19B8F6BF-5375-455C-9EA6-DF929625EA0E}">
        <p15:presenceInfo xmlns:p15="http://schemas.microsoft.com/office/powerpoint/2012/main" userId="35cb035cbe01dc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26" autoAdjust="0"/>
    <p:restoredTop sz="94645" autoAdjust="0"/>
  </p:normalViewPr>
  <p:slideViewPr>
    <p:cSldViewPr snapToGrid="0">
      <p:cViewPr varScale="1">
        <p:scale>
          <a:sx n="202" d="100"/>
          <a:sy n="202" d="100"/>
        </p:scale>
        <p:origin x="144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867153961994936E-2"/>
          <c:y val="0.16770321763724363"/>
          <c:w val="0.81932691144703262"/>
          <c:h val="0.79234050862099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>
                <a:outerShdw sx="38000" sy="38000" algn="ctr" rotWithShape="0">
                  <a:srgbClr val="000000"/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981-9840-8DFE-2727D42E80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981-9840-8DFE-2727D42E8018}"/>
              </c:ext>
            </c:extLst>
          </c:dPt>
          <c:dLbls>
            <c:dLbl>
              <c:idx val="0"/>
              <c:layout>
                <c:manualLayout>
                  <c:x val="-0.24870562993894066"/>
                  <c:y val="-0.229491260665301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36F55E-C1E9-FA4F-B920-C1E1F72E534B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- </a:t>
                    </a:r>
                    <a:fld id="{F0870373-BBC9-BA47-A75E-CDEC5001D8C3}" type="VALU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81-9840-8DFE-2727D42E8018}"/>
                </c:ext>
              </c:extLst>
            </c:dLbl>
            <c:dLbl>
              <c:idx val="1"/>
              <c:layout>
                <c:manualLayout>
                  <c:x val="0.19326697933522313"/>
                  <c:y val="9.18964415464539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3AE902-E16D-3942-8A6B-44486713B398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- </a:t>
                    </a:r>
                    <a:fld id="{09161869-FA1F-514D-B6FB-7AA79A59B4CC}" type="VALU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07017082764861"/>
                      <c:h val="0.374974852963800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981-9840-8DFE-2727D42E80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Students who have reached AR goal for year</c:v>
                </c:pt>
                <c:pt idx="1">
                  <c:v>Students who have not reached AR goal for the year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1-9840-8DFE-2727D42E801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959-E345-A2CE-2EC656069A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59-E345-A2CE-2EC656069A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Students not projected to reach AR goal</c:v>
                </c:pt>
                <c:pt idx="1">
                  <c:v>Students projected to reach AR goal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</c:v>
                </c:pt>
                <c:pt idx="1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59-E345-A2CE-2EC656069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7T21:29:39.931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324b123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324b123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169167c6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169167c6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about the questions, answers,</a:t>
            </a:r>
            <a:r>
              <a:rPr lang="en-US" baseline="0" dirty="0"/>
              <a:t> and, finally, saving it as a word document that will be uploaded to the online quiz creating form.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169167c6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169167c6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about details about</a:t>
            </a:r>
            <a:r>
              <a:rPr lang="en-US" baseline="0" dirty="0"/>
              <a:t> this form.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After you upload, talk about clicking save and that it will take a few minutes for the quiz to become available on Renaissance.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324b123a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324b123a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-US" baseline="0" dirty="0"/>
              <a:t> could not find Fran Grabs It on Renaissance.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I hyperlinked the quiz number but Renaissance has to open to that when running the PowerPoint.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It would only matter if we were presenting in person.  This picture should suffice.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324b123a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324b123a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324b123a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324b123a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you open</a:t>
            </a:r>
            <a:r>
              <a:rPr lang="en-US" baseline="0" dirty="0"/>
              <a:t> this in Slide Show, the video of Tammy will begin playing.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It looks like just a black screen, but the video is there.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324b123a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324b123a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324b123ad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324b123ad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where</a:t>
            </a:r>
            <a:r>
              <a:rPr lang="en-US" baseline="0" dirty="0"/>
              <a:t> we need to put a picture of a student report with the #400 numbered tests.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24b123a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24b123a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52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324b123ad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324b123ad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 will begin when</a:t>
            </a:r>
            <a:r>
              <a:rPr lang="en-US" baseline="0" dirty="0"/>
              <a:t> you click the mouse.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I have tried everything to get the video to turn right side up, searched tutorials online, but nothing works.  Does Kelly know how to do this?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324b123a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324b123a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324b123a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324b123a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324b123a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324b123a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296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24b123a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24b123a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24b123a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24b123a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982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324b123a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324b123a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169167c6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169167c6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169167c6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169167c6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Need to add bullet points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24b123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24b123a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324b123a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324b123a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169167c6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169167c6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169167c6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169167c6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about details about</a:t>
            </a:r>
            <a:r>
              <a:rPr lang="en-US" baseline="0" dirty="0"/>
              <a:t> this form.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71A7-CB0C-3644-AC00-98F5D8DC2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312EB-ADD4-A443-8891-CB4EA7AF4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5BB1-875A-D24D-8CE5-A5F59B84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2335-5D29-AA49-B1F1-2E875B7D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38AEC-AE41-9D44-83DE-89E38574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57609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AC1C-A8AA-5F4C-8F45-8CCAB55E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BE3B6-4742-7045-80B5-7FAB313A0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49467-00A0-EC49-9D57-F53E25441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E3BB4-3D48-604B-AB19-A27F087C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7ADF7-D40E-894D-8F65-D1A66E9C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01209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AEEE19-9FA3-1241-B047-3804D9BAB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4DDA2-FB97-2E47-AC97-39DDEECF9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8296-6C3B-2644-B816-CAC40DA9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4112F-00A2-644D-8725-C8301FB55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CB9A5-3B87-8948-AA51-A8E19BB4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31747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747052"/>
      </p:ext>
    </p:extLst>
  </p:cSld>
  <p:clrMapOvr>
    <a:masterClrMapping/>
  </p:clrMapOvr>
  <p:transition spd="slow">
    <p:sndAc>
      <p:stSnd>
        <p:snd r:embed="rId1" name="hammer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1"/>
            <a:ext cx="852060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871237"/>
      </p:ext>
    </p:extLst>
  </p:cSld>
  <p:clrMapOvr>
    <a:masterClrMapping/>
  </p:clrMapOvr>
  <p:transition spd="slow"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47D2-69B3-1642-88E0-421243D4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BD94-3E23-1A4F-9B08-34899D899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82F3E-D4C3-0440-B1E8-B9FBF796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BC9A-2756-884B-A42D-CC400EDD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ACD8-0059-3C4F-BEE5-6C017049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3402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C04C-B1C0-2445-ADE5-686AA6A9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14DA-B7F1-3C49-A127-B8B3D4755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2F8F4-15DC-434F-8503-87BF4053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589A-9FE9-9B4C-B116-58191111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9A3C7-6A64-6C44-9071-57940C39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35732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9306-4C14-204C-B07C-BA758BA9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83860-362B-1648-BAD1-FDC9F2CE1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130A-FB00-B34B-8727-415AD4010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FDD9-F559-0B4A-A58D-2819A1DB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95B3-F3DE-3E4B-AB43-6C392302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58AFA-EB67-B14B-A5AB-73956B69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45965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7261-81C4-4848-8E34-66F62275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A6B8D-2B6A-7942-B150-F7B22D13D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E533E-BC18-8046-90B5-782489097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4A951D-57F1-BD4E-8DC3-946C44970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D0F5D-A0A6-8A46-B5A5-48E40DA89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A1AE4-887E-F845-8FC9-C4ADE6FD9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D9FDC-3EFD-6D48-A352-E57D71EB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9C76C-E301-894F-BB06-5B86C6A3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86678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CC94-E19B-3946-95F6-251B48D8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AD9C5-461F-D746-B7F4-70886838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06C8C-EC8D-7044-BBC0-0D4F2F29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CC336-9937-3047-B86E-E2B9F70C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30187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1C124-7CD6-1D46-B73A-F8BC0D3A5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6B405-8B3E-0C43-8F4F-152C2AA2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35D72-8696-7A47-A40C-28885B9C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071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D2DA-EF35-0C46-97C1-456CB407F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D97F2-7547-EA4E-A427-360399EA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A88C7-2130-3C46-81A7-D17AD2D97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949D3-A79E-6F4E-AB23-D7255A7D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7794B-A861-6A40-BA4B-3B394C39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07730-014B-CF49-86FE-0EC764E8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20322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B46B-6103-9F4A-868A-67A6F09B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99A64-3F99-A94C-87FB-089CD9390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A53FD-22B0-9A4D-A4E7-8C4EDD7BD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CB7B-6618-D94D-ADF2-7955B53C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C023-61DC-584E-B713-11EE6BE4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3F8E5-5FB2-6349-9861-B888E7A7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0450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6E899-A694-174D-BB43-DB94EE6F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876D6-C89A-1B47-9777-794B1CE05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4857-F5E2-254C-ABEC-604E9EC87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62C9C-2C59-9342-B0AC-39A552527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5D095-8200-5F40-81F5-DF0D46887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858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lobal-zone51.renaissance-go.com/identityservice/sso/signin?signin=7876f5f8007dc4a72099ea134cc0a752" TargetMode="Externa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blog.jadeboylan.com/2011/01/super-sunday-7.html" TargetMode="Externa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pixabay.com/en/boy-computer-home-office-male-man-1297397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s://martinhumanities.com/tag/assessments/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3" name="Picture 11" descr="C:\Users\Kevin\AppData\Local\Microsoft\Windows\Temporary Internet Files\Content.IE5\OQ3UXK4K\14325-illustration-of-an-open-book-pv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163" y="2344238"/>
            <a:ext cx="7620000" cy="3752850"/>
          </a:xfrm>
          <a:prstGeom prst="rect">
            <a:avLst/>
          </a:prstGeom>
          <a:noFill/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07931" y="1135308"/>
            <a:ext cx="8520601" cy="172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Presented by Melissa Davis on behalf of First Grade Teachers at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tx1"/>
                </a:solidFill>
              </a:rPr>
              <a:t>Louisa West Elementary School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Lawrence County, KY</a:t>
            </a:r>
            <a:endParaRPr dirty="0"/>
          </a:p>
        </p:txBody>
      </p:sp>
      <p:pic>
        <p:nvPicPr>
          <p:cNvPr id="4" name="Picture 3" descr="Astronaut Amanda_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069" y="3702103"/>
            <a:ext cx="1247502" cy="165625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1081428" y="307411"/>
            <a:ext cx="6994222" cy="175432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Readers are Leaders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8 0.33529 C -0.31145 0.32233 -0.31197 0.30444 -0.30972 0.29087 C -0.30798 0.28069 -0.30868 0.28871 -0.30746 0.27977 C -0.30677 0.27422 -0.30659 0.26681 -0.30538 0.26188 C -0.30381 0.25509 -0.29947 0.2517 -0.29687 0.24676 C -0.29548 0.23936 -0.29739 0.24553 -0.29322 0.24152 C -0.2894 0.23782 -0.28993 0.23381 -0.28472 0.23134 C -0.28194 0.22702 -0.27795 0.21962 -0.27465 0.21623 C -0.27256 0.21407 -0.2677 0.21314 -0.26545 0.21253 C -0.26232 0.20975 -0.26024 0.20852 -0.25677 0.20728 C -0.25069 0.20296 -0.24392 0.20019 -0.2375 0.19834 C -0.23385 0.19618 -0.23038 0.19402 -0.22673 0.19217 C -0.22395 0.19063 -0.21822 0.18939 -0.21822 0.18939 C -0.21076 0.18384 -0.2019 0.18045 -0.19392 0.17705 C -0.1901 0.17212 -0.18472 0.16996 -0.18038 0.16657 C -0.17812 0.16472 -0.17326 0.16194 -0.17326 0.16194 C -0.17309 0.15793 -0.17361 0.15361 -0.17256 0.15022 C -0.171 0.14497 -0.16371 0.14343 -0.16111 0.14282 C -0.15538 0.13572 -0.14513 0.13449 -0.13888 0.13387 C -0.13767 0.13325 -0.13663 0.13264 -0.13541 0.13233 C -0.13211 0.13171 -0.12864 0.13202 -0.12534 0.13109 C -0.12239 0.13048 -0.11909 0.1277 -0.11614 0.12616 C -0.11267 0.12277 -0.1092 0.12277 -0.10538 0.12092 C -0.09409 0.11135 -0.07777 0.1058 -0.06545 0.10364 C -0.05364 0.09531 -0.04149 0.09562 -0.02899 0.0947 C -0.01666 0.09346 -0.00312 0.08945 0.00886 0.08452 C 0.02414 0.08575 0.03941 0.08328 0.05469 0.08575 C 0.07535 0.08236 0.06563 0.0839 0.08386 0.08174 C 0.0875 0.07958 0.09098 0.07712 0.09462 0.07557 C 0.09896 0.06755 0.09428 0.07496 0.09966 0.07033 C 0.10174 0.06879 0.11077 0.05583 0.1125 0.05244 C 0.1158 0.04627 0.11719 0.0401 0.12101 0.03455 C 0.12171 0.02961 0.12535 0.02067 0.12535 0.02067 C 0.12709 0.01203 0.12917 0.00309 0.13039 -0.00586 C 0.1316 -0.02437 0.13195 -0.04349 0.12882 -0.06138 C 0.1283 -0.06477 0.12882 -0.06878 0.12744 -0.07032 C 0.125 -0.07372 0.11841 -0.07649 0.11528 -0.07834 C 0.11303 -0.08112 0.11077 -0.08143 0.10816 -0.08328 C 0.10591 -0.08729 0.10382 -0.09438 0.10105 -0.09562 C 0.09757 -0.1024 0.09879 -0.11011 0.09601 -0.11752 C 0.09202 -0.14682 0.10591 -0.1607 0.12032 -0.16564 C 0.12935 -0.16471 0.13976 -0.16286 0.14827 -0.15669 C 0.15087 -0.15515 0.15348 -0.15237 0.15608 -0.15052 C 0.15816 -0.14898 0.1625 -0.14651 0.1625 -0.14651 C 0.17014 -0.13757 0.17188 -0.13818 0.18108 -0.13541 C 0.18455 -0.13387 0.19167 -0.1314 0.19167 -0.1314 C 0.19514 -0.12924 0.19827 -0.12862 0.20174 -0.12646 C 0.2125 -0.1277 0.2231 -0.13109 0.23386 -0.13263 C 0.23907 -0.13479 0.24445 -0.13664 0.24966 -0.1388 C 0.25313 -0.14281 0.2573 -0.14343 0.26112 -0.14651 C 0.26198 -0.15237 0.26164 -0.15854 0.26528 -0.1607 C 0.26667 -0.16564 0.26754 -0.17026 0.26823 -0.17582 C 0.26233 -0.18599 0.26546 -0.18383 0.25955 -0.18569 C 0.25712 -0.19062 0.25678 -0.1971 0.25469 -0.20234 C 0.24688 -0.2008 0.24289 -0.20018 0.23455 -0.20111 C 0.22622 -0.21129 0.2224 -0.21468 0.21181 -0.21622 C 0.20035 -0.21468 0.18698 -0.2119 0.17605 -0.22147 C 0.16667 -0.22979 0.18125 -0.21776 0.1724 -0.22763 C 0.17049 -0.22979 0.16737 -0.22949 0.16528 -0.23164 C 0.15869 -0.23843 0.16355 -0.23535 0.15886 -0.23781 C 0.15764 -0.24121 0.15608 -0.24953 0.15608 -0.24953 C 0.15539 -0.26064 0.15608 -0.26557 0.15747 -0.27637 C 0.15747 -0.27699 0.1658 -0.28192 0.16754 -0.28377 C 0.17066 -0.28994 0.17744 -0.29056 0.18178 -0.29118 C 0.1856 -0.29364 0.19202 -0.2995 0.19601 -0.30012 C 0.20261 -0.30197 0.20921 -0.3029 0.21598 -0.30382 C 0.22379 -0.30752 0.2198 -0.30598 0.22813 -0.30783 C 0.24046 -0.31277 0.2533 -0.31369 0.26598 -0.31524 C 0.27327 -0.31894 0.28004 -0.32079 0.2875 -0.32171 C 0.2915 -0.32387 0.29514 -0.32603 0.29896 -0.32788 C 0.30712 -0.32511 0.29914 -0.32973 0.30382 -0.32325 C 0.30816 -0.31739 0.32014 -0.31678 0.32535 -0.31524 C 0.33299 -0.31092 0.3448 -0.31061 0.35313 -0.30907 C 0.36424 -0.30475 0.3757 -0.30907 0.38681 -0.30536 C 0.39688 -0.30845 0.40539 -0.31925 0.41459 -0.32696 C 0.43282 -0.34115 0.42032 -0.32912 0.43039 -0.33806 C 0.43438 -0.34207 0.4382 -0.34639 0.44254 -0.34855 C 0.44705 -0.35348 0.45122 -0.36181 0.45608 -0.3649 C 0.45799 -0.37045 0.46129 -0.37415 0.4625 -0.38032 C 0.46303 -0.38248 0.46337 -0.38433 0.46389 -0.38649 C 0.46441 -0.38926 0.46528 -0.39389 0.46528 -0.39389 C 0.46424 -0.41733 0.46424 -0.44602 0.4724 -0.46514 C 0.47396 -0.47871 0.47848 -0.51357 0.48247 -0.52344 C 0.48351 -0.52868 0.48455 -0.53115 0.48681 -0.53485 C 0.4875 -0.53825 0.4875 -0.5404 0.48959 -0.54256 C 0.49098 -0.5438 0.49393 -0.54503 0.49393 -0.54503 C 0.49948 -0.55243 0.5033 -0.55521 0.50955 -0.55891 C 0.52084 -0.5731 0.53837 -0.57032 0.55105 -0.57804 C 0.55643 -0.58174 0.56129 -0.58359 0.56667 -0.58698 C 0.56875 -0.58852 0.57327 -0.59068 0.57327 -0.59068 C 0.58073 -0.59963 0.57223 -0.58821 0.57674 -0.62492 C 0.57726 -0.62893 0.57935 -0.63078 0.58039 -0.63387 C 0.58386 -0.64435 0.58473 -0.65546 0.58889 -0.66564 C 0.59046 -0.67396 0.59202 -0.69031 0.59532 -0.69741 C 0.59636 -0.69957 0.59775 -0.70049 0.59896 -0.70234 C 0.60087 -0.70543 0.60261 -0.71098 0.60469 -0.71375 C 0.60608 -0.71561 0.60816 -0.71561 0.60955 -0.71746 C 0.61303 -0.72208 0.61459 -0.72393 0.61893 -0.7264 C 0.62483 -0.73319 0.63056 -0.73874 0.63455 -0.74923 C 0.63577 -0.75601 0.63386 -0.77976 0.64098 -0.78223 C 0.64532 -0.78377 0.64341 -0.78285 0.64671 -0.7847 C 0.64914 -0.78778 0.6481 -0.78747 0.64966 -0.78747 L 0.71181 -0.79364 " pathEditMode="relative" ptsTypes="fffffffffffffffffffffffffffffffffffffffffffffffffffffffffffffffffffffffffffffffffffffffffffffffffffff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iz templ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45" y="137573"/>
            <a:ext cx="3683726" cy="4901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240" y="1495699"/>
            <a:ext cx="134547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4</a:t>
            </a: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eate a Book quiz for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49120" y="783327"/>
            <a:ext cx="4743528" cy="3557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1497" y="1293226"/>
            <a:ext cx="134547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5</a:t>
            </a:r>
          </a:p>
        </p:txBody>
      </p:sp>
      <p:sp>
        <p:nvSpPr>
          <p:cNvPr id="5" name="Right Arrow Callout 4"/>
          <p:cNvSpPr/>
          <p:nvPr/>
        </p:nvSpPr>
        <p:spPr>
          <a:xfrm>
            <a:off x="2065867" y="2873023"/>
            <a:ext cx="2427111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file of the completed book quiz</a:t>
            </a: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4924" y="555605"/>
            <a:ext cx="4416594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Test Preview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test previ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15974" y="1874339"/>
            <a:ext cx="3634377" cy="2725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2310" y="1881052"/>
            <a:ext cx="2272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“Grab a Crab”</a:t>
            </a:r>
          </a:p>
          <a:p>
            <a:r>
              <a:rPr lang="en-US" dirty="0"/>
              <a:t>Teacher Made Quiz</a:t>
            </a:r>
          </a:p>
          <a:p>
            <a:r>
              <a:rPr lang="en-US" dirty="0">
                <a:hlinkClick r:id="rId5"/>
              </a:rPr>
              <a:t>#400415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318231" y="1571149"/>
            <a:ext cx="85206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RAZ website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Benchmark series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Treasures series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Renaissance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Binding Machine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Copy paper and ink for copying books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Laminating sheets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v"/>
            </a:pPr>
            <a:r>
              <a:rPr lang="en" dirty="0"/>
              <a:t>Additional books not in the Renaissance program</a:t>
            </a: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2670766" y="679702"/>
            <a:ext cx="3724096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Resources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2094" y="679702"/>
            <a:ext cx="5301451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Creating Books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Video making the books.MOV" descr="Video making the books.MOV">
            <a:hlinkClick r:id="" action="ppaction://media"/>
            <a:extLst>
              <a:ext uri="{FF2B5EF4-FFF2-40B4-BE49-F238E27FC236}">
                <a16:creationId xmlns:a16="http://schemas.microsoft.com/office/drawing/2014/main" id="{E7AE357A-3887-424F-878D-3BDF861E8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4564" y="1603032"/>
            <a:ext cx="3100026" cy="3540468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5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Image result for gene wilder willy wonka me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993"/>
            <a:ext cx="9160779" cy="45803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51560" y="907869"/>
            <a:ext cx="2253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So…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298638" y="1831744"/>
            <a:ext cx="85206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How does providing these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teacher- created AR tests improve and motivate all readers to become more successful?</a:t>
            </a: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-118454" y="679702"/>
            <a:ext cx="9302547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Guiding Research Question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7521" y="679702"/>
            <a:ext cx="6955750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Monitoring AR Tests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8FA324-E58E-264E-9096-6EF82066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3032"/>
            <a:ext cx="4108174" cy="3540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5152DA-77F1-0F48-B9F2-F68DF7DCACE0}"/>
              </a:ext>
            </a:extLst>
          </p:cNvPr>
          <p:cNvSpPr txBox="1"/>
          <p:nvPr/>
        </p:nvSpPr>
        <p:spPr>
          <a:xfrm>
            <a:off x="4108174" y="1942105"/>
            <a:ext cx="48277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Screenshot of Renaissance Records Report</a:t>
            </a:r>
          </a:p>
          <a:p>
            <a:r>
              <a:rPr lang="en-US" sz="2000" dirty="0"/>
              <a:t>Quizzes beginning with 400 are teacher created quizzes,</a:t>
            </a:r>
          </a:p>
          <a:p>
            <a:endParaRPr lang="en-US" sz="2000" dirty="0"/>
          </a:p>
          <a:p>
            <a:r>
              <a:rPr lang="en-US" sz="2000" dirty="0"/>
              <a:t>This student took 16/25 teacher-created quizzes, which is 64% of the total.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E23EA4-3E0B-F145-9766-647F19872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1DBC3F-3985-314A-918E-A87FED1749B2}"/>
              </a:ext>
            </a:extLst>
          </p:cNvPr>
          <p:cNvSpPr/>
          <p:nvPr/>
        </p:nvSpPr>
        <p:spPr>
          <a:xfrm>
            <a:off x="1721369" y="483084"/>
            <a:ext cx="5966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Monitoring AR Tests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3167A-404F-7944-90EA-FECE73E11743}"/>
              </a:ext>
            </a:extLst>
          </p:cNvPr>
          <p:cNvSpPr txBox="1"/>
          <p:nvPr/>
        </p:nvSpPr>
        <p:spPr>
          <a:xfrm>
            <a:off x="668459" y="1601777"/>
            <a:ext cx="72703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28 out of 123 students have taken more Renaissance AR tests that are a part of the Renaissance Library.  (23% of students) </a:t>
            </a:r>
          </a:p>
          <a:p>
            <a:r>
              <a:rPr lang="en-US" sz="2400" dirty="0"/>
              <a:t> 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That means 95 out of 123 students took more teacher created quizzes.  (77% of students)</a:t>
            </a:r>
          </a:p>
          <a:p>
            <a:endParaRPr lang="en-US" dirty="0"/>
          </a:p>
        </p:txBody>
      </p:sp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6FE5B9E-4A95-C14D-8F91-6FA9D61D4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68854" y="2434927"/>
            <a:ext cx="3406291" cy="13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3726"/>
      </p:ext>
    </p:extLst>
  </p:cSld>
  <p:clrMapOvr>
    <a:masterClrMapping/>
  </p:clrMapOvr>
  <p:transition spd="slow">
    <p:sndAc>
      <p:stSnd>
        <p:snd r:embed="rId3" name="hamm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9120" y="679702"/>
            <a:ext cx="6532559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Student Monitoring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22223" y="4313363"/>
            <a:ext cx="3127022" cy="710192"/>
          </a:xfrm>
        </p:spPr>
        <p:txBody>
          <a:bodyPr/>
          <a:lstStyle/>
          <a:p>
            <a:pPr>
              <a:buNone/>
            </a:pPr>
            <a:r>
              <a:rPr lang="en-US" dirty="0"/>
              <a:t>Video of Student’s Flower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" name="Video of Student Flower.mp4" descr="Video of Student Flower.mp4">
            <a:hlinkClick r:id="" action="ppaction://media"/>
            <a:extLst>
              <a:ext uri="{FF2B5EF4-FFF2-40B4-BE49-F238E27FC236}">
                <a16:creationId xmlns:a16="http://schemas.microsoft.com/office/drawing/2014/main" id="{804A1A13-D2B7-574F-B48F-0032909DB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1341" y="1615644"/>
            <a:ext cx="4439568" cy="3540468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5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218706" y="418994"/>
            <a:ext cx="8520601" cy="94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bg1"/>
                </a:solidFill>
              </a:rPr>
              <a:t>The Team</a:t>
            </a:r>
            <a:endParaRPr u="sng" dirty="0">
              <a:solidFill>
                <a:schemeClr val="bg1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5864042" y="2515436"/>
            <a:ext cx="3647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Melissa Davis</a:t>
            </a:r>
            <a:endParaRPr dirty="0"/>
          </a:p>
        </p:txBody>
      </p:sp>
      <p:sp>
        <p:nvSpPr>
          <p:cNvPr id="62" name="Google Shape;62;p14"/>
          <p:cNvSpPr txBox="1"/>
          <p:nvPr/>
        </p:nvSpPr>
        <p:spPr>
          <a:xfrm>
            <a:off x="153567" y="4434825"/>
            <a:ext cx="2723401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Amanda Adams</a:t>
            </a:r>
            <a:endParaRPr sz="1800" dirty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125" y="3039763"/>
            <a:ext cx="2522108" cy="191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uperst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170" y="1485612"/>
            <a:ext cx="1655291" cy="2286546"/>
          </a:xfrm>
          <a:prstGeom prst="rect">
            <a:avLst/>
          </a:prstGeom>
        </p:spPr>
      </p:pic>
      <p:pic>
        <p:nvPicPr>
          <p:cNvPr id="9" name="Picture 8" descr="mike myers verkemp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933" y="2837308"/>
            <a:ext cx="1050448" cy="1576457"/>
          </a:xfrm>
          <a:prstGeom prst="rect">
            <a:avLst/>
          </a:prstGeom>
        </p:spPr>
      </p:pic>
      <p:pic>
        <p:nvPicPr>
          <p:cNvPr id="10" name="Picture 9" descr="will ferre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21" y="186895"/>
            <a:ext cx="249555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48232" y="4355757"/>
            <a:ext cx="181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Maleesa</a:t>
            </a:r>
            <a:r>
              <a:rPr lang="en-US" sz="1800" dirty="0"/>
              <a:t> Clark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191" y="2038864"/>
            <a:ext cx="184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Janie Daniels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0471" y="3830595"/>
            <a:ext cx="1824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Marilyn Mullins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7364" y="1958546"/>
            <a:ext cx="215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Tammy Kelly</a:t>
            </a:r>
          </a:p>
        </p:txBody>
      </p:sp>
      <p:pic>
        <p:nvPicPr>
          <p:cNvPr id="41987" name="Picture 3" descr="C:\Users\Kevin\Documents\Marilyn's Files\brid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10" y="0"/>
            <a:ext cx="2646036" cy="1981972"/>
          </a:xfrm>
          <a:prstGeom prst="rect">
            <a:avLst/>
          </a:prstGeom>
          <a:noFill/>
        </p:spPr>
      </p:pic>
      <p:pic>
        <p:nvPicPr>
          <p:cNvPr id="19" name="Picture 18" descr="contourin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284" y="1309277"/>
            <a:ext cx="1303252" cy="1620959"/>
          </a:xfrm>
          <a:prstGeom prst="rect">
            <a:avLst/>
          </a:prstGeom>
        </p:spPr>
      </p:pic>
      <p:pic>
        <p:nvPicPr>
          <p:cNvPr id="20" name="Picture 19" descr="church lad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178" y="2496726"/>
            <a:ext cx="1392967" cy="1950154"/>
          </a:xfrm>
          <a:prstGeom prst="rect">
            <a:avLst/>
          </a:prstGeom>
        </p:spPr>
      </p:pic>
      <p:pic>
        <p:nvPicPr>
          <p:cNvPr id="21" name="Picture 20" descr="eunic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7610" y="3217875"/>
            <a:ext cx="1181108" cy="1668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2858" y="679702"/>
            <a:ext cx="1685077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Data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7B86D-3F29-3E4B-B015-784AAA0C74AE}"/>
              </a:ext>
            </a:extLst>
          </p:cNvPr>
          <p:cNvSpPr txBox="1"/>
          <p:nvPr/>
        </p:nvSpPr>
        <p:spPr>
          <a:xfrm>
            <a:off x="1071425" y="1551955"/>
            <a:ext cx="696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January, 42% of students in first grade had met their AR goal for the year.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D478EC-E0AA-3D4E-9A89-1F19FC158B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840498"/>
              </p:ext>
            </p:extLst>
          </p:nvPr>
        </p:nvGraphicFramePr>
        <p:xfrm>
          <a:off x="2274262" y="2295218"/>
          <a:ext cx="3832173" cy="33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FBE189-58FE-054F-94E8-75DC1AAAE779}"/>
              </a:ext>
            </a:extLst>
          </p:cNvPr>
          <p:cNvSpPr txBox="1"/>
          <p:nvPr/>
        </p:nvSpPr>
        <p:spPr>
          <a:xfrm>
            <a:off x="2478428" y="2152119"/>
            <a:ext cx="418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March, 67% of students in first grade had met their AR goal for the year.  </a:t>
            </a: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8894" y="679702"/>
            <a:ext cx="4433009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Projected Data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7B86D-3F29-3E4B-B015-784AAA0C74AE}"/>
              </a:ext>
            </a:extLst>
          </p:cNvPr>
          <p:cNvSpPr txBox="1"/>
          <p:nvPr/>
        </p:nvSpPr>
        <p:spPr>
          <a:xfrm>
            <a:off x="1071425" y="1551955"/>
            <a:ext cx="696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projected goal is based upon the students close to the first grade AR goal. This data would be officially recorded at the end of the school year.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BE189-58FE-054F-94E8-75DC1AAAE779}"/>
              </a:ext>
            </a:extLst>
          </p:cNvPr>
          <p:cNvSpPr txBox="1"/>
          <p:nvPr/>
        </p:nvSpPr>
        <p:spPr>
          <a:xfrm>
            <a:off x="2478428" y="2152119"/>
            <a:ext cx="418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Projected goal due to school closing from COVID-19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58899EA-0BE8-AF4E-AD53-3C5368B49E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824566"/>
              </p:ext>
            </p:extLst>
          </p:nvPr>
        </p:nvGraphicFramePr>
        <p:xfrm>
          <a:off x="1872944" y="2532730"/>
          <a:ext cx="4950372" cy="2718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7E4AC4-BF7B-2345-AE29-04E860EB7CB3}"/>
              </a:ext>
            </a:extLst>
          </p:cNvPr>
          <p:cNvSpPr txBox="1"/>
          <p:nvPr/>
        </p:nvSpPr>
        <p:spPr>
          <a:xfrm>
            <a:off x="8216988" y="2705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760AE-5EB9-EF47-8D45-B003B1559237}"/>
              </a:ext>
            </a:extLst>
          </p:cNvPr>
          <p:cNvSpPr txBox="1"/>
          <p:nvPr/>
        </p:nvSpPr>
        <p:spPr>
          <a:xfrm>
            <a:off x="873366" y="2890029"/>
            <a:ext cx="1999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May, 85% of students in first grade were projected to meet their AR goal for the year.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88663"/>
      </p:ext>
    </p:extLst>
  </p:cSld>
  <p:clrMapOvr>
    <a:masterClrMapping/>
  </p:clrMapOvr>
  <p:transition spd="slow">
    <p:sndAc>
      <p:stSnd>
        <p:snd r:embed="rId3" name="hammer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5703" y="679702"/>
            <a:ext cx="6994222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Our Goal to Success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 descr="Student with AR awa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744" y="1778000"/>
            <a:ext cx="1935692" cy="2580922"/>
          </a:xfrm>
          <a:prstGeom prst="rect">
            <a:avLst/>
          </a:prstGeom>
        </p:spPr>
      </p:pic>
      <p:pic>
        <p:nvPicPr>
          <p:cNvPr id="7" name="Picture 6" descr="Picture of Bulletin Bo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422" y="1640416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054" y="679702"/>
            <a:ext cx="8411533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Monitoring AR Test Accuracy</a:t>
            </a:r>
            <a:endParaRPr lang="en-US" sz="5400" b="1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559298-D83A-DD45-8A08-25FBA978A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924694"/>
              </p:ext>
            </p:extLst>
          </p:nvPr>
        </p:nvGraphicFramePr>
        <p:xfrm>
          <a:off x="1902795" y="1909314"/>
          <a:ext cx="3283134" cy="3262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4144">
                  <a:extLst>
                    <a:ext uri="{9D8B030D-6E8A-4147-A177-3AD203B41FA5}">
                      <a16:colId xmlns:a16="http://schemas.microsoft.com/office/drawing/2014/main" val="2184677808"/>
                    </a:ext>
                  </a:extLst>
                </a:gridCol>
                <a:gridCol w="1094495">
                  <a:extLst>
                    <a:ext uri="{9D8B030D-6E8A-4147-A177-3AD203B41FA5}">
                      <a16:colId xmlns:a16="http://schemas.microsoft.com/office/drawing/2014/main" val="3714628809"/>
                    </a:ext>
                  </a:extLst>
                </a:gridCol>
                <a:gridCol w="1094495">
                  <a:extLst>
                    <a:ext uri="{9D8B030D-6E8A-4147-A177-3AD203B41FA5}">
                      <a16:colId xmlns:a16="http://schemas.microsoft.com/office/drawing/2014/main" val="472111464"/>
                    </a:ext>
                  </a:extLst>
                </a:gridCol>
              </a:tblGrid>
              <a:tr h="4660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 quizzes taken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 quizzes Passed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Accuracy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3277660517"/>
                  </a:ext>
                </a:extLst>
              </a:tr>
              <a:tr h="34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839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3225518920"/>
                  </a:ext>
                </a:extLst>
              </a:tr>
              <a:tr h="34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1,763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1,591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3730503170"/>
                  </a:ext>
                </a:extLst>
              </a:tr>
              <a:tr h="34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1,551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1,469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3662416906"/>
                  </a:ext>
                </a:extLst>
              </a:tr>
              <a:tr h="34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1,425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1,117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1195900385"/>
                  </a:ext>
                </a:extLst>
              </a:tr>
              <a:tr h="34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1,118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3169428878"/>
                  </a:ext>
                </a:extLst>
              </a:tr>
              <a:tr h="34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960947076"/>
                  </a:ext>
                </a:extLst>
              </a:tr>
              <a:tr h="699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Total-  7,588 AR Tests Taken for First Grade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Total- 6,543 AR Tests Passed for First Grade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Percentage for students passing AR tests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86%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692" marR="43692" marT="0" marB="0"/>
                </a:tc>
                <a:extLst>
                  <a:ext uri="{0D108BD9-81ED-4DB2-BD59-A6C34878D82A}">
                    <a16:rowId xmlns:a16="http://schemas.microsoft.com/office/drawing/2014/main" val="420354412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967DE85-5E8D-CD4D-B6B7-710D640A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56" y="1463754"/>
            <a:ext cx="72742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Data from the Summary Diagnostic Report – Report ran in April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03724"/>
      </p:ext>
    </p:extLst>
  </p:cSld>
  <p:clrMapOvr>
    <a:masterClrMapping/>
  </p:clrMapOvr>
  <p:transition spd="slow">
    <p:sndAc>
      <p:stSnd>
        <p:snd r:embed="rId3" name="hammer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49" y="1955359"/>
            <a:ext cx="8520601" cy="841800"/>
          </a:xfrm>
        </p:spPr>
        <p:txBody>
          <a:bodyPr/>
          <a:lstStyle/>
          <a:p>
            <a:r>
              <a:rPr lang="en-US" dirty="0"/>
              <a:t>The End?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9368" y="4250506"/>
            <a:ext cx="852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…or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is it just the beginning!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290297" y="1727100"/>
            <a:ext cx="85206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itchFamily="2" charset="2"/>
              <a:buChar char="v"/>
            </a:pPr>
            <a:r>
              <a:rPr lang="en" sz="2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Accelerated Reader (AR) tests are too difficult for emergent readers, which prevents some students from participating in the AR program. </a:t>
            </a:r>
            <a:endParaRPr sz="20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itchFamily="2" charset="2"/>
              <a:buChar char="v"/>
            </a:pPr>
            <a:r>
              <a:rPr lang="en" sz="2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Many books that are used in class and as homework are not part of the Renaissance program.</a:t>
            </a:r>
            <a:endParaRPr sz="20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itchFamily="2" charset="2"/>
              <a:buChar char="v"/>
            </a:pPr>
            <a:r>
              <a:rPr lang="en" sz="2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Students are unable to test on the books they practice.</a:t>
            </a:r>
            <a:endParaRPr sz="20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9592" y="679702"/>
            <a:ext cx="6686446" cy="175432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Problem of Practice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8231" y="1590081"/>
            <a:ext cx="852060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So…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 created our own AR tests!</a:t>
            </a:r>
            <a:endParaRPr sz="5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2991301" y="679702"/>
            <a:ext cx="3083024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Strategy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D69682F8-6C53-F94C-AE87-73756467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8231" y="512038"/>
            <a:ext cx="1951304" cy="2156086"/>
          </a:xfrm>
          <a:prstGeom prst="rect">
            <a:avLst/>
          </a:prstGeom>
        </p:spPr>
      </p:pic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BB84CD67-FC3C-954E-AFA9-5E26ECB75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49722" y="500273"/>
            <a:ext cx="1727163" cy="2071477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3538" y="980150"/>
            <a:ext cx="3147015" cy="258532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Phonics</a:t>
            </a:r>
          </a:p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Skill: </a:t>
            </a:r>
          </a:p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R-blends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 descr="r-blend book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589" y="488224"/>
            <a:ext cx="4158887" cy="4158887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038" y="679702"/>
            <a:ext cx="5147563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R-Blends Book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Picture of Fran Grabs It boo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22101" y="1852669"/>
            <a:ext cx="3183710" cy="3059289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age cont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181" y="2292533"/>
            <a:ext cx="2410098" cy="1807573"/>
          </a:xfrm>
          <a:prstGeom prst="rect">
            <a:avLst/>
          </a:prstGeom>
        </p:spPr>
      </p:pic>
      <p:pic>
        <p:nvPicPr>
          <p:cNvPr id="6" name="Picture 5" descr="create book qui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447" y="2292531"/>
            <a:ext cx="2406540" cy="1808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1354" y="1645919"/>
            <a:ext cx="134547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5961" y="1667690"/>
            <a:ext cx="134547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25938" y="633981"/>
            <a:ext cx="5801588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Creating Quizzes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eate a Book quiz for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69774" y="783327"/>
            <a:ext cx="4902220" cy="3557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1497" y="1293226"/>
            <a:ext cx="134547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3</a:t>
            </a:r>
          </a:p>
        </p:txBody>
      </p:sp>
    </p:spTree>
  </p:cSld>
  <p:clrMapOvr>
    <a:masterClrMapping/>
  </p:clrMapOvr>
  <p:transition spd="slow">
    <p:sndAc>
      <p:stSnd>
        <p:snd r:embed="rId3" name="hammer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11109</TotalTime>
  <Words>696</Words>
  <Application>Microsoft Macintosh PowerPoint</Application>
  <PresentationFormat>On-screen Show (16:9)</PresentationFormat>
  <Paragraphs>141</Paragraphs>
  <Slides>24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The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Readers are Leaders</dc:title>
  <dc:creator>Kevin</dc:creator>
  <cp:lastModifiedBy>melissa davis</cp:lastModifiedBy>
  <cp:revision>814</cp:revision>
  <cp:lastPrinted>2020-04-09T00:18:42Z</cp:lastPrinted>
  <dcterms:modified xsi:type="dcterms:W3CDTF">2020-04-10T01:07:31Z</dcterms:modified>
</cp:coreProperties>
</file>