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1"/>
  </p:notesMasterIdLst>
  <p:sldIdLst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y.newsome\Desktop\Recess%20Research\Pre-Recess%20General%20Achievement%20Test%20Sco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Problem Solving Skills Test Pre- and </a:t>
            </a:r>
            <a:r>
              <a:rPr lang="en-US" dirty="0" smtClean="0"/>
              <a:t>Post-Convention </a:t>
            </a:r>
            <a:r>
              <a:rPr lang="en-US" dirty="0"/>
              <a:t>Results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Pre-Assessment</c:v>
          </c:tx>
          <c:spPr>
            <a:gradFill rotWithShape="1">
              <a:gsLst>
                <a:gs pos="0">
                  <a:schemeClr val="accent1">
                    <a:tint val="94000"/>
                    <a:satMod val="105000"/>
                    <a:lumMod val="102000"/>
                  </a:schemeClr>
                </a:gs>
                <a:gs pos="100000">
                  <a:schemeClr val="accent1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Sheet1!$A$8:$A$33</c:f>
              <c:numCache>
                <c:formatCode>General</c:formatCode>
                <c:ptCount val="26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</c:numCache>
            </c:numRef>
          </c:cat>
          <c:val>
            <c:numRef>
              <c:f>Sheet1!$B$8:$B$33</c:f>
              <c:numCache>
                <c:formatCode>General</c:formatCode>
                <c:ptCount val="26"/>
                <c:pt idx="0">
                  <c:v>43</c:v>
                </c:pt>
                <c:pt idx="1">
                  <c:v>36</c:v>
                </c:pt>
                <c:pt idx="2">
                  <c:v>36</c:v>
                </c:pt>
                <c:pt idx="3">
                  <c:v>29</c:v>
                </c:pt>
                <c:pt idx="4">
                  <c:v>36</c:v>
                </c:pt>
                <c:pt idx="5">
                  <c:v>14</c:v>
                </c:pt>
                <c:pt idx="6">
                  <c:v>57</c:v>
                </c:pt>
                <c:pt idx="7">
                  <c:v>43</c:v>
                </c:pt>
                <c:pt idx="8">
                  <c:v>36</c:v>
                </c:pt>
                <c:pt idx="9">
                  <c:v>21</c:v>
                </c:pt>
                <c:pt idx="10">
                  <c:v>43</c:v>
                </c:pt>
                <c:pt idx="11">
                  <c:v>14</c:v>
                </c:pt>
                <c:pt idx="12">
                  <c:v>29</c:v>
                </c:pt>
                <c:pt idx="13">
                  <c:v>7</c:v>
                </c:pt>
                <c:pt idx="14">
                  <c:v>79</c:v>
                </c:pt>
                <c:pt idx="15">
                  <c:v>36</c:v>
                </c:pt>
                <c:pt idx="16">
                  <c:v>36</c:v>
                </c:pt>
                <c:pt idx="17">
                  <c:v>21</c:v>
                </c:pt>
                <c:pt idx="18">
                  <c:v>57</c:v>
                </c:pt>
                <c:pt idx="19">
                  <c:v>71</c:v>
                </c:pt>
                <c:pt idx="20">
                  <c:v>14</c:v>
                </c:pt>
                <c:pt idx="21">
                  <c:v>43</c:v>
                </c:pt>
                <c:pt idx="22">
                  <c:v>29</c:v>
                </c:pt>
                <c:pt idx="23">
                  <c:v>57</c:v>
                </c:pt>
                <c:pt idx="24">
                  <c:v>57</c:v>
                </c:pt>
                <c:pt idx="2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55-4205-9163-33F7E8388AE1}"/>
            </c:ext>
          </c:extLst>
        </c:ser>
        <c:ser>
          <c:idx val="1"/>
          <c:order val="1"/>
          <c:tx>
            <c:v>Post-Assesssment</c:v>
          </c:tx>
          <c:spPr>
            <a:gradFill rotWithShape="1">
              <a:gsLst>
                <a:gs pos="0">
                  <a:schemeClr val="accent2">
                    <a:tint val="94000"/>
                    <a:satMod val="105000"/>
                    <a:lumMod val="102000"/>
                  </a:schemeClr>
                </a:gs>
                <a:gs pos="100000">
                  <a:schemeClr val="accent2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Sheet1!$A$8:$A$33</c:f>
              <c:numCache>
                <c:formatCode>General</c:formatCode>
                <c:ptCount val="26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</c:numCache>
            </c:numRef>
          </c:cat>
          <c:val>
            <c:numRef>
              <c:f>Sheet1!$C$8:$C$33</c:f>
              <c:numCache>
                <c:formatCode>General</c:formatCode>
                <c:ptCount val="26"/>
                <c:pt idx="0">
                  <c:v>71</c:v>
                </c:pt>
                <c:pt idx="1">
                  <c:v>29</c:v>
                </c:pt>
                <c:pt idx="2">
                  <c:v>64</c:v>
                </c:pt>
                <c:pt idx="3">
                  <c:v>64</c:v>
                </c:pt>
                <c:pt idx="4">
                  <c:v>57</c:v>
                </c:pt>
                <c:pt idx="5">
                  <c:v>14</c:v>
                </c:pt>
                <c:pt idx="6">
                  <c:v>57</c:v>
                </c:pt>
                <c:pt idx="7">
                  <c:v>64</c:v>
                </c:pt>
                <c:pt idx="8">
                  <c:v>86</c:v>
                </c:pt>
                <c:pt idx="9">
                  <c:v>71</c:v>
                </c:pt>
                <c:pt idx="10">
                  <c:v>29</c:v>
                </c:pt>
                <c:pt idx="11">
                  <c:v>50</c:v>
                </c:pt>
                <c:pt idx="12">
                  <c:v>36</c:v>
                </c:pt>
                <c:pt idx="13">
                  <c:v>29</c:v>
                </c:pt>
                <c:pt idx="14">
                  <c:v>93</c:v>
                </c:pt>
                <c:pt idx="15">
                  <c:v>21</c:v>
                </c:pt>
                <c:pt idx="16">
                  <c:v>50</c:v>
                </c:pt>
                <c:pt idx="17">
                  <c:v>57</c:v>
                </c:pt>
                <c:pt idx="18">
                  <c:v>86</c:v>
                </c:pt>
                <c:pt idx="19">
                  <c:v>79</c:v>
                </c:pt>
                <c:pt idx="20">
                  <c:v>50</c:v>
                </c:pt>
                <c:pt idx="21">
                  <c:v>79</c:v>
                </c:pt>
                <c:pt idx="22">
                  <c:v>57</c:v>
                </c:pt>
                <c:pt idx="23">
                  <c:v>64</c:v>
                </c:pt>
                <c:pt idx="24">
                  <c:v>79</c:v>
                </c:pt>
                <c:pt idx="2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55-4205-9163-33F7E8388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69835328"/>
        <c:axId val="469828112"/>
      </c:barChart>
      <c:catAx>
        <c:axId val="469835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Student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;\-#,##0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28112"/>
        <c:crosses val="autoZero"/>
        <c:auto val="0"/>
        <c:lblAlgn val="ctr"/>
        <c:lblOffset val="100"/>
        <c:noMultiLvlLbl val="0"/>
      </c:catAx>
      <c:valAx>
        <c:axId val="46982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of Correct Responses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835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dumetrix.com/changing-classroom-bill-gates/" TargetMode="External"/><Relationship Id="rId2" Type="http://schemas.openxmlformats.org/officeDocument/2006/relationships/hyperlink" Target="https://www.makerspaces.com/makerspace-guide-school-and-librar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256364"/>
            <a:ext cx="6858000" cy="79613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Amy </a:t>
            </a:r>
            <a:r>
              <a:rPr lang="en-US" dirty="0" err="1" smtClean="0"/>
              <a:t>newsome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3375" y="3135371"/>
            <a:ext cx="6857999" cy="149589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Little Bits Invention Convention</a:t>
            </a:r>
          </a:p>
          <a:p>
            <a:pPr algn="ctr"/>
            <a:r>
              <a:rPr lang="en-US" dirty="0" smtClean="0"/>
              <a:t>James d </a:t>
            </a:r>
            <a:r>
              <a:rPr lang="en-US" dirty="0" err="1" smtClean="0"/>
              <a:t>adams</a:t>
            </a:r>
            <a:r>
              <a:rPr lang="en-US" dirty="0" smtClean="0"/>
              <a:t> middle school</a:t>
            </a:r>
          </a:p>
          <a:p>
            <a:pPr algn="ctr"/>
            <a:r>
              <a:rPr lang="en-US" dirty="0" smtClean="0"/>
              <a:t>Floyd County Schools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896701" cy="609391"/>
          </a:xfrm>
        </p:spPr>
        <p:txBody>
          <a:bodyPr/>
          <a:lstStyle/>
          <a:p>
            <a:pPr algn="ctr"/>
            <a:r>
              <a:rPr lang="en-US" dirty="0" smtClean="0"/>
              <a:t>Transform Learning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00" y="1827058"/>
            <a:ext cx="3835537" cy="295336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88" y="2049644"/>
            <a:ext cx="3807823" cy="2379889"/>
          </a:xfrm>
        </p:spPr>
      </p:pic>
      <p:sp>
        <p:nvSpPr>
          <p:cNvPr id="7" name="TextBox 6"/>
          <p:cNvSpPr txBox="1"/>
          <p:nvPr/>
        </p:nvSpPr>
        <p:spPr>
          <a:xfrm>
            <a:off x="1402669" y="5251269"/>
            <a:ext cx="4070668" cy="78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4074" y="1299248"/>
            <a:ext cx="2007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From this…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840979" y="1420870"/>
            <a:ext cx="216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this…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637800" y="4904490"/>
            <a:ext cx="29472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Teacher-centered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Individualized Instruction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Rote Memorization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Unimaginative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Textbook Based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5788" y="4904490"/>
            <a:ext cx="3905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Student-centered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Collaborative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Critical thinking/Problem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Authentic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0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Encourage 21</a:t>
            </a:r>
            <a:r>
              <a:rPr lang="en-US" baseline="30000" dirty="0" smtClean="0"/>
              <a:t>st</a:t>
            </a:r>
            <a:r>
              <a:rPr lang="en-US" dirty="0" smtClean="0"/>
              <a:t> century learning through </a:t>
            </a:r>
            <a:r>
              <a:rPr lang="en-US" dirty="0" err="1" smtClean="0"/>
              <a:t>inventioneering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608513"/>
          </a:xfrm>
        </p:spPr>
        <p:txBody>
          <a:bodyPr>
            <a:normAutofit/>
          </a:bodyPr>
          <a:lstStyle/>
          <a:p>
            <a:r>
              <a:rPr lang="en-US" dirty="0" smtClean="0"/>
              <a:t>Teach and use the problem solving process.</a:t>
            </a:r>
          </a:p>
          <a:p>
            <a:r>
              <a:rPr lang="en-US" dirty="0" smtClean="0"/>
              <a:t>Learn about other people’s inventions: from the extremely creative to the ridiculously funny.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Brainstorm everyday problems.</a:t>
            </a:r>
          </a:p>
          <a:p>
            <a:r>
              <a:rPr lang="en-US" dirty="0" smtClean="0"/>
              <a:t>Build prototypes.</a:t>
            </a:r>
          </a:p>
          <a:p>
            <a:r>
              <a:rPr lang="en-US" dirty="0" smtClean="0"/>
              <a:t>Present and market product.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E9F28-A74F-E841-BE43-98813C9CF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90" y="3542912"/>
            <a:ext cx="1832721" cy="12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18396"/>
          </a:xfrm>
        </p:spPr>
        <p:txBody>
          <a:bodyPr/>
          <a:lstStyle/>
          <a:p>
            <a:pPr algn="ctr"/>
            <a:r>
              <a:rPr lang="en-US" dirty="0" smtClean="0"/>
              <a:t>Impact 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motivation and engagement</a:t>
            </a:r>
          </a:p>
          <a:p>
            <a:r>
              <a:rPr lang="en-US" dirty="0" smtClean="0"/>
              <a:t>Improve critical thinking skills</a:t>
            </a:r>
          </a:p>
          <a:p>
            <a:r>
              <a:rPr lang="en-US" dirty="0" smtClean="0"/>
              <a:t>Enhance creativity</a:t>
            </a:r>
          </a:p>
          <a:p>
            <a:r>
              <a:rPr lang="en-US" dirty="0" smtClean="0"/>
              <a:t>Learning is organic instead of linear</a:t>
            </a:r>
          </a:p>
          <a:p>
            <a:r>
              <a:rPr lang="en-US" dirty="0" smtClean="0"/>
              <a:t>Involved everyone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2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992777"/>
          </a:xfrm>
        </p:spPr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6275821"/>
              </p:ext>
            </p:extLst>
          </p:nvPr>
        </p:nvGraphicFramePr>
        <p:xfrm>
          <a:off x="1141413" y="757091"/>
          <a:ext cx="9906000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94257" y="4181237"/>
            <a:ext cx="90003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Pre-assessment mean= 37%</a:t>
            </a:r>
          </a:p>
          <a:p>
            <a:r>
              <a:rPr lang="en-US" dirty="0" smtClean="0"/>
              <a:t>Post-assessment mean= 56%</a:t>
            </a:r>
          </a:p>
          <a:p>
            <a:r>
              <a:rPr lang="en-US" dirty="0" smtClean="0"/>
              <a:t>An increase of 19%</a:t>
            </a:r>
          </a:p>
          <a:p>
            <a:endParaRPr lang="en-US" dirty="0"/>
          </a:p>
          <a:p>
            <a:r>
              <a:rPr lang="en-US" dirty="0"/>
              <a:t>These students scored significantly higher on the </a:t>
            </a:r>
            <a:r>
              <a:rPr lang="en-US" dirty="0" smtClean="0"/>
              <a:t>problem solving skills test </a:t>
            </a:r>
            <a:r>
              <a:rPr lang="en-US" dirty="0"/>
              <a:t>after </a:t>
            </a:r>
            <a:r>
              <a:rPr lang="en-US" dirty="0" smtClean="0"/>
              <a:t>the Invention Convention, </a:t>
            </a:r>
            <a:r>
              <a:rPr lang="en-US" dirty="0"/>
              <a:t>t(25)=-5.34, p=0.00002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If p is greater than 0.05, then the before and after results are not statistically significant. If the p value is less than 0.05, them the before and after results are statistically significant.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8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[Photograph of 21</a:t>
            </a:r>
            <a:r>
              <a:rPr lang="en-US" baseline="30000" dirty="0" smtClean="0"/>
              <a:t>st</a:t>
            </a:r>
            <a:r>
              <a:rPr lang="en-US" dirty="0" smtClean="0"/>
              <a:t> Century Classroom] Retrieved from 	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://www.makerspaces.com/makerspace-guide-school-and-library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[Photograph of Old Classroom] (2017). Retrieved from 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://edumetrix.com/changing-classroom-bill-gates/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3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41CBB0-BAA0-4983-8F2B-E10AF3358DA8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0</TotalTime>
  <Words>221</Words>
  <Application>Microsoft Office PowerPoint</Application>
  <PresentationFormat>Widescreen</PresentationFormat>
  <Paragraphs>45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Tw Cen MT</vt:lpstr>
      <vt:lpstr>Circuit</vt:lpstr>
      <vt:lpstr>Amy newsome</vt:lpstr>
      <vt:lpstr>Transform Learning</vt:lpstr>
      <vt:lpstr>Encourage 21st century learning through inventioneering</vt:lpstr>
      <vt:lpstr>Impact on learning</vt:lpstr>
      <vt:lpstr>Results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2020-04-14T19:38:54Z</dcterms:created>
  <dcterms:modified xsi:type="dcterms:W3CDTF">2020-04-14T22:02:23Z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