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2" r:id="rId2"/>
    <p:sldId id="257" r:id="rId3"/>
    <p:sldId id="258" r:id="rId4"/>
    <p:sldId id="259" r:id="rId5"/>
    <p:sldId id="260" r:id="rId6"/>
    <p:sldId id="265" r:id="rId7"/>
    <p:sldId id="261" r:id="rId8"/>
    <p:sldId id="264"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6"/>
    <p:restoredTop sz="94590"/>
  </p:normalViewPr>
  <p:slideViewPr>
    <p:cSldViewPr snapToGrid="0" snapToObjects="1">
      <p:cViewPr varScale="1">
        <p:scale>
          <a:sx n="92" d="100"/>
          <a:sy n="92" d="100"/>
        </p:scale>
        <p:origin x="20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4FBF6-9DF2-5349-A781-C28299ED0DCA}" type="datetimeFigureOut">
              <a:rPr lang="en-US" smtClean="0"/>
              <a:t>4/10/20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A3B9B-BCE0-3E49-A225-27A4B0D6B118}" type="slidenum">
              <a:rPr lang="en-US" smtClean="0"/>
              <a:t>‹#›</a:t>
            </a:fld>
            <a:endParaRPr lang="en-US"/>
          </a:p>
        </p:txBody>
      </p:sp>
    </p:spTree>
    <p:extLst>
      <p:ext uri="{BB962C8B-B14F-4D97-AF65-F5344CB8AC3E}">
        <p14:creationId xmlns:p14="http://schemas.microsoft.com/office/powerpoint/2010/main" val="416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back to your grant -</a:t>
            </a:r>
          </a:p>
          <a:p>
            <a:endParaRPr lang="en-US" dirty="0"/>
          </a:p>
        </p:txBody>
      </p:sp>
      <p:sp>
        <p:nvSpPr>
          <p:cNvPr id="4" name="Slide Number Placeholder 3"/>
          <p:cNvSpPr>
            <a:spLocks noGrp="1"/>
          </p:cNvSpPr>
          <p:nvPr>
            <p:ph type="sldNum" sz="quarter" idx="5"/>
          </p:nvPr>
        </p:nvSpPr>
        <p:spPr/>
        <p:txBody>
          <a:bodyPr/>
          <a:lstStyle/>
          <a:p>
            <a:fld id="{BE7A3B9B-BCE0-3E49-A225-27A4B0D6B118}" type="slidenum">
              <a:rPr lang="en-US" smtClean="0"/>
              <a:t>2</a:t>
            </a:fld>
            <a:endParaRPr lang="en-US"/>
          </a:p>
        </p:txBody>
      </p:sp>
    </p:spTree>
    <p:extLst>
      <p:ext uri="{BB962C8B-B14F-4D97-AF65-F5344CB8AC3E}">
        <p14:creationId xmlns:p14="http://schemas.microsoft.com/office/powerpoint/2010/main" val="368939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back to your grant – What was the need?</a:t>
            </a:r>
          </a:p>
        </p:txBody>
      </p:sp>
      <p:sp>
        <p:nvSpPr>
          <p:cNvPr id="4" name="Slide Number Placeholder 3"/>
          <p:cNvSpPr>
            <a:spLocks noGrp="1"/>
          </p:cNvSpPr>
          <p:nvPr>
            <p:ph type="sldNum" sz="quarter" idx="5"/>
          </p:nvPr>
        </p:nvSpPr>
        <p:spPr/>
        <p:txBody>
          <a:bodyPr/>
          <a:lstStyle/>
          <a:p>
            <a:fld id="{BE7A3B9B-BCE0-3E49-A225-27A4B0D6B118}" type="slidenum">
              <a:rPr lang="en-US" smtClean="0"/>
              <a:t>3</a:t>
            </a:fld>
            <a:endParaRPr lang="en-US"/>
          </a:p>
        </p:txBody>
      </p:sp>
    </p:spTree>
    <p:extLst>
      <p:ext uri="{BB962C8B-B14F-4D97-AF65-F5344CB8AC3E}">
        <p14:creationId xmlns:p14="http://schemas.microsoft.com/office/powerpoint/2010/main" val="335177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examples, add photos, maybe student statements, data tables, </a:t>
            </a:r>
            <a:r>
              <a:rPr lang="en-US" dirty="0" err="1"/>
              <a:t>etc</a:t>
            </a:r>
            <a:r>
              <a:rPr lang="en-US" dirty="0"/>
              <a:t>…</a:t>
            </a:r>
          </a:p>
        </p:txBody>
      </p:sp>
      <p:sp>
        <p:nvSpPr>
          <p:cNvPr id="4" name="Slide Number Placeholder 3"/>
          <p:cNvSpPr>
            <a:spLocks noGrp="1"/>
          </p:cNvSpPr>
          <p:nvPr>
            <p:ph type="sldNum" sz="quarter" idx="5"/>
          </p:nvPr>
        </p:nvSpPr>
        <p:spPr/>
        <p:txBody>
          <a:bodyPr/>
          <a:lstStyle/>
          <a:p>
            <a:fld id="{BE7A3B9B-BCE0-3E49-A225-27A4B0D6B118}" type="slidenum">
              <a:rPr lang="en-US" smtClean="0"/>
              <a:t>4</a:t>
            </a:fld>
            <a:endParaRPr lang="en-US"/>
          </a:p>
        </p:txBody>
      </p:sp>
    </p:spTree>
    <p:extLst>
      <p:ext uri="{BB962C8B-B14F-4D97-AF65-F5344CB8AC3E}">
        <p14:creationId xmlns:p14="http://schemas.microsoft.com/office/powerpoint/2010/main" val="345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impact it had on your students, if you didn’t get to finish your grant then tell what will be the benefits for students.  How does this help students in the long run.</a:t>
            </a:r>
          </a:p>
        </p:txBody>
      </p:sp>
      <p:sp>
        <p:nvSpPr>
          <p:cNvPr id="4" name="Slide Number Placeholder 3"/>
          <p:cNvSpPr>
            <a:spLocks noGrp="1"/>
          </p:cNvSpPr>
          <p:nvPr>
            <p:ph type="sldNum" sz="quarter" idx="5"/>
          </p:nvPr>
        </p:nvSpPr>
        <p:spPr/>
        <p:txBody>
          <a:bodyPr/>
          <a:lstStyle/>
          <a:p>
            <a:fld id="{BE7A3B9B-BCE0-3E49-A225-27A4B0D6B118}" type="slidenum">
              <a:rPr lang="en-US" smtClean="0"/>
              <a:t>5</a:t>
            </a:fld>
            <a:endParaRPr lang="en-US"/>
          </a:p>
        </p:txBody>
      </p:sp>
    </p:spTree>
    <p:extLst>
      <p:ext uri="{BB962C8B-B14F-4D97-AF65-F5344CB8AC3E}">
        <p14:creationId xmlns:p14="http://schemas.microsoft.com/office/powerpoint/2010/main" val="225139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impact it had on your students, if you didn’t get to finish your grant then tell what will be the benefits for students.  How does this help students in the long run.</a:t>
            </a:r>
          </a:p>
        </p:txBody>
      </p:sp>
      <p:sp>
        <p:nvSpPr>
          <p:cNvPr id="4" name="Slide Number Placeholder 3"/>
          <p:cNvSpPr>
            <a:spLocks noGrp="1"/>
          </p:cNvSpPr>
          <p:nvPr>
            <p:ph type="sldNum" sz="quarter" idx="5"/>
          </p:nvPr>
        </p:nvSpPr>
        <p:spPr/>
        <p:txBody>
          <a:bodyPr/>
          <a:lstStyle/>
          <a:p>
            <a:fld id="{BE7A3B9B-BCE0-3E49-A225-27A4B0D6B118}" type="slidenum">
              <a:rPr lang="en-US" smtClean="0"/>
              <a:t>6</a:t>
            </a:fld>
            <a:endParaRPr lang="en-US"/>
          </a:p>
        </p:txBody>
      </p:sp>
    </p:spTree>
    <p:extLst>
      <p:ext uri="{BB962C8B-B14F-4D97-AF65-F5344CB8AC3E}">
        <p14:creationId xmlns:p14="http://schemas.microsoft.com/office/powerpoint/2010/main" val="392966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r>
              <a:rPr lang="en-US" sz="1200" dirty="0">
                <a:solidFill>
                  <a:srgbClr val="FFFFFF"/>
                </a:solidFill>
              </a:rPr>
              <a:t>(Evidence may include: data, photographs, student work, tools, video, etc.). Talk about good and bad.</a:t>
            </a:r>
            <a:endParaRPr lang="en-US" dirty="0"/>
          </a:p>
        </p:txBody>
      </p:sp>
      <p:sp>
        <p:nvSpPr>
          <p:cNvPr id="4" name="Slide Number Placeholder 3"/>
          <p:cNvSpPr>
            <a:spLocks noGrp="1"/>
          </p:cNvSpPr>
          <p:nvPr>
            <p:ph type="sldNum" sz="quarter" idx="5"/>
          </p:nvPr>
        </p:nvSpPr>
        <p:spPr/>
        <p:txBody>
          <a:bodyPr/>
          <a:lstStyle/>
          <a:p>
            <a:fld id="{BE7A3B9B-BCE0-3E49-A225-27A4B0D6B118}" type="slidenum">
              <a:rPr lang="en-US" smtClean="0"/>
              <a:t>7</a:t>
            </a:fld>
            <a:endParaRPr lang="en-US"/>
          </a:p>
        </p:txBody>
      </p:sp>
    </p:spTree>
    <p:extLst>
      <p:ext uri="{BB962C8B-B14F-4D97-AF65-F5344CB8AC3E}">
        <p14:creationId xmlns:p14="http://schemas.microsoft.com/office/powerpoint/2010/main" val="157807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this will benefit </a:t>
            </a:r>
          </a:p>
        </p:txBody>
      </p:sp>
      <p:sp>
        <p:nvSpPr>
          <p:cNvPr id="4" name="Slide Number Placeholder 3"/>
          <p:cNvSpPr>
            <a:spLocks noGrp="1"/>
          </p:cNvSpPr>
          <p:nvPr>
            <p:ph type="sldNum" sz="quarter" idx="5"/>
          </p:nvPr>
        </p:nvSpPr>
        <p:spPr/>
        <p:txBody>
          <a:bodyPr/>
          <a:lstStyle/>
          <a:p>
            <a:fld id="{BE7A3B9B-BCE0-3E49-A225-27A4B0D6B118}" type="slidenum">
              <a:rPr lang="en-US" smtClean="0"/>
              <a:t>8</a:t>
            </a:fld>
            <a:endParaRPr lang="en-US"/>
          </a:p>
        </p:txBody>
      </p:sp>
    </p:spTree>
    <p:extLst>
      <p:ext uri="{BB962C8B-B14F-4D97-AF65-F5344CB8AC3E}">
        <p14:creationId xmlns:p14="http://schemas.microsoft.com/office/powerpoint/2010/main" val="2678289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Don’t forget to Thank them for the experience</a:t>
            </a:r>
            <a:endParaRPr lang="en-US" dirty="0"/>
          </a:p>
        </p:txBody>
      </p:sp>
      <p:sp>
        <p:nvSpPr>
          <p:cNvPr id="4" name="Slide Number Placeholder 3"/>
          <p:cNvSpPr>
            <a:spLocks noGrp="1"/>
          </p:cNvSpPr>
          <p:nvPr>
            <p:ph type="sldNum" sz="quarter" idx="5"/>
          </p:nvPr>
        </p:nvSpPr>
        <p:spPr/>
        <p:txBody>
          <a:bodyPr/>
          <a:lstStyle/>
          <a:p>
            <a:fld id="{BE7A3B9B-BCE0-3E49-A225-27A4B0D6B118}" type="slidenum">
              <a:rPr lang="en-US" smtClean="0"/>
              <a:t>9</a:t>
            </a:fld>
            <a:endParaRPr lang="en-US"/>
          </a:p>
        </p:txBody>
      </p:sp>
    </p:spTree>
    <p:extLst>
      <p:ext uri="{BB962C8B-B14F-4D97-AF65-F5344CB8AC3E}">
        <p14:creationId xmlns:p14="http://schemas.microsoft.com/office/powerpoint/2010/main" val="87860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69B62-D042-2244-AE3F-193951EA37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CF6416-08DB-9049-9D64-083EC3644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A351A-1ED5-7E42-9C68-BBB3168091EB}"/>
              </a:ext>
            </a:extLst>
          </p:cNvPr>
          <p:cNvSpPr>
            <a:spLocks noGrp="1"/>
          </p:cNvSpPr>
          <p:nvPr>
            <p:ph type="dt" sz="half" idx="10"/>
          </p:nvPr>
        </p:nvSpPr>
        <p:spPr/>
        <p:txBody>
          <a:bodyPr/>
          <a:lstStyle/>
          <a:p>
            <a:fld id="{1FCA61AD-FC65-E948-9C84-4C485EE1D854}" type="datetimeFigureOut">
              <a:rPr lang="en-US" smtClean="0"/>
              <a:t>4/10/20</a:t>
            </a:fld>
            <a:endParaRPr lang="en-US"/>
          </a:p>
        </p:txBody>
      </p:sp>
      <p:sp>
        <p:nvSpPr>
          <p:cNvPr id="5" name="Footer Placeholder 4">
            <a:extLst>
              <a:ext uri="{FF2B5EF4-FFF2-40B4-BE49-F238E27FC236}">
                <a16:creationId xmlns:a16="http://schemas.microsoft.com/office/drawing/2014/main" id="{17D39E1E-F136-4F4E-8AED-6385C8265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43A01-4E4F-EE46-B125-1DD7096B123B}"/>
              </a:ext>
            </a:extLst>
          </p:cNvPr>
          <p:cNvSpPr>
            <a:spLocks noGrp="1"/>
          </p:cNvSpPr>
          <p:nvPr>
            <p:ph type="sldNum" sz="quarter" idx="12"/>
          </p:nvPr>
        </p:nvSpPr>
        <p:spPr/>
        <p:txBody>
          <a:bodyPr/>
          <a:lstStyle/>
          <a:p>
            <a:fld id="{087631C0-FB0B-2D4E-BB88-52161E14F81A}" type="slidenum">
              <a:rPr lang="en-US" smtClean="0"/>
              <a:t>‹#›</a:t>
            </a:fld>
            <a:endParaRPr lang="en-US"/>
          </a:p>
        </p:txBody>
      </p:sp>
    </p:spTree>
    <p:extLst>
      <p:ext uri="{BB962C8B-B14F-4D97-AF65-F5344CB8AC3E}">
        <p14:creationId xmlns:p14="http://schemas.microsoft.com/office/powerpoint/2010/main" val="270038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BFC7-D189-4844-955D-F691405F7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23BA75-1CE9-6443-B34F-D0F976C636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C246F-2D27-AF4C-86FE-84A7A0AB052B}"/>
              </a:ext>
            </a:extLst>
          </p:cNvPr>
          <p:cNvSpPr>
            <a:spLocks noGrp="1"/>
          </p:cNvSpPr>
          <p:nvPr>
            <p:ph type="dt" sz="half" idx="10"/>
          </p:nvPr>
        </p:nvSpPr>
        <p:spPr/>
        <p:txBody>
          <a:bodyPr/>
          <a:lstStyle/>
          <a:p>
            <a:fld id="{1FCA61AD-FC65-E948-9C84-4C485EE1D854}" type="datetimeFigureOut">
              <a:rPr lang="en-US" smtClean="0"/>
              <a:t>4/10/20</a:t>
            </a:fld>
            <a:endParaRPr lang="en-US"/>
          </a:p>
        </p:txBody>
      </p:sp>
      <p:sp>
        <p:nvSpPr>
          <p:cNvPr id="5" name="Footer Placeholder 4">
            <a:extLst>
              <a:ext uri="{FF2B5EF4-FFF2-40B4-BE49-F238E27FC236}">
                <a16:creationId xmlns:a16="http://schemas.microsoft.com/office/drawing/2014/main" id="{AC0FCD05-931E-C145-8C5E-F2003F284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C2114-14F9-994B-B4A5-947BC418429C}"/>
              </a:ext>
            </a:extLst>
          </p:cNvPr>
          <p:cNvSpPr>
            <a:spLocks noGrp="1"/>
          </p:cNvSpPr>
          <p:nvPr>
            <p:ph type="sldNum" sz="quarter" idx="12"/>
          </p:nvPr>
        </p:nvSpPr>
        <p:spPr/>
        <p:txBody>
          <a:bodyPr/>
          <a:lstStyle/>
          <a:p>
            <a:fld id="{087631C0-FB0B-2D4E-BB88-52161E14F81A}" type="slidenum">
              <a:rPr lang="en-US" smtClean="0"/>
              <a:t>‹#›</a:t>
            </a:fld>
            <a:endParaRPr lang="en-US"/>
          </a:p>
        </p:txBody>
      </p:sp>
    </p:spTree>
    <p:extLst>
      <p:ext uri="{BB962C8B-B14F-4D97-AF65-F5344CB8AC3E}">
        <p14:creationId xmlns:p14="http://schemas.microsoft.com/office/powerpoint/2010/main" val="15413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F6F81E-F49F-8549-A4BE-94701CAD3F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7AFC0B-45D0-6544-8982-BA4B596490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40110-F020-7347-8213-7C1C32B4F35F}"/>
              </a:ext>
            </a:extLst>
          </p:cNvPr>
          <p:cNvSpPr>
            <a:spLocks noGrp="1"/>
          </p:cNvSpPr>
          <p:nvPr>
            <p:ph type="dt" sz="half" idx="10"/>
          </p:nvPr>
        </p:nvSpPr>
        <p:spPr/>
        <p:txBody>
          <a:bodyPr/>
          <a:lstStyle/>
          <a:p>
            <a:fld id="{1FCA61AD-FC65-E948-9C84-4C485EE1D854}" type="datetimeFigureOut">
              <a:rPr lang="en-US" smtClean="0"/>
              <a:t>4/10/20</a:t>
            </a:fld>
            <a:endParaRPr lang="en-US"/>
          </a:p>
        </p:txBody>
      </p:sp>
      <p:sp>
        <p:nvSpPr>
          <p:cNvPr id="5" name="Footer Placeholder 4">
            <a:extLst>
              <a:ext uri="{FF2B5EF4-FFF2-40B4-BE49-F238E27FC236}">
                <a16:creationId xmlns:a16="http://schemas.microsoft.com/office/drawing/2014/main" id="{88905879-4E98-1E4C-8A5F-FB4F10720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BABF4-D421-DF43-937B-7E3201A0E93F}"/>
              </a:ext>
            </a:extLst>
          </p:cNvPr>
          <p:cNvSpPr>
            <a:spLocks noGrp="1"/>
          </p:cNvSpPr>
          <p:nvPr>
            <p:ph type="sldNum" sz="quarter" idx="12"/>
          </p:nvPr>
        </p:nvSpPr>
        <p:spPr/>
        <p:txBody>
          <a:bodyPr/>
          <a:lstStyle/>
          <a:p>
            <a:fld id="{087631C0-FB0B-2D4E-BB88-52161E14F81A}" type="slidenum">
              <a:rPr lang="en-US" smtClean="0"/>
              <a:t>‹#›</a:t>
            </a:fld>
            <a:endParaRPr lang="en-US"/>
          </a:p>
        </p:txBody>
      </p:sp>
    </p:spTree>
    <p:extLst>
      <p:ext uri="{BB962C8B-B14F-4D97-AF65-F5344CB8AC3E}">
        <p14:creationId xmlns:p14="http://schemas.microsoft.com/office/powerpoint/2010/main" val="392991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AA2D-E00D-6844-9EBD-F88FC88A6F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B65956-25B9-F74C-AB63-4212BA612D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E6933-99AB-9749-B6B5-31EDB4AE98BE}"/>
              </a:ext>
            </a:extLst>
          </p:cNvPr>
          <p:cNvSpPr>
            <a:spLocks noGrp="1"/>
          </p:cNvSpPr>
          <p:nvPr>
            <p:ph type="dt" sz="half" idx="10"/>
          </p:nvPr>
        </p:nvSpPr>
        <p:spPr/>
        <p:txBody>
          <a:bodyPr/>
          <a:lstStyle/>
          <a:p>
            <a:fld id="{1FCA61AD-FC65-E948-9C84-4C485EE1D854}" type="datetimeFigureOut">
              <a:rPr lang="en-US" smtClean="0"/>
              <a:t>4/10/20</a:t>
            </a:fld>
            <a:endParaRPr lang="en-US"/>
          </a:p>
        </p:txBody>
      </p:sp>
      <p:sp>
        <p:nvSpPr>
          <p:cNvPr id="5" name="Footer Placeholder 4">
            <a:extLst>
              <a:ext uri="{FF2B5EF4-FFF2-40B4-BE49-F238E27FC236}">
                <a16:creationId xmlns:a16="http://schemas.microsoft.com/office/drawing/2014/main" id="{095E16F7-0797-254C-88A4-D89675034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EFBC7-F640-F944-A6DE-FCA0C3DE4EF1}"/>
              </a:ext>
            </a:extLst>
          </p:cNvPr>
          <p:cNvSpPr>
            <a:spLocks noGrp="1"/>
          </p:cNvSpPr>
          <p:nvPr>
            <p:ph type="sldNum" sz="quarter" idx="12"/>
          </p:nvPr>
        </p:nvSpPr>
        <p:spPr/>
        <p:txBody>
          <a:bodyPr/>
          <a:lstStyle/>
          <a:p>
            <a:fld id="{087631C0-FB0B-2D4E-BB88-52161E14F81A}" type="slidenum">
              <a:rPr lang="en-US" smtClean="0"/>
              <a:t>‹#›</a:t>
            </a:fld>
            <a:endParaRPr lang="en-US"/>
          </a:p>
        </p:txBody>
      </p:sp>
    </p:spTree>
    <p:extLst>
      <p:ext uri="{BB962C8B-B14F-4D97-AF65-F5344CB8AC3E}">
        <p14:creationId xmlns:p14="http://schemas.microsoft.com/office/powerpoint/2010/main" val="111354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3D9D-2A2C-F64F-BED1-34940ACE3B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EA9890-4AFD-874D-95A2-AD55FFB5A9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D1236D-70A1-4F4C-A0C1-5380D30E01A8}"/>
              </a:ext>
            </a:extLst>
          </p:cNvPr>
          <p:cNvSpPr>
            <a:spLocks noGrp="1"/>
          </p:cNvSpPr>
          <p:nvPr>
            <p:ph type="dt" sz="half" idx="10"/>
          </p:nvPr>
        </p:nvSpPr>
        <p:spPr/>
        <p:txBody>
          <a:bodyPr/>
          <a:lstStyle/>
          <a:p>
            <a:fld id="{1FCA61AD-FC65-E948-9C84-4C485EE1D854}" type="datetimeFigureOut">
              <a:rPr lang="en-US" smtClean="0"/>
              <a:t>4/10/20</a:t>
            </a:fld>
            <a:endParaRPr lang="en-US"/>
          </a:p>
        </p:txBody>
      </p:sp>
      <p:sp>
        <p:nvSpPr>
          <p:cNvPr id="5" name="Footer Placeholder 4">
            <a:extLst>
              <a:ext uri="{FF2B5EF4-FFF2-40B4-BE49-F238E27FC236}">
                <a16:creationId xmlns:a16="http://schemas.microsoft.com/office/drawing/2014/main" id="{496DB452-6FC1-2843-8E5D-4D0D10833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2F2EA-CA28-2140-87C4-D29629E671CC}"/>
              </a:ext>
            </a:extLst>
          </p:cNvPr>
          <p:cNvSpPr>
            <a:spLocks noGrp="1"/>
          </p:cNvSpPr>
          <p:nvPr>
            <p:ph type="sldNum" sz="quarter" idx="12"/>
          </p:nvPr>
        </p:nvSpPr>
        <p:spPr/>
        <p:txBody>
          <a:bodyPr/>
          <a:lstStyle/>
          <a:p>
            <a:fld id="{087631C0-FB0B-2D4E-BB88-52161E14F81A}" type="slidenum">
              <a:rPr lang="en-US" smtClean="0"/>
              <a:t>‹#›</a:t>
            </a:fld>
            <a:endParaRPr lang="en-US"/>
          </a:p>
        </p:txBody>
      </p:sp>
    </p:spTree>
    <p:extLst>
      <p:ext uri="{BB962C8B-B14F-4D97-AF65-F5344CB8AC3E}">
        <p14:creationId xmlns:p14="http://schemas.microsoft.com/office/powerpoint/2010/main" val="81588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23CC-E44B-FD45-807F-4BBA706CF9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4D529C-32B1-2943-8D9E-F6CB54A00C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11BD7A-EA98-CA41-9F07-98D2DCFF44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09A995-E268-6B4D-BF71-31AF42218A8D}"/>
              </a:ext>
            </a:extLst>
          </p:cNvPr>
          <p:cNvSpPr>
            <a:spLocks noGrp="1"/>
          </p:cNvSpPr>
          <p:nvPr>
            <p:ph type="dt" sz="half" idx="10"/>
          </p:nvPr>
        </p:nvSpPr>
        <p:spPr/>
        <p:txBody>
          <a:bodyPr/>
          <a:lstStyle/>
          <a:p>
            <a:fld id="{1FCA61AD-FC65-E948-9C84-4C485EE1D854}" type="datetimeFigureOut">
              <a:rPr lang="en-US" smtClean="0"/>
              <a:t>4/10/20</a:t>
            </a:fld>
            <a:endParaRPr lang="en-US"/>
          </a:p>
        </p:txBody>
      </p:sp>
      <p:sp>
        <p:nvSpPr>
          <p:cNvPr id="6" name="Footer Placeholder 5">
            <a:extLst>
              <a:ext uri="{FF2B5EF4-FFF2-40B4-BE49-F238E27FC236}">
                <a16:creationId xmlns:a16="http://schemas.microsoft.com/office/drawing/2014/main" id="{3748E224-76D5-1445-9103-A2DDE65A9F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475FD-A7B6-8E44-B8A4-35F04080D7DC}"/>
              </a:ext>
            </a:extLst>
          </p:cNvPr>
          <p:cNvSpPr>
            <a:spLocks noGrp="1"/>
          </p:cNvSpPr>
          <p:nvPr>
            <p:ph type="sldNum" sz="quarter" idx="12"/>
          </p:nvPr>
        </p:nvSpPr>
        <p:spPr/>
        <p:txBody>
          <a:bodyPr/>
          <a:lstStyle/>
          <a:p>
            <a:fld id="{087631C0-FB0B-2D4E-BB88-52161E14F81A}" type="slidenum">
              <a:rPr lang="en-US" smtClean="0"/>
              <a:t>‹#›</a:t>
            </a:fld>
            <a:endParaRPr lang="en-US"/>
          </a:p>
        </p:txBody>
      </p:sp>
    </p:spTree>
    <p:extLst>
      <p:ext uri="{BB962C8B-B14F-4D97-AF65-F5344CB8AC3E}">
        <p14:creationId xmlns:p14="http://schemas.microsoft.com/office/powerpoint/2010/main" val="58093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D170E-29B0-A442-A417-E1AF496F5E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F79E06-E022-DD4A-9D40-51204D8318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72179-B2D7-D348-962B-24D6B76409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36490D-78BE-384E-A92A-DEA29D69E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27E5F1-76DB-8843-A5CD-10C94AD299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963CD9-F73F-FD41-85F4-10D3B5D57D91}"/>
              </a:ext>
            </a:extLst>
          </p:cNvPr>
          <p:cNvSpPr>
            <a:spLocks noGrp="1"/>
          </p:cNvSpPr>
          <p:nvPr>
            <p:ph type="dt" sz="half" idx="10"/>
          </p:nvPr>
        </p:nvSpPr>
        <p:spPr/>
        <p:txBody>
          <a:bodyPr/>
          <a:lstStyle/>
          <a:p>
            <a:fld id="{1FCA61AD-FC65-E948-9C84-4C485EE1D854}" type="datetimeFigureOut">
              <a:rPr lang="en-US" smtClean="0"/>
              <a:t>4/10/20</a:t>
            </a:fld>
            <a:endParaRPr lang="en-US"/>
          </a:p>
        </p:txBody>
      </p:sp>
      <p:sp>
        <p:nvSpPr>
          <p:cNvPr id="8" name="Footer Placeholder 7">
            <a:extLst>
              <a:ext uri="{FF2B5EF4-FFF2-40B4-BE49-F238E27FC236}">
                <a16:creationId xmlns:a16="http://schemas.microsoft.com/office/drawing/2014/main" id="{276AF473-62BF-A148-98C2-C9C8BF3BA7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BBD935-0F0E-0246-AC42-E5783A910C14}"/>
              </a:ext>
            </a:extLst>
          </p:cNvPr>
          <p:cNvSpPr>
            <a:spLocks noGrp="1"/>
          </p:cNvSpPr>
          <p:nvPr>
            <p:ph type="sldNum" sz="quarter" idx="12"/>
          </p:nvPr>
        </p:nvSpPr>
        <p:spPr/>
        <p:txBody>
          <a:bodyPr/>
          <a:lstStyle/>
          <a:p>
            <a:fld id="{087631C0-FB0B-2D4E-BB88-52161E14F81A}" type="slidenum">
              <a:rPr lang="en-US" smtClean="0"/>
              <a:t>‹#›</a:t>
            </a:fld>
            <a:endParaRPr lang="en-US"/>
          </a:p>
        </p:txBody>
      </p:sp>
    </p:spTree>
    <p:extLst>
      <p:ext uri="{BB962C8B-B14F-4D97-AF65-F5344CB8AC3E}">
        <p14:creationId xmlns:p14="http://schemas.microsoft.com/office/powerpoint/2010/main" val="187370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3B3F-9A73-914D-A7D5-4E20F10CE9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14ADCB-C924-0546-AF0C-19679EF10553}"/>
              </a:ext>
            </a:extLst>
          </p:cNvPr>
          <p:cNvSpPr>
            <a:spLocks noGrp="1"/>
          </p:cNvSpPr>
          <p:nvPr>
            <p:ph type="dt" sz="half" idx="10"/>
          </p:nvPr>
        </p:nvSpPr>
        <p:spPr/>
        <p:txBody>
          <a:bodyPr/>
          <a:lstStyle/>
          <a:p>
            <a:fld id="{1FCA61AD-FC65-E948-9C84-4C485EE1D854}" type="datetimeFigureOut">
              <a:rPr lang="en-US" smtClean="0"/>
              <a:t>4/10/20</a:t>
            </a:fld>
            <a:endParaRPr lang="en-US"/>
          </a:p>
        </p:txBody>
      </p:sp>
      <p:sp>
        <p:nvSpPr>
          <p:cNvPr id="4" name="Footer Placeholder 3">
            <a:extLst>
              <a:ext uri="{FF2B5EF4-FFF2-40B4-BE49-F238E27FC236}">
                <a16:creationId xmlns:a16="http://schemas.microsoft.com/office/drawing/2014/main" id="{28708202-361E-AD4C-B6D6-98731CBA84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08B5B9-35B7-5A40-854D-7D2F9EC47300}"/>
              </a:ext>
            </a:extLst>
          </p:cNvPr>
          <p:cNvSpPr>
            <a:spLocks noGrp="1"/>
          </p:cNvSpPr>
          <p:nvPr>
            <p:ph type="sldNum" sz="quarter" idx="12"/>
          </p:nvPr>
        </p:nvSpPr>
        <p:spPr/>
        <p:txBody>
          <a:bodyPr/>
          <a:lstStyle/>
          <a:p>
            <a:fld id="{087631C0-FB0B-2D4E-BB88-52161E14F81A}" type="slidenum">
              <a:rPr lang="en-US" smtClean="0"/>
              <a:t>‹#›</a:t>
            </a:fld>
            <a:endParaRPr lang="en-US"/>
          </a:p>
        </p:txBody>
      </p:sp>
    </p:spTree>
    <p:extLst>
      <p:ext uri="{BB962C8B-B14F-4D97-AF65-F5344CB8AC3E}">
        <p14:creationId xmlns:p14="http://schemas.microsoft.com/office/powerpoint/2010/main" val="128761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3658A-E28E-E544-9297-1F51E3D2A5D9}"/>
              </a:ext>
            </a:extLst>
          </p:cNvPr>
          <p:cNvSpPr>
            <a:spLocks noGrp="1"/>
          </p:cNvSpPr>
          <p:nvPr>
            <p:ph type="dt" sz="half" idx="10"/>
          </p:nvPr>
        </p:nvSpPr>
        <p:spPr/>
        <p:txBody>
          <a:bodyPr/>
          <a:lstStyle/>
          <a:p>
            <a:fld id="{1FCA61AD-FC65-E948-9C84-4C485EE1D854}" type="datetimeFigureOut">
              <a:rPr lang="en-US" smtClean="0"/>
              <a:t>4/10/20</a:t>
            </a:fld>
            <a:endParaRPr lang="en-US"/>
          </a:p>
        </p:txBody>
      </p:sp>
      <p:sp>
        <p:nvSpPr>
          <p:cNvPr id="3" name="Footer Placeholder 2">
            <a:extLst>
              <a:ext uri="{FF2B5EF4-FFF2-40B4-BE49-F238E27FC236}">
                <a16:creationId xmlns:a16="http://schemas.microsoft.com/office/drawing/2014/main" id="{4A96444E-6D30-DC49-A800-B72B7E95C6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738C0F-9959-1443-9F1F-97257983CB9D}"/>
              </a:ext>
            </a:extLst>
          </p:cNvPr>
          <p:cNvSpPr>
            <a:spLocks noGrp="1"/>
          </p:cNvSpPr>
          <p:nvPr>
            <p:ph type="sldNum" sz="quarter" idx="12"/>
          </p:nvPr>
        </p:nvSpPr>
        <p:spPr/>
        <p:txBody>
          <a:bodyPr/>
          <a:lstStyle/>
          <a:p>
            <a:fld id="{087631C0-FB0B-2D4E-BB88-52161E14F81A}" type="slidenum">
              <a:rPr lang="en-US" smtClean="0"/>
              <a:t>‹#›</a:t>
            </a:fld>
            <a:endParaRPr lang="en-US"/>
          </a:p>
        </p:txBody>
      </p:sp>
    </p:spTree>
    <p:extLst>
      <p:ext uri="{BB962C8B-B14F-4D97-AF65-F5344CB8AC3E}">
        <p14:creationId xmlns:p14="http://schemas.microsoft.com/office/powerpoint/2010/main" val="75159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291F-35A5-684E-86B9-298C532036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ADA514-C5AB-D94D-AC01-E8B421AFF3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47F7BE-614C-D74A-A221-4A574849C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D40A7-5F28-E543-B1EC-5612D59453AB}"/>
              </a:ext>
            </a:extLst>
          </p:cNvPr>
          <p:cNvSpPr>
            <a:spLocks noGrp="1"/>
          </p:cNvSpPr>
          <p:nvPr>
            <p:ph type="dt" sz="half" idx="10"/>
          </p:nvPr>
        </p:nvSpPr>
        <p:spPr/>
        <p:txBody>
          <a:bodyPr/>
          <a:lstStyle/>
          <a:p>
            <a:fld id="{1FCA61AD-FC65-E948-9C84-4C485EE1D854}" type="datetimeFigureOut">
              <a:rPr lang="en-US" smtClean="0"/>
              <a:t>4/10/20</a:t>
            </a:fld>
            <a:endParaRPr lang="en-US"/>
          </a:p>
        </p:txBody>
      </p:sp>
      <p:sp>
        <p:nvSpPr>
          <p:cNvPr id="6" name="Footer Placeholder 5">
            <a:extLst>
              <a:ext uri="{FF2B5EF4-FFF2-40B4-BE49-F238E27FC236}">
                <a16:creationId xmlns:a16="http://schemas.microsoft.com/office/drawing/2014/main" id="{8FBC1129-9522-A64E-B552-9E1FDD983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14C97-4152-4E4C-8F95-3F66A4A32F37}"/>
              </a:ext>
            </a:extLst>
          </p:cNvPr>
          <p:cNvSpPr>
            <a:spLocks noGrp="1"/>
          </p:cNvSpPr>
          <p:nvPr>
            <p:ph type="sldNum" sz="quarter" idx="12"/>
          </p:nvPr>
        </p:nvSpPr>
        <p:spPr/>
        <p:txBody>
          <a:bodyPr/>
          <a:lstStyle/>
          <a:p>
            <a:fld id="{087631C0-FB0B-2D4E-BB88-52161E14F81A}" type="slidenum">
              <a:rPr lang="en-US" smtClean="0"/>
              <a:t>‹#›</a:t>
            </a:fld>
            <a:endParaRPr lang="en-US"/>
          </a:p>
        </p:txBody>
      </p:sp>
    </p:spTree>
    <p:extLst>
      <p:ext uri="{BB962C8B-B14F-4D97-AF65-F5344CB8AC3E}">
        <p14:creationId xmlns:p14="http://schemas.microsoft.com/office/powerpoint/2010/main" val="220781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0A2F-E91C-164F-9D0F-9AC25AC53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3B07E4-A794-B64C-ADD3-1C2C7E121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9BA359-02DC-8049-B96B-0A94B78A5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D5FCE3-EFD7-B642-A162-18FFE97458CC}"/>
              </a:ext>
            </a:extLst>
          </p:cNvPr>
          <p:cNvSpPr>
            <a:spLocks noGrp="1"/>
          </p:cNvSpPr>
          <p:nvPr>
            <p:ph type="dt" sz="half" idx="10"/>
          </p:nvPr>
        </p:nvSpPr>
        <p:spPr/>
        <p:txBody>
          <a:bodyPr/>
          <a:lstStyle/>
          <a:p>
            <a:fld id="{1FCA61AD-FC65-E948-9C84-4C485EE1D854}" type="datetimeFigureOut">
              <a:rPr lang="en-US" smtClean="0"/>
              <a:t>4/10/20</a:t>
            </a:fld>
            <a:endParaRPr lang="en-US"/>
          </a:p>
        </p:txBody>
      </p:sp>
      <p:sp>
        <p:nvSpPr>
          <p:cNvPr id="6" name="Footer Placeholder 5">
            <a:extLst>
              <a:ext uri="{FF2B5EF4-FFF2-40B4-BE49-F238E27FC236}">
                <a16:creationId xmlns:a16="http://schemas.microsoft.com/office/drawing/2014/main" id="{1B1264DC-E87A-8B4E-8084-DB2F5CE98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4B3A5-94D4-7247-9479-91458889AABB}"/>
              </a:ext>
            </a:extLst>
          </p:cNvPr>
          <p:cNvSpPr>
            <a:spLocks noGrp="1"/>
          </p:cNvSpPr>
          <p:nvPr>
            <p:ph type="sldNum" sz="quarter" idx="12"/>
          </p:nvPr>
        </p:nvSpPr>
        <p:spPr/>
        <p:txBody>
          <a:bodyPr/>
          <a:lstStyle/>
          <a:p>
            <a:fld id="{087631C0-FB0B-2D4E-BB88-52161E14F81A}" type="slidenum">
              <a:rPr lang="en-US" smtClean="0"/>
              <a:t>‹#›</a:t>
            </a:fld>
            <a:endParaRPr lang="en-US"/>
          </a:p>
        </p:txBody>
      </p:sp>
    </p:spTree>
    <p:extLst>
      <p:ext uri="{BB962C8B-B14F-4D97-AF65-F5344CB8AC3E}">
        <p14:creationId xmlns:p14="http://schemas.microsoft.com/office/powerpoint/2010/main" val="338458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1C3E7A-C6B3-3A4E-BBD6-333D570B2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1B0BAE-13E2-5044-ADA6-FCD5A92F3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9717C-22CE-7C40-952A-899DDF176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A61AD-FC65-E948-9C84-4C485EE1D854}" type="datetimeFigureOut">
              <a:rPr lang="en-US" smtClean="0"/>
              <a:t>4/10/20</a:t>
            </a:fld>
            <a:endParaRPr lang="en-US"/>
          </a:p>
        </p:txBody>
      </p:sp>
      <p:sp>
        <p:nvSpPr>
          <p:cNvPr id="5" name="Footer Placeholder 4">
            <a:extLst>
              <a:ext uri="{FF2B5EF4-FFF2-40B4-BE49-F238E27FC236}">
                <a16:creationId xmlns:a16="http://schemas.microsoft.com/office/drawing/2014/main" id="{1A27BAA6-1C87-5844-BDF2-1893B6F73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BF9DEC-CF5A-894B-84E9-046E99BCC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631C0-FB0B-2D4E-BB88-52161E14F81A}" type="slidenum">
              <a:rPr lang="en-US" smtClean="0"/>
              <a:t>‹#›</a:t>
            </a:fld>
            <a:endParaRPr lang="en-US"/>
          </a:p>
        </p:txBody>
      </p:sp>
    </p:spTree>
    <p:extLst>
      <p:ext uri="{BB962C8B-B14F-4D97-AF65-F5344CB8AC3E}">
        <p14:creationId xmlns:p14="http://schemas.microsoft.com/office/powerpoint/2010/main" val="2875064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AB0CA-D7D5-164B-AE48-F98AE50CD267}"/>
              </a:ext>
            </a:extLst>
          </p:cNvPr>
          <p:cNvSpPr>
            <a:spLocks noGrp="1"/>
          </p:cNvSpPr>
          <p:nvPr>
            <p:ph type="title"/>
          </p:nvPr>
        </p:nvSpPr>
        <p:spPr>
          <a:xfrm>
            <a:off x="496824" y="336414"/>
            <a:ext cx="4870232" cy="1657677"/>
          </a:xfrm>
        </p:spPr>
        <p:txBody>
          <a:bodyPr anchor="ctr">
            <a:normAutofit fontScale="90000"/>
          </a:bodyPr>
          <a:lstStyle/>
          <a:p>
            <a:pPr algn="ctr"/>
            <a:r>
              <a:rPr lang="en-US" sz="5400" b="1" dirty="0">
                <a:latin typeface="Bernard MT Condensed" panose="02050806060905020404" pitchFamily="18" charset="77"/>
              </a:rPr>
              <a:t>Thriving Tigers General Store: Claws for a Cause</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3E2870-023D-F348-9AE8-B6FF95F9F907}"/>
              </a:ext>
            </a:extLst>
          </p:cNvPr>
          <p:cNvSpPr>
            <a:spLocks noGrp="1"/>
          </p:cNvSpPr>
          <p:nvPr>
            <p:ph idx="1"/>
          </p:nvPr>
        </p:nvSpPr>
        <p:spPr>
          <a:xfrm>
            <a:off x="629562" y="2541810"/>
            <a:ext cx="4559425" cy="2055758"/>
          </a:xfrm>
        </p:spPr>
        <p:txBody>
          <a:bodyPr anchor="ctr">
            <a:normAutofit/>
          </a:bodyPr>
          <a:lstStyle/>
          <a:p>
            <a:pPr marL="0" indent="0">
              <a:buNone/>
            </a:pPr>
            <a:r>
              <a:rPr lang="en-US" sz="2000" dirty="0">
                <a:latin typeface="Bernard MT Condensed" panose="02050806060905020404" pitchFamily="18" charset="77"/>
              </a:rPr>
              <a:t>Dixie Combs</a:t>
            </a:r>
            <a:endParaRPr lang="en-US" sz="2000" dirty="0">
              <a:latin typeface="Bernard MT Condensed" panose="02050806060905020404" pitchFamily="18" charset="77"/>
              <a:cs typeface="Calibri"/>
            </a:endParaRPr>
          </a:p>
          <a:p>
            <a:pPr marL="0" indent="0">
              <a:buNone/>
            </a:pPr>
            <a:r>
              <a:rPr lang="en-US" sz="2000" dirty="0">
                <a:latin typeface="Bernard MT Condensed" panose="02050806060905020404" pitchFamily="18" charset="77"/>
              </a:rPr>
              <a:t>Jackson City School</a:t>
            </a:r>
            <a:endParaRPr lang="en-US" sz="2000" dirty="0">
              <a:latin typeface="Bernard MT Condensed" panose="02050806060905020404" pitchFamily="18" charset="77"/>
              <a:cs typeface="Calibri"/>
            </a:endParaRPr>
          </a:p>
          <a:p>
            <a:pPr marL="0" indent="0">
              <a:buNone/>
            </a:pPr>
            <a:r>
              <a:rPr lang="en-US" sz="2000" dirty="0">
                <a:latin typeface="Bernard MT Condensed" panose="02050806060905020404" pitchFamily="18" charset="77"/>
              </a:rPr>
              <a:t>Jackson Independent School District</a:t>
            </a:r>
            <a:endParaRPr lang="en-US" sz="2000" dirty="0">
              <a:latin typeface="Bernard MT Condensed" panose="02050806060905020404" pitchFamily="18" charset="77"/>
              <a:cs typeface="Calibri"/>
            </a:endParaRPr>
          </a:p>
          <a:p>
            <a:pPr marL="0" indent="0">
              <a:buNone/>
            </a:pPr>
            <a:r>
              <a:rPr lang="en-US" sz="2000" dirty="0" err="1">
                <a:latin typeface="Bernard MT Condensed" panose="02050806060905020404" pitchFamily="18" charset="77"/>
              </a:rPr>
              <a:t>Dixie.combs@jacksonind.kyschools.us</a:t>
            </a:r>
            <a:endParaRPr lang="en-US" sz="2000" dirty="0">
              <a:latin typeface="Bernard MT Condensed" panose="02050806060905020404" pitchFamily="18" charset="77"/>
              <a:cs typeface="Calibri"/>
            </a:endParaRPr>
          </a:p>
          <a:p>
            <a:pPr marL="0" indent="0">
              <a:buNone/>
            </a:pPr>
            <a:endParaRPr lang="en-US" sz="2000" dirty="0">
              <a:cs typeface="Calibri"/>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A0B2E812-E946-4844-A385-D64F84A3A867}"/>
              </a:ext>
            </a:extLst>
          </p:cNvPr>
          <p:cNvPicPr>
            <a:picLocks noChangeAspect="1"/>
          </p:cNvPicPr>
          <p:nvPr/>
        </p:nvPicPr>
        <p:blipFill rotWithShape="1">
          <a:blip r:embed="rId2"/>
          <a:srcRect l="2337" r="10291" b="1"/>
          <a:stretch/>
        </p:blipFill>
        <p:spPr>
          <a:xfrm>
            <a:off x="496824" y="4127856"/>
            <a:ext cx="2290710" cy="2220574"/>
          </a:xfrm>
          <a:prstGeom prst="rect">
            <a:avLst/>
          </a:prstGeom>
        </p:spPr>
      </p:pic>
      <p:pic>
        <p:nvPicPr>
          <p:cNvPr id="15" name="Picture 14" descr="Macintosh HD:Users:dcombs:Desktop:IMG_8446.jpeg">
            <a:extLst>
              <a:ext uri="{FF2B5EF4-FFF2-40B4-BE49-F238E27FC236}">
                <a16:creationId xmlns:a16="http://schemas.microsoft.com/office/drawing/2014/main" id="{DF2B1751-3B81-4C4A-8DC1-871A74105E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58181" y="2330505"/>
            <a:ext cx="1935804" cy="2590800"/>
          </a:xfrm>
          <a:prstGeom prst="rect">
            <a:avLst/>
          </a:prstGeom>
          <a:noFill/>
          <a:ln>
            <a:solidFill>
              <a:schemeClr val="tx1"/>
            </a:solidFill>
          </a:ln>
          <a:effectLst>
            <a:outerShdw blurRad="50800" dist="38100" dir="2700000" algn="tl" rotWithShape="0">
              <a:srgbClr val="000000">
                <a:alpha val="43000"/>
              </a:srgbClr>
            </a:outerShdw>
          </a:effectLst>
        </p:spPr>
      </p:pic>
      <p:pic>
        <p:nvPicPr>
          <p:cNvPr id="17" name="Picture 16" descr="Macintosh HD:Users:dcombs:Desktop:Open.jpeg">
            <a:extLst>
              <a:ext uri="{FF2B5EF4-FFF2-40B4-BE49-F238E27FC236}">
                <a16:creationId xmlns:a16="http://schemas.microsoft.com/office/drawing/2014/main" id="{1C1A4F2A-7EDB-AF4B-AE55-C67309A845E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57307" y="1128294"/>
            <a:ext cx="1257300" cy="1257300"/>
          </a:xfrm>
          <a:prstGeom prst="rect">
            <a:avLst/>
          </a:prstGeom>
          <a:noFill/>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8234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48F415-E229-A146-9474-F0A0D23DD63D}"/>
              </a:ext>
            </a:extLst>
          </p:cNvPr>
          <p:cNvSpPr>
            <a:spLocks noGrp="1"/>
          </p:cNvSpPr>
          <p:nvPr>
            <p:ph type="title"/>
          </p:nvPr>
        </p:nvSpPr>
        <p:spPr>
          <a:xfrm>
            <a:off x="731521" y="645462"/>
            <a:ext cx="4372949" cy="1226397"/>
          </a:xfrm>
        </p:spPr>
        <p:txBody>
          <a:bodyPr anchor="ctr">
            <a:normAutofit/>
          </a:bodyPr>
          <a:lstStyle/>
          <a:p>
            <a:r>
              <a:rPr lang="en-US" sz="6000" b="1" dirty="0">
                <a:latin typeface="Bernard MT Condensed" panose="02050806060905020404" pitchFamily="18" charset="77"/>
              </a:rPr>
              <a:t>What We Did</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870080-519B-0040-B531-F77665898A7A}"/>
              </a:ext>
            </a:extLst>
          </p:cNvPr>
          <p:cNvSpPr txBox="1"/>
          <p:nvPr/>
        </p:nvSpPr>
        <p:spPr>
          <a:xfrm>
            <a:off x="686806" y="1720094"/>
            <a:ext cx="4451316" cy="4524315"/>
          </a:xfrm>
          <a:prstGeom prst="rect">
            <a:avLst/>
          </a:prstGeom>
          <a:noFill/>
        </p:spPr>
        <p:txBody>
          <a:bodyPr wrap="square" rtlCol="0">
            <a:spAutoFit/>
          </a:bodyPr>
          <a:lstStyle/>
          <a:p>
            <a:pPr marL="285750" indent="-285750">
              <a:buFont typeface="Arial" panose="020B0604020202020204" pitchFamily="34" charset="0"/>
              <a:buChar char="•"/>
            </a:pPr>
            <a:r>
              <a:rPr lang="en-US" dirty="0"/>
              <a:t>Created the Thriving Tigers General store, managed by students supervised by their teacher/sponsors. – FRYSC, School groups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Engaged students and teams in school-wide Financial Literacy efforts. </a:t>
            </a:r>
          </a:p>
          <a:p>
            <a:r>
              <a:rPr lang="en-US" dirty="0"/>
              <a:t>      – 6-8</a:t>
            </a:r>
            <a:r>
              <a:rPr lang="en-US" baseline="30000" dirty="0"/>
              <a:t>th</a:t>
            </a:r>
            <a:r>
              <a:rPr lang="en-US" dirty="0"/>
              <a:t> Grade Math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Students and teams “rented” the store to sell their merchandize.                          </a:t>
            </a:r>
          </a:p>
          <a:p>
            <a:r>
              <a:rPr lang="en-US" dirty="0"/>
              <a:t>      – FRYSC/Athletic Organizations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Students designed business models based on identified need and financial goals, while practicing good business ethics. </a:t>
            </a:r>
          </a:p>
          <a:p>
            <a:r>
              <a:rPr lang="en-US" dirty="0"/>
              <a:t>      - 5</a:t>
            </a:r>
            <a:r>
              <a:rPr lang="en-US" baseline="30000" dirty="0"/>
              <a:t>th</a:t>
            </a:r>
            <a:r>
              <a:rPr lang="en-US" dirty="0"/>
              <a:t> Grade STEAM Class</a:t>
            </a:r>
          </a:p>
        </p:txBody>
      </p:sp>
      <p:pic>
        <p:nvPicPr>
          <p:cNvPr id="4" name="Picture 3">
            <a:extLst>
              <a:ext uri="{FF2B5EF4-FFF2-40B4-BE49-F238E27FC236}">
                <a16:creationId xmlns:a16="http://schemas.microsoft.com/office/drawing/2014/main" id="{9C428A0A-ECA5-B64F-B4A8-DDF0A59F3D34}"/>
              </a:ext>
            </a:extLst>
          </p:cNvPr>
          <p:cNvPicPr>
            <a:picLocks noChangeAspect="1"/>
          </p:cNvPicPr>
          <p:nvPr/>
        </p:nvPicPr>
        <p:blipFill>
          <a:blip r:embed="rId3"/>
          <a:stretch>
            <a:fillRect/>
          </a:stretch>
        </p:blipFill>
        <p:spPr>
          <a:xfrm>
            <a:off x="5104470" y="827943"/>
            <a:ext cx="2534066" cy="3378755"/>
          </a:xfrm>
          <a:prstGeom prst="rect">
            <a:avLst/>
          </a:prstGeom>
          <a:ln w="15875">
            <a:solidFill>
              <a:schemeClr val="tx1"/>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52154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CAA039-BD4A-3B48-A4D3-4B6043D06321}"/>
              </a:ext>
            </a:extLst>
          </p:cNvPr>
          <p:cNvSpPr>
            <a:spLocks noGrp="1"/>
          </p:cNvSpPr>
          <p:nvPr>
            <p:ph idx="1"/>
          </p:nvPr>
        </p:nvSpPr>
        <p:spPr>
          <a:xfrm>
            <a:off x="877048" y="3965608"/>
            <a:ext cx="3703666" cy="2435193"/>
          </a:xfrm>
        </p:spPr>
        <p:txBody>
          <a:bodyPr anchor="t">
            <a:normAutofit/>
          </a:bodyPr>
          <a:lstStyle/>
          <a:p>
            <a:pPr marL="0" indent="0">
              <a:buNone/>
            </a:pPr>
            <a:endParaRPr lang="en-US" dirty="0"/>
          </a:p>
          <a:p>
            <a:r>
              <a:rPr lang="en-US" dirty="0"/>
              <a:t>Students need opportunities to learn and practice financial literacy strategies.  </a:t>
            </a:r>
          </a:p>
          <a:p>
            <a:endParaRPr lang="en-US" sz="2200" dirty="0"/>
          </a:p>
        </p:txBody>
      </p:sp>
      <p:sp>
        <p:nvSpPr>
          <p:cNvPr id="2" name="Title 1">
            <a:extLst>
              <a:ext uri="{FF2B5EF4-FFF2-40B4-BE49-F238E27FC236}">
                <a16:creationId xmlns:a16="http://schemas.microsoft.com/office/drawing/2014/main" id="{46FD52AD-D658-E24B-AECD-AA3AF1BD5527}"/>
              </a:ext>
            </a:extLst>
          </p:cNvPr>
          <p:cNvSpPr>
            <a:spLocks noGrp="1"/>
          </p:cNvSpPr>
          <p:nvPr>
            <p:ph type="title"/>
          </p:nvPr>
        </p:nvSpPr>
        <p:spPr>
          <a:xfrm>
            <a:off x="423948" y="614212"/>
            <a:ext cx="6981590" cy="3351396"/>
          </a:xfrm>
        </p:spPr>
        <p:txBody>
          <a:bodyPr anchor="t">
            <a:normAutofit fontScale="90000"/>
          </a:bodyPr>
          <a:lstStyle/>
          <a:p>
            <a:pPr algn="ctr"/>
            <a:br>
              <a:rPr lang="en-US" dirty="0"/>
            </a:br>
            <a:r>
              <a:rPr lang="en-US" sz="6700" b="1" dirty="0">
                <a:latin typeface="Bernard MT Condensed" panose="02050806060905020404" pitchFamily="18" charset="77"/>
              </a:rPr>
              <a:t>Why</a:t>
            </a:r>
            <a:br>
              <a:rPr lang="en-US" sz="6700" b="1" dirty="0">
                <a:latin typeface="Bernard MT Condensed" panose="02050806060905020404" pitchFamily="18" charset="77"/>
              </a:rPr>
            </a:br>
            <a:r>
              <a:rPr lang="en-US" sz="6700" b="1" dirty="0">
                <a:latin typeface="Bernard MT Condensed" panose="02050806060905020404" pitchFamily="18" charset="77"/>
              </a:rPr>
              <a:t>Thriving Tigers General Store?</a:t>
            </a:r>
            <a:br>
              <a:rPr lang="en-US" sz="5300" dirty="0"/>
            </a:br>
            <a:endParaRPr lang="en-US" dirty="0"/>
          </a:p>
        </p:txBody>
      </p:sp>
    </p:spTree>
    <p:extLst>
      <p:ext uri="{BB962C8B-B14F-4D97-AF65-F5344CB8AC3E}">
        <p14:creationId xmlns:p14="http://schemas.microsoft.com/office/powerpoint/2010/main" val="198771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7CBC0-E89E-DB40-BFF9-6F1F449C9028}"/>
              </a:ext>
            </a:extLst>
          </p:cNvPr>
          <p:cNvSpPr>
            <a:spLocks noGrp="1"/>
          </p:cNvSpPr>
          <p:nvPr>
            <p:ph type="title"/>
          </p:nvPr>
        </p:nvSpPr>
        <p:spPr>
          <a:xfrm>
            <a:off x="452554" y="558952"/>
            <a:ext cx="4560831" cy="2690949"/>
          </a:xfrm>
        </p:spPr>
        <p:txBody>
          <a:bodyPr anchor="t">
            <a:normAutofit/>
          </a:bodyPr>
          <a:lstStyle/>
          <a:p>
            <a:pPr algn="ctr"/>
            <a:r>
              <a:rPr lang="en-US" sz="6000" b="1" dirty="0">
                <a:latin typeface="Bernard MT Condensed" panose="02050806060905020404" pitchFamily="18" charset="77"/>
              </a:rPr>
              <a:t>How it Worked</a:t>
            </a:r>
          </a:p>
        </p:txBody>
      </p:sp>
      <p:grpSp>
        <p:nvGrpSpPr>
          <p:cNvPr id="2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BEF4ED-4E3D-4B48-A527-358A95F2B329}"/>
              </a:ext>
            </a:extLst>
          </p:cNvPr>
          <p:cNvSpPr>
            <a:spLocks noGrp="1"/>
          </p:cNvSpPr>
          <p:nvPr>
            <p:ph idx="1"/>
          </p:nvPr>
        </p:nvSpPr>
        <p:spPr>
          <a:xfrm>
            <a:off x="460423" y="4513018"/>
            <a:ext cx="3987096" cy="1990023"/>
          </a:xfrm>
        </p:spPr>
        <p:txBody>
          <a:bodyPr anchor="t">
            <a:normAutofit fontScale="85000" lnSpcReduction="20000"/>
          </a:bodyPr>
          <a:lstStyle/>
          <a:p>
            <a:pPr marL="0" indent="0">
              <a:buNone/>
            </a:pPr>
            <a:r>
              <a:rPr lang="en-US" sz="1800" dirty="0">
                <a:latin typeface="Bernard MT Condensed" panose="02050806060905020404" pitchFamily="18" charset="77"/>
              </a:rPr>
              <a:t>Funding Supported:</a:t>
            </a:r>
          </a:p>
          <a:p>
            <a:pPr>
              <a:buFont typeface="Wingdings" pitchFamily="2" charset="2"/>
              <a:buChar char="§"/>
            </a:pPr>
            <a:r>
              <a:rPr lang="en-US" sz="1800" dirty="0"/>
              <a:t>Cash register and accessories</a:t>
            </a:r>
          </a:p>
          <a:p>
            <a:pPr>
              <a:buFont typeface="Wingdings" pitchFamily="2" charset="2"/>
              <a:buChar char="§"/>
            </a:pPr>
            <a:r>
              <a:rPr lang="en-US" sz="1800" dirty="0"/>
              <a:t>Table-top Display Cases</a:t>
            </a:r>
          </a:p>
          <a:p>
            <a:pPr>
              <a:buFont typeface="Wingdings" pitchFamily="2" charset="2"/>
              <a:buChar char="§"/>
            </a:pPr>
            <a:r>
              <a:rPr lang="en-US" sz="1800" dirty="0"/>
              <a:t>Storefront Signage</a:t>
            </a:r>
          </a:p>
          <a:p>
            <a:pPr>
              <a:buFont typeface="Wingdings" pitchFamily="2" charset="2"/>
              <a:buChar char="§"/>
            </a:pPr>
            <a:r>
              <a:rPr lang="en-US" sz="1800" dirty="0"/>
              <a:t>Goal-setting Charts</a:t>
            </a:r>
          </a:p>
          <a:p>
            <a:pPr>
              <a:buFont typeface="Wingdings" pitchFamily="2" charset="2"/>
              <a:buChar char="§"/>
            </a:pPr>
            <a:r>
              <a:rPr lang="en-US" sz="1800" dirty="0"/>
              <a:t>”Money Matters Teen Workbooks”</a:t>
            </a:r>
          </a:p>
          <a:p>
            <a:pPr>
              <a:buFont typeface="Wingdings" pitchFamily="2" charset="2"/>
              <a:buChar char="§"/>
            </a:pPr>
            <a:r>
              <a:rPr lang="en-US" sz="1800" dirty="0"/>
              <a:t>“Meet Ms. Money” Literature</a:t>
            </a:r>
          </a:p>
        </p:txBody>
      </p:sp>
      <p:sp>
        <p:nvSpPr>
          <p:cNvPr id="4" name="TextBox 3">
            <a:extLst>
              <a:ext uri="{FF2B5EF4-FFF2-40B4-BE49-F238E27FC236}">
                <a16:creationId xmlns:a16="http://schemas.microsoft.com/office/drawing/2014/main" id="{D45ED26B-9B8D-5C46-B1C5-C4B68BD8D402}"/>
              </a:ext>
            </a:extLst>
          </p:cNvPr>
          <p:cNvSpPr txBox="1"/>
          <p:nvPr/>
        </p:nvSpPr>
        <p:spPr>
          <a:xfrm>
            <a:off x="529565" y="1481455"/>
            <a:ext cx="4435869" cy="2585323"/>
          </a:xfrm>
          <a:prstGeom prst="rect">
            <a:avLst/>
          </a:prstGeom>
          <a:noFill/>
        </p:spPr>
        <p:txBody>
          <a:bodyPr wrap="square" rtlCol="0">
            <a:spAutoFit/>
          </a:bodyPr>
          <a:lstStyle/>
          <a:p>
            <a:pPr algn="ctr"/>
            <a:r>
              <a:rPr lang="en-US" dirty="0"/>
              <a:t>General Store operation during FRYSC Christmas Shoppe and classroom and Sporting  Events</a:t>
            </a:r>
          </a:p>
          <a:p>
            <a:pPr algn="ctr"/>
            <a:endParaRPr lang="en-US" dirty="0"/>
          </a:p>
          <a:p>
            <a:pPr algn="ctr"/>
            <a:r>
              <a:rPr lang="en-US" dirty="0"/>
              <a:t>Classroom support for Financial Literacy in the form of workbooks and peer mentoring.</a:t>
            </a:r>
          </a:p>
          <a:p>
            <a:pPr algn="ctr"/>
            <a:endParaRPr lang="en-US" dirty="0"/>
          </a:p>
          <a:p>
            <a:pPr algn="ctr"/>
            <a:r>
              <a:rPr lang="en-US" dirty="0"/>
              <a:t>Student and Parent Engagement in Financial Planning and Goal Setting</a:t>
            </a:r>
          </a:p>
        </p:txBody>
      </p:sp>
      <p:pic>
        <p:nvPicPr>
          <p:cNvPr id="13" name="Picture 12" descr="Macintosh HD:Users:dcombs:Desktop: cash register.jpeg">
            <a:extLst>
              <a:ext uri="{FF2B5EF4-FFF2-40B4-BE49-F238E27FC236}">
                <a16:creationId xmlns:a16="http://schemas.microsoft.com/office/drawing/2014/main" id="{7E88DA0D-7CF5-E14B-878D-26058511DB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94090" y="4549684"/>
            <a:ext cx="802414" cy="876026"/>
          </a:xfrm>
          <a:prstGeom prst="rect">
            <a:avLst/>
          </a:prstGeom>
          <a:noFill/>
          <a:ln>
            <a:solidFill>
              <a:schemeClr val="tx1"/>
            </a:solidFill>
          </a:ln>
          <a:effectLst>
            <a:outerShdw blurRad="50800" dist="38100" dir="2700000" algn="tl" rotWithShape="0">
              <a:srgbClr val="000000">
                <a:alpha val="43000"/>
              </a:srgbClr>
            </a:outerShdw>
          </a:effectLst>
        </p:spPr>
      </p:pic>
      <p:pic>
        <p:nvPicPr>
          <p:cNvPr id="12" name="Picture 11" descr="Macintosh HD:Users:dcombs:Desktop:case.jpeg">
            <a:extLst>
              <a:ext uri="{FF2B5EF4-FFF2-40B4-BE49-F238E27FC236}">
                <a16:creationId xmlns:a16="http://schemas.microsoft.com/office/drawing/2014/main" id="{93C57D60-19D1-384B-B326-E6EFDA34CF5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755457" y="5342021"/>
            <a:ext cx="1031014" cy="845871"/>
          </a:xfrm>
          <a:prstGeom prst="rect">
            <a:avLst/>
          </a:prstGeom>
          <a:noFill/>
          <a:ln>
            <a:solidFill>
              <a:schemeClr val="tx1"/>
            </a:solidFill>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E689D829-9B2F-024B-99AB-9864543FB85B}"/>
              </a:ext>
            </a:extLst>
          </p:cNvPr>
          <p:cNvPicPr>
            <a:picLocks noChangeAspect="1"/>
          </p:cNvPicPr>
          <p:nvPr/>
        </p:nvPicPr>
        <p:blipFill>
          <a:blip r:embed="rId5"/>
          <a:stretch>
            <a:fillRect/>
          </a:stretch>
        </p:blipFill>
        <p:spPr>
          <a:xfrm>
            <a:off x="4964871" y="3136070"/>
            <a:ext cx="2946512" cy="2209884"/>
          </a:xfrm>
          <a:prstGeom prst="rect">
            <a:avLst/>
          </a:prstGeom>
          <a:ln w="19050">
            <a:solidFill>
              <a:schemeClr val="tx1"/>
            </a:solidFill>
          </a:ln>
          <a:effectLst>
            <a:outerShdw blurRad="50800" dist="38100" dir="18900000" algn="bl" rotWithShape="0">
              <a:prstClr val="black">
                <a:alpha val="40000"/>
              </a:prstClr>
            </a:outerShdw>
          </a:effectLst>
        </p:spPr>
      </p:pic>
      <p:pic>
        <p:nvPicPr>
          <p:cNvPr id="10" name="Picture 9">
            <a:extLst>
              <a:ext uri="{FF2B5EF4-FFF2-40B4-BE49-F238E27FC236}">
                <a16:creationId xmlns:a16="http://schemas.microsoft.com/office/drawing/2014/main" id="{19A6E430-5CB9-7246-92A2-B202CE22462B}"/>
              </a:ext>
            </a:extLst>
          </p:cNvPr>
          <p:cNvPicPr>
            <a:picLocks noChangeAspect="1"/>
          </p:cNvPicPr>
          <p:nvPr/>
        </p:nvPicPr>
        <p:blipFill>
          <a:blip r:embed="rId6"/>
          <a:stretch>
            <a:fillRect/>
          </a:stretch>
        </p:blipFill>
        <p:spPr>
          <a:xfrm>
            <a:off x="5383740" y="459023"/>
            <a:ext cx="2108774" cy="2805853"/>
          </a:xfrm>
          <a:prstGeom prst="rect">
            <a:avLst/>
          </a:prstGeom>
          <a:ln w="19050">
            <a:solidFill>
              <a:schemeClr val="tx1"/>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51546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1C6080-BE0C-CE4A-8208-BA36DCC3BC43}"/>
              </a:ext>
            </a:extLst>
          </p:cNvPr>
          <p:cNvSpPr>
            <a:spLocks noGrp="1"/>
          </p:cNvSpPr>
          <p:nvPr>
            <p:ph type="title"/>
          </p:nvPr>
        </p:nvSpPr>
        <p:spPr>
          <a:xfrm>
            <a:off x="4101654" y="528266"/>
            <a:ext cx="3988691" cy="1345818"/>
          </a:xfrm>
        </p:spPr>
        <p:txBody>
          <a:bodyPr anchor="t">
            <a:normAutofit fontScale="90000"/>
          </a:bodyPr>
          <a:lstStyle/>
          <a:p>
            <a:pPr algn="ctr"/>
            <a:br>
              <a:rPr lang="en-US" sz="3600" dirty="0"/>
            </a:br>
            <a:r>
              <a:rPr lang="en-US" sz="6000" b="1" dirty="0">
                <a:latin typeface="Bernard MT Condensed" panose="02050806060905020404" pitchFamily="18" charset="77"/>
              </a:rPr>
              <a:t>IMPACT</a:t>
            </a:r>
            <a:br>
              <a:rPr lang="en-US" sz="6000" b="1" dirty="0"/>
            </a:br>
            <a:endParaRPr lang="en-US" sz="6000" b="1"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438593A-9C28-B54A-9EEC-A516EA7FD154}"/>
              </a:ext>
            </a:extLst>
          </p:cNvPr>
          <p:cNvSpPr>
            <a:spLocks noGrp="1"/>
          </p:cNvSpPr>
          <p:nvPr>
            <p:ph idx="1"/>
          </p:nvPr>
        </p:nvSpPr>
        <p:spPr>
          <a:xfrm>
            <a:off x="561507" y="1762942"/>
            <a:ext cx="6478513" cy="2299836"/>
          </a:xfrm>
        </p:spPr>
        <p:txBody>
          <a:bodyPr>
            <a:normAutofit/>
          </a:bodyPr>
          <a:lstStyle/>
          <a:p>
            <a:pPr marL="0" indent="0">
              <a:buNone/>
            </a:pPr>
            <a:r>
              <a:rPr lang="en-US" sz="2000" b="1" dirty="0"/>
              <a:t>What we know:</a:t>
            </a:r>
            <a:endParaRPr lang="en-US" sz="2000" dirty="0"/>
          </a:p>
          <a:p>
            <a:pPr>
              <a:buFont typeface="Wingdings" pitchFamily="2" charset="2"/>
              <a:buChar char="ü"/>
            </a:pPr>
            <a:r>
              <a:rPr lang="en-US" sz="1800" i="1" dirty="0"/>
              <a:t>Participating students increased daily attendance by 12% February 2020. – Infinite Campus Report</a:t>
            </a:r>
            <a:endParaRPr lang="en-US" sz="1800" dirty="0"/>
          </a:p>
          <a:p>
            <a:pPr>
              <a:buFont typeface="Wingdings" pitchFamily="2" charset="2"/>
              <a:buChar char="ü"/>
            </a:pPr>
            <a:r>
              <a:rPr lang="en-US" sz="1800" i="1" dirty="0"/>
              <a:t>Participating students demonstrated increase in knowledge of commerce and business ethics by 30% in Spring 2020. - FRYSC Survey</a:t>
            </a:r>
            <a:endParaRPr lang="en-US" sz="1800" dirty="0"/>
          </a:p>
          <a:p>
            <a:pPr marL="0" indent="0">
              <a:buNone/>
            </a:pPr>
            <a:endParaRPr lang="en-US" sz="20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7A21A289-76A6-9141-9D11-2C7B1D187C3B}"/>
              </a:ext>
            </a:extLst>
          </p:cNvPr>
          <p:cNvSpPr txBox="1"/>
          <p:nvPr/>
        </p:nvSpPr>
        <p:spPr>
          <a:xfrm>
            <a:off x="561507" y="3870649"/>
            <a:ext cx="6055861" cy="2616101"/>
          </a:xfrm>
          <a:prstGeom prst="rect">
            <a:avLst/>
          </a:prstGeom>
          <a:noFill/>
        </p:spPr>
        <p:txBody>
          <a:bodyPr wrap="square" rtlCol="0">
            <a:spAutoFit/>
          </a:bodyPr>
          <a:lstStyle/>
          <a:p>
            <a:r>
              <a:rPr lang="en-US" sz="2000" b="1" dirty="0"/>
              <a:t>Anticipated Project Outcomes – Pre-COVID Crisis</a:t>
            </a:r>
          </a:p>
          <a:p>
            <a:pPr marL="285750" indent="-285750">
              <a:buFont typeface="Arial" panose="020B0604020202020204" pitchFamily="34" charset="0"/>
              <a:buChar char="•"/>
            </a:pPr>
            <a:r>
              <a:rPr lang="en-US" i="1" dirty="0"/>
              <a:t>Participating students will improve in Math by 15% by Spring 2020.</a:t>
            </a:r>
          </a:p>
          <a:p>
            <a:pPr marL="285750" indent="-285750">
              <a:buFont typeface="Arial" panose="020B0604020202020204" pitchFamily="34" charset="0"/>
              <a:buChar char="•"/>
            </a:pPr>
            <a:r>
              <a:rPr lang="en-US" i="1" dirty="0"/>
              <a:t>Participating students will demonstrate an increase in Financial Awareness, as indicated on the FRYSC survey, by 25% by Spring 2020</a:t>
            </a:r>
          </a:p>
          <a:p>
            <a:pPr marL="285750" indent="-285750">
              <a:buFont typeface="Arial" panose="020B0604020202020204" pitchFamily="34" charset="0"/>
              <a:buChar char="•"/>
            </a:pPr>
            <a:r>
              <a:rPr lang="en-US" i="1" dirty="0"/>
              <a:t>Participating students will graduate Financially Literate in Spring 2020.</a:t>
            </a:r>
            <a:endParaRPr lang="en-US" dirty="0"/>
          </a:p>
          <a:p>
            <a:endParaRPr lang="en-US" i="1" dirty="0"/>
          </a:p>
        </p:txBody>
      </p:sp>
    </p:spTree>
    <p:extLst>
      <p:ext uri="{BB962C8B-B14F-4D97-AF65-F5344CB8AC3E}">
        <p14:creationId xmlns:p14="http://schemas.microsoft.com/office/powerpoint/2010/main" val="229881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1C6080-BE0C-CE4A-8208-BA36DCC3BC43}"/>
              </a:ext>
            </a:extLst>
          </p:cNvPr>
          <p:cNvSpPr>
            <a:spLocks noGrp="1"/>
          </p:cNvSpPr>
          <p:nvPr>
            <p:ph type="title"/>
          </p:nvPr>
        </p:nvSpPr>
        <p:spPr>
          <a:xfrm>
            <a:off x="448395" y="1599141"/>
            <a:ext cx="3962061" cy="4516360"/>
          </a:xfrm>
        </p:spPr>
        <p:txBody>
          <a:bodyPr anchor="t">
            <a:normAutofit/>
          </a:bodyPr>
          <a:lstStyle/>
          <a:p>
            <a:br>
              <a:rPr lang="en-US" sz="3600" dirty="0"/>
            </a:br>
            <a:r>
              <a:rPr lang="en-US" b="1" dirty="0"/>
              <a:t>“I’m saving this for my sister, so she can shop too.”</a:t>
            </a:r>
            <a:br>
              <a:rPr lang="en-US" b="1" dirty="0"/>
            </a:br>
            <a:r>
              <a:rPr lang="en-US" sz="2200" b="1" dirty="0"/>
              <a:t>- Appalachia Howard , 3</a:t>
            </a:r>
            <a:r>
              <a:rPr lang="en-US" sz="2200" b="1" baseline="30000" dirty="0"/>
              <a:t>rd</a:t>
            </a:r>
            <a:r>
              <a:rPr lang="en-US" sz="2200" b="1" dirty="0"/>
              <a:t> Grade</a:t>
            </a:r>
            <a:br>
              <a:rPr lang="en-US" sz="6000" b="1" dirty="0"/>
            </a:br>
            <a:endParaRPr lang="en-US" sz="6000" b="1"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4A25ACF3-4CB3-394D-A522-76C4582C7FAB}"/>
              </a:ext>
            </a:extLst>
          </p:cNvPr>
          <p:cNvPicPr>
            <a:picLocks noGrp="1" noChangeAspect="1"/>
          </p:cNvPicPr>
          <p:nvPr>
            <p:ph idx="1"/>
          </p:nvPr>
        </p:nvPicPr>
        <p:blipFill>
          <a:blip r:embed="rId3"/>
          <a:stretch>
            <a:fillRect/>
          </a:stretch>
        </p:blipFill>
        <p:spPr>
          <a:xfrm>
            <a:off x="4343739" y="856642"/>
            <a:ext cx="2186529" cy="4516438"/>
          </a:xfrm>
        </p:spPr>
      </p:pic>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0339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334B0E-5B1C-9841-8B4F-D8FE7F83BAB6}"/>
              </a:ext>
            </a:extLst>
          </p:cNvPr>
          <p:cNvSpPr>
            <a:spLocks noGrp="1"/>
          </p:cNvSpPr>
          <p:nvPr>
            <p:ph type="title"/>
          </p:nvPr>
        </p:nvSpPr>
        <p:spPr>
          <a:xfrm>
            <a:off x="1339522" y="1757636"/>
            <a:ext cx="3240506" cy="4064628"/>
          </a:xfrm>
        </p:spPr>
        <p:txBody>
          <a:bodyPr>
            <a:normAutofit/>
          </a:bodyPr>
          <a:lstStyle/>
          <a:p>
            <a:r>
              <a:rPr lang="en-US" sz="3400" b="1" dirty="0">
                <a:solidFill>
                  <a:srgbClr val="FFFFFF"/>
                </a:solidFill>
              </a:rPr>
              <a:t>We learned a thing or two</a:t>
            </a:r>
            <a:br>
              <a:rPr lang="en-US" sz="3400" b="1" dirty="0">
                <a:solidFill>
                  <a:srgbClr val="FFFFFF"/>
                </a:solidFill>
              </a:rPr>
            </a:br>
            <a:r>
              <a:rPr lang="en-US" sz="3400" b="1" dirty="0">
                <a:solidFill>
                  <a:srgbClr val="FFFFFF"/>
                </a:solidFill>
              </a:rPr>
              <a:t> </a:t>
            </a:r>
            <a:br>
              <a:rPr lang="en-US" sz="3400" b="1" dirty="0">
                <a:solidFill>
                  <a:srgbClr val="FFFFFF"/>
                </a:solidFill>
              </a:rPr>
            </a:br>
            <a:r>
              <a:rPr lang="en-US" sz="3400" b="1" dirty="0">
                <a:solidFill>
                  <a:srgbClr val="FFFFFF"/>
                </a:solidFill>
              </a:rPr>
              <a:t>or three…..</a:t>
            </a:r>
            <a:br>
              <a:rPr lang="en-US" sz="3400" dirty="0">
                <a:solidFill>
                  <a:srgbClr val="FFFFFF"/>
                </a:solidFill>
              </a:rPr>
            </a:br>
            <a:endParaRPr lang="en-US" sz="3400" dirty="0">
              <a:solidFill>
                <a:srgbClr val="FFFFFF"/>
              </a:solidFill>
            </a:endParaRPr>
          </a:p>
        </p:txBody>
      </p:sp>
      <p:sp>
        <p:nvSpPr>
          <p:cNvPr id="17"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CC8509-8D93-1A4F-8286-9A74DB82BA70}"/>
              </a:ext>
            </a:extLst>
          </p:cNvPr>
          <p:cNvSpPr>
            <a:spLocks noGrp="1"/>
          </p:cNvSpPr>
          <p:nvPr>
            <p:ph idx="1"/>
          </p:nvPr>
        </p:nvSpPr>
        <p:spPr>
          <a:xfrm>
            <a:off x="5516336" y="934914"/>
            <a:ext cx="5536397" cy="3935281"/>
          </a:xfrm>
        </p:spPr>
        <p:txBody>
          <a:bodyPr>
            <a:normAutofit/>
          </a:bodyPr>
          <a:lstStyle/>
          <a:p>
            <a:r>
              <a:rPr lang="en-US" dirty="0">
                <a:latin typeface="Bernard MT Condensed" panose="02050806060905020404" pitchFamily="18" charset="77"/>
              </a:rPr>
              <a:t>Collaborate! </a:t>
            </a:r>
          </a:p>
          <a:p>
            <a:r>
              <a:rPr lang="en-US" dirty="0">
                <a:latin typeface="Bernard MT Condensed" panose="02050806060905020404" pitchFamily="18" charset="77"/>
              </a:rPr>
              <a:t>Be flexible!</a:t>
            </a:r>
          </a:p>
          <a:p>
            <a:r>
              <a:rPr lang="en-US" dirty="0">
                <a:latin typeface="Bernard MT Condensed" panose="02050806060905020404" pitchFamily="18" charset="77"/>
              </a:rPr>
              <a:t>Be Intentional!</a:t>
            </a:r>
          </a:p>
          <a:p>
            <a:pPr marL="0" indent="0">
              <a:buNone/>
            </a:pPr>
            <a:endParaRPr lang="en-US" dirty="0"/>
          </a:p>
        </p:txBody>
      </p:sp>
    </p:spTree>
    <p:extLst>
      <p:ext uri="{BB962C8B-B14F-4D97-AF65-F5344CB8AC3E}">
        <p14:creationId xmlns:p14="http://schemas.microsoft.com/office/powerpoint/2010/main" val="375465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5F7F96D-E117-B54B-9E39-E4D89CA49B96}"/>
              </a:ext>
            </a:extLst>
          </p:cNvPr>
          <p:cNvSpPr txBox="1"/>
          <p:nvPr/>
        </p:nvSpPr>
        <p:spPr>
          <a:xfrm>
            <a:off x="1220718" y="2544923"/>
            <a:ext cx="3990957" cy="4031873"/>
          </a:xfrm>
          <a:prstGeom prst="rect">
            <a:avLst/>
          </a:prstGeom>
          <a:noFill/>
        </p:spPr>
        <p:txBody>
          <a:bodyPr wrap="square" rtlCol="0">
            <a:spAutoFit/>
          </a:bodyPr>
          <a:lstStyle/>
          <a:p>
            <a:r>
              <a:rPr lang="en-US" sz="2000" dirty="0"/>
              <a:t>There are still aspects of this project that were cut short due to school being closed:</a:t>
            </a:r>
          </a:p>
          <a:p>
            <a:endParaRPr lang="en-US" sz="2000" dirty="0"/>
          </a:p>
          <a:p>
            <a:r>
              <a:rPr lang="en-US" sz="1600" dirty="0"/>
              <a:t>Middle School Financial Lit.  - </a:t>
            </a:r>
          </a:p>
          <a:p>
            <a:r>
              <a:rPr lang="en-US" sz="1600" dirty="0"/>
              <a:t>“Money Matters” Teen Workbook</a:t>
            </a:r>
          </a:p>
          <a:p>
            <a:endParaRPr lang="en-US" sz="1600" dirty="0"/>
          </a:p>
          <a:p>
            <a:r>
              <a:rPr lang="en-US" sz="1600" dirty="0"/>
              <a:t>Kindergarten – 3</a:t>
            </a:r>
            <a:r>
              <a:rPr lang="en-US" sz="1600" baseline="30000" dirty="0"/>
              <a:t>rd</a:t>
            </a:r>
            <a:r>
              <a:rPr lang="en-US" sz="1600" dirty="0"/>
              <a:t> Grade – </a:t>
            </a:r>
          </a:p>
          <a:p>
            <a:r>
              <a:rPr lang="en-US" sz="1600" dirty="0"/>
              <a:t>“Meet Ms. Money”</a:t>
            </a:r>
          </a:p>
          <a:p>
            <a:endParaRPr lang="en-US" sz="1600" dirty="0"/>
          </a:p>
          <a:p>
            <a:r>
              <a:rPr lang="en-US" sz="1600" dirty="0"/>
              <a:t>4th Grade 4H Dollars and Sense Program</a:t>
            </a:r>
          </a:p>
          <a:p>
            <a:endParaRPr lang="en-US" sz="1600" dirty="0"/>
          </a:p>
          <a:p>
            <a:r>
              <a:rPr lang="en-US" sz="1600" dirty="0"/>
              <a:t>8</a:t>
            </a:r>
            <a:r>
              <a:rPr lang="en-US" sz="1600" baseline="30000" dirty="0"/>
              <a:t>th</a:t>
            </a:r>
            <a:r>
              <a:rPr lang="en-US" sz="1600" dirty="0"/>
              <a:t> Grade 4H Reality Day</a:t>
            </a:r>
          </a:p>
          <a:p>
            <a:endParaRPr lang="en-US" sz="1600" dirty="0"/>
          </a:p>
          <a:p>
            <a:r>
              <a:rPr lang="en-US" sz="1600" dirty="0"/>
              <a:t>General Store Equipment</a:t>
            </a:r>
          </a:p>
        </p:txBody>
      </p:sp>
      <p:sp>
        <p:nvSpPr>
          <p:cNvPr id="2" name="Title 1">
            <a:extLst>
              <a:ext uri="{FF2B5EF4-FFF2-40B4-BE49-F238E27FC236}">
                <a16:creationId xmlns:a16="http://schemas.microsoft.com/office/drawing/2014/main" id="{90334B0E-5B1C-9841-8B4F-D8FE7F83BAB6}"/>
              </a:ext>
            </a:extLst>
          </p:cNvPr>
          <p:cNvSpPr>
            <a:spLocks noGrp="1"/>
          </p:cNvSpPr>
          <p:nvPr>
            <p:ph type="title"/>
          </p:nvPr>
        </p:nvSpPr>
        <p:spPr>
          <a:xfrm>
            <a:off x="1198030" y="391886"/>
            <a:ext cx="4036334" cy="2387600"/>
          </a:xfrm>
        </p:spPr>
        <p:txBody>
          <a:bodyPr vert="horz" lIns="91440" tIns="45720" rIns="91440" bIns="45720" rtlCol="0" anchor="t">
            <a:normAutofit/>
          </a:bodyPr>
          <a:lstStyle/>
          <a:p>
            <a:r>
              <a:rPr lang="en-US" sz="5000" kern="1200" dirty="0">
                <a:solidFill>
                  <a:schemeClr val="tx1"/>
                </a:solidFill>
                <a:latin typeface="Bernard MT Condensed" panose="02050806060905020404" pitchFamily="18" charset="77"/>
              </a:rPr>
              <a:t>This CAN be used with other classes!</a:t>
            </a:r>
          </a:p>
        </p:txBody>
      </p:sp>
      <p:pic>
        <p:nvPicPr>
          <p:cNvPr id="13" name="Picture 12" descr="Macintosh HD:Users:dcombs:Desktop:Money Matters.jpeg">
            <a:extLst>
              <a:ext uri="{FF2B5EF4-FFF2-40B4-BE49-F238E27FC236}">
                <a16:creationId xmlns:a16="http://schemas.microsoft.com/office/drawing/2014/main" id="{69C413A4-657A-684A-9ED3-1EA3E811BA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91663" y="542301"/>
            <a:ext cx="2112955" cy="2724961"/>
          </a:xfrm>
          <a:prstGeom prst="rect">
            <a:avLst/>
          </a:prstGeom>
          <a:noFill/>
          <a:ln>
            <a:solidFill>
              <a:schemeClr val="tx1"/>
            </a:solidFill>
          </a:ln>
          <a:effectLst>
            <a:outerShdw blurRad="50800" dist="38100" dir="2700000" algn="tl" rotWithShape="0">
              <a:srgbClr val="000000">
                <a:alpha val="43000"/>
              </a:srgbClr>
            </a:outerShdw>
          </a:effectLst>
        </p:spPr>
      </p:pic>
      <p:pic>
        <p:nvPicPr>
          <p:cNvPr id="14" name="Picture 13" descr="Macintosh HD:Users:dcombs:Desktop:ms money.jpeg">
            <a:extLst>
              <a:ext uri="{FF2B5EF4-FFF2-40B4-BE49-F238E27FC236}">
                <a16:creationId xmlns:a16="http://schemas.microsoft.com/office/drawing/2014/main" id="{B3BD4089-26E7-6240-8EF0-3292EF48AE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357362" y="782677"/>
            <a:ext cx="2340108" cy="2244207"/>
          </a:xfrm>
          <a:prstGeom prst="rect">
            <a:avLst/>
          </a:prstGeom>
          <a:noFill/>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75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334B0E-5B1C-9841-8B4F-D8FE7F83BAB6}"/>
              </a:ext>
            </a:extLst>
          </p:cNvPr>
          <p:cNvSpPr>
            <a:spLocks noGrp="1"/>
          </p:cNvSpPr>
          <p:nvPr>
            <p:ph type="title"/>
          </p:nvPr>
        </p:nvSpPr>
        <p:spPr>
          <a:xfrm>
            <a:off x="999071" y="3619056"/>
            <a:ext cx="6801321" cy="1737360"/>
          </a:xfrm>
        </p:spPr>
        <p:txBody>
          <a:bodyPr vert="horz" lIns="91440" tIns="45720" rIns="91440" bIns="45720" rtlCol="0" anchor="ctr">
            <a:normAutofit fontScale="90000"/>
          </a:bodyPr>
          <a:lstStyle/>
          <a:p>
            <a:pPr algn="r"/>
            <a:r>
              <a:rPr lang="en-US" sz="6000" dirty="0"/>
              <a:t>THANK YOU!</a:t>
            </a:r>
            <a:br>
              <a:rPr lang="en-US" sz="6000" dirty="0"/>
            </a:br>
            <a:r>
              <a:rPr lang="en-US" sz="6000" dirty="0"/>
              <a:t>  </a:t>
            </a:r>
            <a:br>
              <a:rPr lang="en-US" sz="6000" dirty="0"/>
            </a:br>
            <a:r>
              <a:rPr lang="en-US" sz="6000" dirty="0"/>
              <a:t>Stay Safe. Stay Healthy.</a:t>
            </a:r>
            <a:endParaRPr lang="en-US" sz="6000" kern="1200" dirty="0">
              <a:solidFill>
                <a:schemeClr val="tx1"/>
              </a:solidFill>
              <a:latin typeface="+mj-lt"/>
              <a:ea typeface="+mj-ea"/>
              <a:cs typeface="+mj-cs"/>
            </a:endParaRPr>
          </a:p>
        </p:txBody>
      </p:sp>
      <p:sp>
        <p:nvSpPr>
          <p:cNvPr id="51" name="Oval 3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4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4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8" name="Straight Connector 4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583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8500</TotalTime>
  <Words>565</Words>
  <Application>Microsoft Macintosh PowerPoint</Application>
  <PresentationFormat>Widescreen</PresentationFormat>
  <Paragraphs>76</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Bernard MT Condensed</vt:lpstr>
      <vt:lpstr>Calibri</vt:lpstr>
      <vt:lpstr>Calibri Light</vt:lpstr>
      <vt:lpstr>Wingdings</vt:lpstr>
      <vt:lpstr>Office Theme</vt:lpstr>
      <vt:lpstr>Thriving Tigers General Store: Claws for a Cause</vt:lpstr>
      <vt:lpstr>What We Did</vt:lpstr>
      <vt:lpstr> Why Thriving Tigers General Store? </vt:lpstr>
      <vt:lpstr>How it Worked</vt:lpstr>
      <vt:lpstr> IMPACT </vt:lpstr>
      <vt:lpstr> “I’m saving this for my sister, so she can shop too.” - Appalachia Howard , 3rd Grade </vt:lpstr>
      <vt:lpstr>We learned a thing or two   or three….. </vt:lpstr>
      <vt:lpstr>This CAN be used with other classes!</vt:lpstr>
      <vt:lpstr>THANK YOU!    Stay Safe. Stay Healthy.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project</dc:title>
  <dc:creator>Coots, Jeff (CIO)</dc:creator>
  <cp:lastModifiedBy>Microsoft Office User</cp:lastModifiedBy>
  <cp:revision>19</cp:revision>
  <dcterms:created xsi:type="dcterms:W3CDTF">2020-04-01T23:36:23Z</dcterms:created>
  <dcterms:modified xsi:type="dcterms:W3CDTF">2020-04-10T21:40:11Z</dcterms:modified>
</cp:coreProperties>
</file>