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78" r:id="rId3"/>
    <p:sldId id="257" r:id="rId4"/>
    <p:sldId id="258" r:id="rId5"/>
    <p:sldId id="259" r:id="rId6"/>
    <p:sldId id="260" r:id="rId7"/>
    <p:sldId id="261" r:id="rId8"/>
    <p:sldId id="262" r:id="rId9"/>
    <p:sldId id="263" r:id="rId10"/>
    <p:sldId id="265" r:id="rId11"/>
    <p:sldId id="264" r:id="rId12"/>
    <p:sldId id="266" r:id="rId13"/>
    <p:sldId id="267" r:id="rId14"/>
    <p:sldId id="268" r:id="rId15"/>
    <p:sldId id="273" r:id="rId16"/>
    <p:sldId id="274" r:id="rId17"/>
    <p:sldId id="275" r:id="rId18"/>
    <p:sldId id="272" r:id="rId19"/>
    <p:sldId id="271" r:id="rId20"/>
    <p:sldId id="270" r:id="rId21"/>
    <p:sldId id="269"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90"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8631587-71D9-48D5-9A3B-FF93E2E3DEE5}" type="datetimeFigureOut">
              <a:rPr lang="en-US" smtClean="0"/>
              <a:t>4/6/2020</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FD54892-BB52-485B-9A09-FF8741740C38}"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49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631587-71D9-48D5-9A3B-FF93E2E3DEE5}"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4892-BB52-485B-9A09-FF8741740C38}" type="slidenum">
              <a:rPr lang="en-US" smtClean="0"/>
              <a:t>‹#›</a:t>
            </a:fld>
            <a:endParaRPr lang="en-US"/>
          </a:p>
        </p:txBody>
      </p:sp>
    </p:spTree>
    <p:extLst>
      <p:ext uri="{BB962C8B-B14F-4D97-AF65-F5344CB8AC3E}">
        <p14:creationId xmlns:p14="http://schemas.microsoft.com/office/powerpoint/2010/main" val="79127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631587-71D9-48D5-9A3B-FF93E2E3DEE5}"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4892-BB52-485B-9A09-FF8741740C38}" type="slidenum">
              <a:rPr lang="en-US" smtClean="0"/>
              <a:t>‹#›</a:t>
            </a:fld>
            <a:endParaRPr lang="en-US"/>
          </a:p>
        </p:txBody>
      </p:sp>
    </p:spTree>
    <p:extLst>
      <p:ext uri="{BB962C8B-B14F-4D97-AF65-F5344CB8AC3E}">
        <p14:creationId xmlns:p14="http://schemas.microsoft.com/office/powerpoint/2010/main" val="1834903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631587-71D9-48D5-9A3B-FF93E2E3DEE5}"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4892-BB52-485B-9A09-FF8741740C38}"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39600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631587-71D9-48D5-9A3B-FF93E2E3DEE5}"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4892-BB52-485B-9A09-FF8741740C38}" type="slidenum">
              <a:rPr lang="en-US" smtClean="0"/>
              <a:t>‹#›</a:t>
            </a:fld>
            <a:endParaRPr lang="en-US"/>
          </a:p>
        </p:txBody>
      </p:sp>
    </p:spTree>
    <p:extLst>
      <p:ext uri="{BB962C8B-B14F-4D97-AF65-F5344CB8AC3E}">
        <p14:creationId xmlns:p14="http://schemas.microsoft.com/office/powerpoint/2010/main" val="949347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8631587-71D9-48D5-9A3B-FF93E2E3DEE5}"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54892-BB52-485B-9A09-FF8741740C38}" type="slidenum">
              <a:rPr lang="en-US" smtClean="0"/>
              <a:t>‹#›</a:t>
            </a:fld>
            <a:endParaRPr lang="en-US"/>
          </a:p>
        </p:txBody>
      </p:sp>
    </p:spTree>
    <p:extLst>
      <p:ext uri="{BB962C8B-B14F-4D97-AF65-F5344CB8AC3E}">
        <p14:creationId xmlns:p14="http://schemas.microsoft.com/office/powerpoint/2010/main" val="2991779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8631587-71D9-48D5-9A3B-FF93E2E3DEE5}"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54892-BB52-485B-9A09-FF8741740C38}" type="slidenum">
              <a:rPr lang="en-US" smtClean="0"/>
              <a:t>‹#›</a:t>
            </a:fld>
            <a:endParaRPr lang="en-US"/>
          </a:p>
        </p:txBody>
      </p:sp>
    </p:spTree>
    <p:extLst>
      <p:ext uri="{BB962C8B-B14F-4D97-AF65-F5344CB8AC3E}">
        <p14:creationId xmlns:p14="http://schemas.microsoft.com/office/powerpoint/2010/main" val="503731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631587-71D9-48D5-9A3B-FF93E2E3DEE5}"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54892-BB52-485B-9A09-FF8741740C38}" type="slidenum">
              <a:rPr lang="en-US" smtClean="0"/>
              <a:t>‹#›</a:t>
            </a:fld>
            <a:endParaRPr lang="en-US"/>
          </a:p>
        </p:txBody>
      </p:sp>
    </p:spTree>
    <p:extLst>
      <p:ext uri="{BB962C8B-B14F-4D97-AF65-F5344CB8AC3E}">
        <p14:creationId xmlns:p14="http://schemas.microsoft.com/office/powerpoint/2010/main" val="4213764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631587-71D9-48D5-9A3B-FF93E2E3DEE5}"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54892-BB52-485B-9A09-FF8741740C38}" type="slidenum">
              <a:rPr lang="en-US" smtClean="0"/>
              <a:t>‹#›</a:t>
            </a:fld>
            <a:endParaRPr lang="en-US"/>
          </a:p>
        </p:txBody>
      </p:sp>
    </p:spTree>
    <p:extLst>
      <p:ext uri="{BB962C8B-B14F-4D97-AF65-F5344CB8AC3E}">
        <p14:creationId xmlns:p14="http://schemas.microsoft.com/office/powerpoint/2010/main" val="411747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631587-71D9-48D5-9A3B-FF93E2E3DEE5}"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54892-BB52-485B-9A09-FF8741740C38}" type="slidenum">
              <a:rPr lang="en-US" smtClean="0"/>
              <a:t>‹#›</a:t>
            </a:fld>
            <a:endParaRPr lang="en-US"/>
          </a:p>
        </p:txBody>
      </p:sp>
    </p:spTree>
    <p:extLst>
      <p:ext uri="{BB962C8B-B14F-4D97-AF65-F5344CB8AC3E}">
        <p14:creationId xmlns:p14="http://schemas.microsoft.com/office/powerpoint/2010/main" val="355273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8631587-71D9-48D5-9A3B-FF93E2E3DEE5}"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54892-BB52-485B-9A09-FF8741740C38}" type="slidenum">
              <a:rPr lang="en-US" smtClean="0"/>
              <a:t>‹#›</a:t>
            </a:fld>
            <a:endParaRPr lang="en-US"/>
          </a:p>
        </p:txBody>
      </p:sp>
    </p:spTree>
    <p:extLst>
      <p:ext uri="{BB962C8B-B14F-4D97-AF65-F5344CB8AC3E}">
        <p14:creationId xmlns:p14="http://schemas.microsoft.com/office/powerpoint/2010/main" val="168655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631587-71D9-48D5-9A3B-FF93E2E3DEE5}"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4892-BB52-485B-9A09-FF8741740C38}" type="slidenum">
              <a:rPr lang="en-US" smtClean="0"/>
              <a:t>‹#›</a:t>
            </a:fld>
            <a:endParaRPr lang="en-US"/>
          </a:p>
        </p:txBody>
      </p:sp>
    </p:spTree>
    <p:extLst>
      <p:ext uri="{BB962C8B-B14F-4D97-AF65-F5344CB8AC3E}">
        <p14:creationId xmlns:p14="http://schemas.microsoft.com/office/powerpoint/2010/main" val="180458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631587-71D9-48D5-9A3B-FF93E2E3DEE5}"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54892-BB52-485B-9A09-FF8741740C38}" type="slidenum">
              <a:rPr lang="en-US" smtClean="0"/>
              <a:t>‹#›</a:t>
            </a:fld>
            <a:endParaRPr lang="en-US"/>
          </a:p>
        </p:txBody>
      </p:sp>
    </p:spTree>
    <p:extLst>
      <p:ext uri="{BB962C8B-B14F-4D97-AF65-F5344CB8AC3E}">
        <p14:creationId xmlns:p14="http://schemas.microsoft.com/office/powerpoint/2010/main" val="340276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631587-71D9-48D5-9A3B-FF93E2E3DEE5}"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D54892-BB52-485B-9A09-FF8741740C38}" type="slidenum">
              <a:rPr lang="en-US" smtClean="0"/>
              <a:t>‹#›</a:t>
            </a:fld>
            <a:endParaRPr lang="en-US"/>
          </a:p>
        </p:txBody>
      </p:sp>
    </p:spTree>
    <p:extLst>
      <p:ext uri="{BB962C8B-B14F-4D97-AF65-F5344CB8AC3E}">
        <p14:creationId xmlns:p14="http://schemas.microsoft.com/office/powerpoint/2010/main" val="265555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31587-71D9-48D5-9A3B-FF93E2E3DEE5}"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54892-BB52-485B-9A09-FF8741740C38}" type="slidenum">
              <a:rPr lang="en-US" smtClean="0"/>
              <a:t>‹#›</a:t>
            </a:fld>
            <a:endParaRPr lang="en-US"/>
          </a:p>
        </p:txBody>
      </p:sp>
    </p:spTree>
    <p:extLst>
      <p:ext uri="{BB962C8B-B14F-4D97-AF65-F5344CB8AC3E}">
        <p14:creationId xmlns:p14="http://schemas.microsoft.com/office/powerpoint/2010/main" val="4015724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631587-71D9-48D5-9A3B-FF93E2E3DEE5}"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4892-BB52-485B-9A09-FF8741740C38}" type="slidenum">
              <a:rPr lang="en-US" smtClean="0"/>
              <a:t>‹#›</a:t>
            </a:fld>
            <a:endParaRPr lang="en-US"/>
          </a:p>
        </p:txBody>
      </p:sp>
    </p:spTree>
    <p:extLst>
      <p:ext uri="{BB962C8B-B14F-4D97-AF65-F5344CB8AC3E}">
        <p14:creationId xmlns:p14="http://schemas.microsoft.com/office/powerpoint/2010/main" val="54271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8631587-71D9-48D5-9A3B-FF93E2E3DEE5}"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54892-BB52-485B-9A09-FF8741740C38}" type="slidenum">
              <a:rPr lang="en-US" smtClean="0"/>
              <a:t>‹#›</a:t>
            </a:fld>
            <a:endParaRPr lang="en-US"/>
          </a:p>
        </p:txBody>
      </p:sp>
    </p:spTree>
    <p:extLst>
      <p:ext uri="{BB962C8B-B14F-4D97-AF65-F5344CB8AC3E}">
        <p14:creationId xmlns:p14="http://schemas.microsoft.com/office/powerpoint/2010/main" val="2069444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8631587-71D9-48D5-9A3B-FF93E2E3DEE5}" type="datetimeFigureOut">
              <a:rPr lang="en-US" smtClean="0"/>
              <a:t>4/6/2020</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7FD54892-BB52-485B-9A09-FF8741740C38}" type="slidenum">
              <a:rPr lang="en-US" smtClean="0"/>
              <a:t>‹#›</a:t>
            </a:fld>
            <a:endParaRPr lang="en-US"/>
          </a:p>
        </p:txBody>
      </p:sp>
    </p:spTree>
    <p:extLst>
      <p:ext uri="{BB962C8B-B14F-4D97-AF65-F5344CB8AC3E}">
        <p14:creationId xmlns:p14="http://schemas.microsoft.com/office/powerpoint/2010/main" val="290862083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google.com/search?rlz=1C1VFKB_enUS704US704&amp;q=Dwight+Yoakam&amp;stick=H4sIAAAAAAAAAONgVuLUz9U3MDQrLohfxMrrUp6ZnlGiEJmfmJ2YCwCnOZz3HQAAAA&amp;sa=X&amp;ved=2ahUKEwiDzPKc3sDnAhUOMawKHS-3ACgQMTAAegQIDRA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913191" y="503616"/>
            <a:ext cx="9755187" cy="3923787"/>
          </a:xfrm>
        </p:spPr>
        <p:txBody>
          <a:bodyPr>
            <a:noAutofit/>
          </a:bodyPr>
          <a:lstStyle/>
          <a:p>
            <a:pPr algn="ctr"/>
            <a:r>
              <a:rPr lang="en-US" sz="9900" dirty="0" smtClean="0">
                <a:latin typeface="Arial" panose="020B0604020202020204" pitchFamily="34" charset="0"/>
                <a:cs typeface="Arial" panose="020B0604020202020204" pitchFamily="34" charset="0"/>
              </a:rPr>
              <a:t>Should I Stay or Should I Go?</a:t>
            </a:r>
            <a:endParaRPr lang="en-US" sz="9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476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8880714"/>
              </p:ext>
            </p:extLst>
          </p:nvPr>
        </p:nvGraphicFramePr>
        <p:xfrm>
          <a:off x="1851378" y="158039"/>
          <a:ext cx="7947378" cy="5181604"/>
        </p:xfrm>
        <a:graphic>
          <a:graphicData uri="http://schemas.openxmlformats.org/drawingml/2006/table">
            <a:tbl>
              <a:tblPr firstRow="1" firstCol="1" bandRow="1">
                <a:tableStyleId>{5C22544A-7EE6-4342-B048-85BDC9FD1C3A}</a:tableStyleId>
              </a:tblPr>
              <a:tblGrid>
                <a:gridCol w="658908">
                  <a:extLst>
                    <a:ext uri="{9D8B030D-6E8A-4147-A177-3AD203B41FA5}">
                      <a16:colId xmlns:a16="http://schemas.microsoft.com/office/drawing/2014/main" val="460807056"/>
                    </a:ext>
                  </a:extLst>
                </a:gridCol>
                <a:gridCol w="7288470">
                  <a:extLst>
                    <a:ext uri="{9D8B030D-6E8A-4147-A177-3AD203B41FA5}">
                      <a16:colId xmlns:a16="http://schemas.microsoft.com/office/drawing/2014/main" val="2005311819"/>
                    </a:ext>
                  </a:extLst>
                </a:gridCol>
              </a:tblGrid>
              <a:tr h="462000">
                <a:tc>
                  <a:txBody>
                    <a:bodyPr/>
                    <a:lstStyle/>
                    <a:p>
                      <a:pPr marL="0" marR="0" algn="ctr">
                        <a:lnSpc>
                          <a:spcPct val="107000"/>
                        </a:lnSpc>
                        <a:spcBef>
                          <a:spcPts val="0"/>
                        </a:spcBef>
                        <a:spcAft>
                          <a:spcPts val="0"/>
                        </a:spcAft>
                      </a:pPr>
                      <a:r>
                        <a:rPr lang="en-US" sz="1400">
                          <a:effectLst/>
                        </a:rPr>
                        <a:t>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Expectation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8993715"/>
                  </a:ext>
                </a:extLst>
              </a:tr>
              <a:tr h="363047">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Write and Practice using equipment and block coding to retrieve 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5955776"/>
                  </a:ext>
                </a:extLst>
              </a:tr>
              <a:tr h="363047">
                <a:tc>
                  <a:txBody>
                    <a:bodyPr/>
                    <a:lstStyle/>
                    <a:p>
                      <a:pPr marL="0" marR="0" algn="ctr">
                        <a:lnSpc>
                          <a:spcPct val="107000"/>
                        </a:lnSpc>
                        <a:spcBef>
                          <a:spcPts val="0"/>
                        </a:spcBef>
                        <a:spcAft>
                          <a:spcPts val="0"/>
                        </a:spcAft>
                      </a:pPr>
                      <a:r>
                        <a:rPr lang="en-US" sz="11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Use team’s code to retrieve ice &amp; make any necessary adjustments to the coded path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4116249"/>
                  </a:ext>
                </a:extLst>
              </a:tr>
              <a:tr h="363047">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Get the ice back to the base camp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8641576"/>
                  </a:ext>
                </a:extLst>
              </a:tr>
              <a:tr h="1089137">
                <a:tc>
                  <a:txBody>
                    <a:bodyPr/>
                    <a:lstStyle/>
                    <a:p>
                      <a:pPr marL="0" marR="0" algn="ctr">
                        <a:lnSpc>
                          <a:spcPct val="107000"/>
                        </a:lnSpc>
                        <a:spcBef>
                          <a:spcPts val="0"/>
                        </a:spcBef>
                        <a:spcAft>
                          <a:spcPts val="0"/>
                        </a:spcAft>
                      </a:pPr>
                      <a:r>
                        <a:rPr lang="en-US" sz="1100">
                          <a:effectLst/>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Inspection of parts which will be used to construct a structure to haul ice from the polar ice caps.  </a:t>
                      </a:r>
                    </a:p>
                    <a:p>
                      <a:pPr marL="0" marR="0">
                        <a:lnSpc>
                          <a:spcPct val="107000"/>
                        </a:lnSpc>
                        <a:spcBef>
                          <a:spcPts val="0"/>
                        </a:spcBef>
                        <a:spcAft>
                          <a:spcPts val="0"/>
                        </a:spcAft>
                      </a:pPr>
                      <a:r>
                        <a:rPr lang="en-US" sz="1100">
                          <a:effectLst/>
                        </a:rPr>
                        <a:t>Checking out the prices of parts.</a:t>
                      </a:r>
                    </a:p>
                    <a:p>
                      <a:pPr marL="0" marR="0">
                        <a:lnSpc>
                          <a:spcPct val="107000"/>
                        </a:lnSpc>
                        <a:spcBef>
                          <a:spcPts val="0"/>
                        </a:spcBef>
                        <a:spcAft>
                          <a:spcPts val="0"/>
                        </a:spcAft>
                      </a:pPr>
                      <a:r>
                        <a:rPr lang="en-US" sz="1100">
                          <a:effectLst/>
                        </a:rPr>
                        <a:t>Discussing and creating a design—a model must be drawn of the proposed structure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5312079"/>
                  </a:ext>
                </a:extLst>
              </a:tr>
              <a:tr h="363047">
                <a:tc>
                  <a:txBody>
                    <a:bodyPr/>
                    <a:lstStyle/>
                    <a:p>
                      <a:pPr marL="0" marR="0" algn="ctr">
                        <a:lnSpc>
                          <a:spcPct val="107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Completion of the design &amp; Purchase of the materials for construction of the structure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6652152"/>
                  </a:ext>
                </a:extLst>
              </a:tr>
              <a:tr h="726091">
                <a:tc>
                  <a:txBody>
                    <a:bodyPr/>
                    <a:lstStyle/>
                    <a:p>
                      <a:pPr marL="0" marR="0" algn="ctr">
                        <a:lnSpc>
                          <a:spcPct val="107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Itemized list of all parts which will purchased for the construction of the structure.</a:t>
                      </a:r>
                    </a:p>
                    <a:p>
                      <a:pPr marL="0" marR="0">
                        <a:lnSpc>
                          <a:spcPct val="107000"/>
                        </a:lnSpc>
                        <a:spcBef>
                          <a:spcPts val="0"/>
                        </a:spcBef>
                        <a:spcAft>
                          <a:spcPts val="0"/>
                        </a:spcAft>
                      </a:pPr>
                      <a:r>
                        <a:rPr lang="en-US" sz="1100">
                          <a:effectLst/>
                        </a:rPr>
                        <a:t>Purchase from Materials Agent--Payment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1657790"/>
                  </a:ext>
                </a:extLst>
              </a:tr>
              <a:tr h="363047">
                <a:tc>
                  <a:txBody>
                    <a:bodyPr/>
                    <a:lstStyle/>
                    <a:p>
                      <a:pPr marL="0" marR="0" algn="ctr">
                        <a:lnSpc>
                          <a:spcPct val="107000"/>
                        </a:lnSpc>
                        <a:spcBef>
                          <a:spcPts val="0"/>
                        </a:spcBef>
                        <a:spcAft>
                          <a:spcPts val="0"/>
                        </a:spcAft>
                      </a:pPr>
                      <a:r>
                        <a:rPr lang="en-US" sz="1100">
                          <a:effectLst/>
                        </a:rPr>
                        <a:t>9-11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Construction of the structure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7372438"/>
                  </a:ext>
                </a:extLst>
              </a:tr>
              <a:tr h="363047">
                <a:tc>
                  <a:txBody>
                    <a:bodyPr/>
                    <a:lstStyle/>
                    <a:p>
                      <a:pPr marL="0" marR="0" algn="ctr">
                        <a:lnSpc>
                          <a:spcPct val="107000"/>
                        </a:lnSpc>
                        <a:spcBef>
                          <a:spcPts val="0"/>
                        </a:spcBef>
                        <a:spcAft>
                          <a:spcPts val="0"/>
                        </a:spcAft>
                      </a:pPr>
                      <a:r>
                        <a:rPr lang="en-US" sz="1100">
                          <a:effectLst/>
                        </a:rPr>
                        <a:t>12-13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Testing, Redesign/Improvements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2477889"/>
                  </a:ext>
                </a:extLst>
              </a:tr>
              <a:tr h="363047">
                <a:tc>
                  <a:txBody>
                    <a:bodyPr/>
                    <a:lstStyle/>
                    <a:p>
                      <a:pPr marL="0" marR="0" algn="ctr">
                        <a:lnSpc>
                          <a:spcPct val="107000"/>
                        </a:lnSpc>
                        <a:spcBef>
                          <a:spcPts val="0"/>
                        </a:spcBef>
                        <a:spcAft>
                          <a:spcPts val="0"/>
                        </a:spcAft>
                      </a:pPr>
                      <a:r>
                        <a:rPr lang="en-US" sz="11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Retrieval of Ice Race—Who Has the Best Machine?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2915297"/>
                  </a:ext>
                </a:extLst>
              </a:tr>
              <a:tr h="363047">
                <a:tc>
                  <a:txBody>
                    <a:bodyPr/>
                    <a:lstStyle/>
                    <a:p>
                      <a:pPr marL="0" marR="0" algn="ctr">
                        <a:lnSpc>
                          <a:spcPct val="107000"/>
                        </a:lnSpc>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4559365"/>
                  </a:ext>
                </a:extLst>
              </a:tr>
            </a:tbl>
          </a:graphicData>
        </a:graphic>
      </p:graphicFrame>
    </p:spTree>
    <p:extLst>
      <p:ext uri="{BB962C8B-B14F-4D97-AF65-F5344CB8AC3E}">
        <p14:creationId xmlns:p14="http://schemas.microsoft.com/office/powerpoint/2010/main" val="1564284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94867752"/>
              </p:ext>
            </p:extLst>
          </p:nvPr>
        </p:nvGraphicFramePr>
        <p:xfrm>
          <a:off x="1196622" y="0"/>
          <a:ext cx="8161867" cy="5274846"/>
        </p:xfrm>
        <a:graphic>
          <a:graphicData uri="http://schemas.openxmlformats.org/presentationml/2006/ole">
            <mc:AlternateContent xmlns:mc="http://schemas.openxmlformats.org/markup-compatibility/2006">
              <mc:Choice xmlns:v="urn:schemas-microsoft-com:vml" Requires="v">
                <p:oleObj spid="_x0000_s4104" name="Worksheet" r:id="rId3" imgW="8181908" imgH="6791259" progId="Excel.Sheet.12">
                  <p:embed/>
                </p:oleObj>
              </mc:Choice>
              <mc:Fallback>
                <p:oleObj name="Worksheet" r:id="rId3" imgW="8181908" imgH="6791259" progId="Excel.Sheet.12">
                  <p:embed/>
                  <p:pic>
                    <p:nvPicPr>
                      <p:cNvPr id="10" name="Object 9"/>
                      <p:cNvPicPr/>
                      <p:nvPr/>
                    </p:nvPicPr>
                    <p:blipFill>
                      <a:blip r:embed="rId4"/>
                      <a:stretch>
                        <a:fillRect/>
                      </a:stretch>
                    </p:blipFill>
                    <p:spPr>
                      <a:xfrm>
                        <a:off x="1196622" y="0"/>
                        <a:ext cx="8161867" cy="5274846"/>
                      </a:xfrm>
                      <a:prstGeom prst="rect">
                        <a:avLst/>
                      </a:prstGeom>
                    </p:spPr>
                  </p:pic>
                </p:oleObj>
              </mc:Fallback>
            </mc:AlternateContent>
          </a:graphicData>
        </a:graphic>
      </p:graphicFrame>
    </p:spTree>
    <p:extLst>
      <p:ext uri="{BB962C8B-B14F-4D97-AF65-F5344CB8AC3E}">
        <p14:creationId xmlns:p14="http://schemas.microsoft.com/office/powerpoint/2010/main" val="233647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62272445"/>
              </p:ext>
            </p:extLst>
          </p:nvPr>
        </p:nvGraphicFramePr>
        <p:xfrm>
          <a:off x="2556933" y="4502147"/>
          <a:ext cx="6908800" cy="1076328"/>
        </p:xfrm>
        <a:graphic>
          <a:graphicData uri="http://schemas.openxmlformats.org/drawingml/2006/table">
            <a:tbl>
              <a:tblPr firstRow="1" firstCol="1" bandRow="1">
                <a:tableStyleId>{5C22544A-7EE6-4342-B048-85BDC9FD1C3A}</a:tableStyleId>
              </a:tblPr>
              <a:tblGrid>
                <a:gridCol w="1727200">
                  <a:extLst>
                    <a:ext uri="{9D8B030D-6E8A-4147-A177-3AD203B41FA5}">
                      <a16:colId xmlns:a16="http://schemas.microsoft.com/office/drawing/2014/main" val="4065161886"/>
                    </a:ext>
                  </a:extLst>
                </a:gridCol>
                <a:gridCol w="1727200">
                  <a:extLst>
                    <a:ext uri="{9D8B030D-6E8A-4147-A177-3AD203B41FA5}">
                      <a16:colId xmlns:a16="http://schemas.microsoft.com/office/drawing/2014/main" val="3672050028"/>
                    </a:ext>
                  </a:extLst>
                </a:gridCol>
                <a:gridCol w="1727200">
                  <a:extLst>
                    <a:ext uri="{9D8B030D-6E8A-4147-A177-3AD203B41FA5}">
                      <a16:colId xmlns:a16="http://schemas.microsoft.com/office/drawing/2014/main" val="2302727054"/>
                    </a:ext>
                  </a:extLst>
                </a:gridCol>
                <a:gridCol w="1727200">
                  <a:extLst>
                    <a:ext uri="{9D8B030D-6E8A-4147-A177-3AD203B41FA5}">
                      <a16:colId xmlns:a16="http://schemas.microsoft.com/office/drawing/2014/main" val="4250385067"/>
                    </a:ext>
                  </a:extLst>
                </a:gridCol>
              </a:tblGrid>
              <a:tr h="0">
                <a:tc>
                  <a:txBody>
                    <a:bodyPr/>
                    <a:lstStyle/>
                    <a:p>
                      <a:pPr marL="0" marR="0">
                        <a:lnSpc>
                          <a:spcPct val="107000"/>
                        </a:lnSpc>
                        <a:spcBef>
                          <a:spcPts val="0"/>
                        </a:spcBef>
                        <a:spcAft>
                          <a:spcPts val="0"/>
                        </a:spcAft>
                      </a:pPr>
                      <a:r>
                        <a:rPr lang="en-US" sz="1100">
                          <a:effectLst/>
                        </a:rPr>
                        <a:t>Constraints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Company 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Company 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Company 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2712061"/>
                  </a:ext>
                </a:extLst>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0322939"/>
                  </a:ext>
                </a:extLst>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6253058"/>
                  </a:ext>
                </a:extLst>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9124901"/>
                  </a:ext>
                </a:extLst>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4000460"/>
                  </a:ext>
                </a:extLst>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7492411"/>
                  </a:ext>
                </a:extLst>
              </a:tr>
            </a:tbl>
          </a:graphicData>
        </a:graphic>
      </p:graphicFrame>
      <p:sp>
        <p:nvSpPr>
          <p:cNvPr id="4" name="Rectangle 1"/>
          <p:cNvSpPr>
            <a:spLocks noChangeArrowheads="1"/>
          </p:cNvSpPr>
          <p:nvPr/>
        </p:nvSpPr>
        <p:spPr bwMode="auto">
          <a:xfrm>
            <a:off x="643467" y="-873875"/>
            <a:ext cx="1073573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1"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b="1" i="1" u="sng"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1"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Mars Polar Ice Cap Retrieval Program &amp; Data Analysis</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department realizes that there were many constraints of this project.  </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Name 3 constraints, in order of most to least, that most hindered your work.</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Describe 3 of your Rover design elements that you would change and explain why you would make those changes.</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department has recently received a contract from the government to build a smaller rover that will be able to bring water to a second Base Camp, Base Camp “C”.  This is where 5 scientists will be studying and researching ways to grow food on Mars so that humans can provide a way to sustain their life on Mars without the transport of any food from Earth.  This project shall focus on the available light and the gases needed for photosynthesis to produce sugars for plants that would then grow to provide a source of available food.  Below are recommendations from 3 major companies.  You must analyze the data and provide a rational for which company would be the best for this project.  You must support your answer with reasoning as to which company should be chosen for this job.</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Which Company would you choose to hire to construct a rover for this next project?  </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List 3 constraints and give </a:t>
            </a:r>
            <a:r>
              <a:rPr kumimoji="0" lang="en-US" altLang="en-US" b="1" i="1"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specific and detailed reasons</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the company you chose.  This information will be submitted for review by the department leader.  </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nvGraphicFramePr>
        <p:xfrm>
          <a:off x="3293269" y="2545270"/>
          <a:ext cx="5181600" cy="2544191"/>
        </p:xfrm>
        <a:graphic>
          <a:graphicData uri="http://schemas.openxmlformats.org/drawingml/2006/table">
            <a:tbl>
              <a:tblPr firstRow="1" firstCol="1" bandRow="1">
                <a:tableStyleId>{5C22544A-7EE6-4342-B048-85BDC9FD1C3A}</a:tableStyleId>
              </a:tblPr>
              <a:tblGrid>
                <a:gridCol w="1727200">
                  <a:extLst>
                    <a:ext uri="{9D8B030D-6E8A-4147-A177-3AD203B41FA5}">
                      <a16:colId xmlns:a16="http://schemas.microsoft.com/office/drawing/2014/main" val="3605844035"/>
                    </a:ext>
                  </a:extLst>
                </a:gridCol>
                <a:gridCol w="1727200">
                  <a:extLst>
                    <a:ext uri="{9D8B030D-6E8A-4147-A177-3AD203B41FA5}">
                      <a16:colId xmlns:a16="http://schemas.microsoft.com/office/drawing/2014/main" val="369943483"/>
                    </a:ext>
                  </a:extLst>
                </a:gridCol>
                <a:gridCol w="1727200">
                  <a:extLst>
                    <a:ext uri="{9D8B030D-6E8A-4147-A177-3AD203B41FA5}">
                      <a16:colId xmlns:a16="http://schemas.microsoft.com/office/drawing/2014/main" val="41152351"/>
                    </a:ext>
                  </a:extLst>
                </a:gridCol>
              </a:tblGrid>
              <a:tr h="0">
                <a:tc>
                  <a:txBody>
                    <a:bodyPr/>
                    <a:lstStyle/>
                    <a:p>
                      <a:pPr marL="0" marR="0">
                        <a:lnSpc>
                          <a:spcPct val="107000"/>
                        </a:lnSpc>
                        <a:spcBef>
                          <a:spcPts val="0"/>
                        </a:spcBef>
                        <a:spcAft>
                          <a:spcPts val="0"/>
                        </a:spcAft>
                      </a:pPr>
                      <a:r>
                        <a:rPr lang="en-US" sz="1200">
                          <a:effectLst/>
                        </a:rPr>
                        <a:t>80% of the time breaks down during sudden changes in atmospheric  temperature changes.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Temperature changes do not appear to have an impact on the functioning of the rover.  However, sudden changes in atmospheric temperature causes  the rover to become 30% slower and causes the rover to completely shut down 60% of the 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Sensitive materials  are used in the production of the rover to keep the rover running even during sudden atmospheric temperature changes.  The rover is equipped with heat and cooling shields to keep it running, even when drastic changes in temperatures occur.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6438574"/>
                  </a:ext>
                </a:extLst>
              </a:tr>
            </a:tbl>
          </a:graphicData>
        </a:graphic>
      </p:graphicFrame>
    </p:spTree>
    <p:extLst>
      <p:ext uri="{BB962C8B-B14F-4D97-AF65-F5344CB8AC3E}">
        <p14:creationId xmlns:p14="http://schemas.microsoft.com/office/powerpoint/2010/main" val="1082701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70277223"/>
              </p:ext>
            </p:extLst>
          </p:nvPr>
        </p:nvGraphicFramePr>
        <p:xfrm>
          <a:off x="1873957" y="338667"/>
          <a:ext cx="7270044" cy="5060752"/>
        </p:xfrm>
        <a:graphic>
          <a:graphicData uri="http://schemas.openxmlformats.org/drawingml/2006/table">
            <a:tbl>
              <a:tblPr firstRow="1" firstCol="1" bandRow="1">
                <a:tableStyleId>{5C22544A-7EE6-4342-B048-85BDC9FD1C3A}</a:tableStyleId>
              </a:tblPr>
              <a:tblGrid>
                <a:gridCol w="2423348">
                  <a:extLst>
                    <a:ext uri="{9D8B030D-6E8A-4147-A177-3AD203B41FA5}">
                      <a16:colId xmlns:a16="http://schemas.microsoft.com/office/drawing/2014/main" val="2730726692"/>
                    </a:ext>
                  </a:extLst>
                </a:gridCol>
                <a:gridCol w="2423348">
                  <a:extLst>
                    <a:ext uri="{9D8B030D-6E8A-4147-A177-3AD203B41FA5}">
                      <a16:colId xmlns:a16="http://schemas.microsoft.com/office/drawing/2014/main" val="175059699"/>
                    </a:ext>
                  </a:extLst>
                </a:gridCol>
                <a:gridCol w="2423348">
                  <a:extLst>
                    <a:ext uri="{9D8B030D-6E8A-4147-A177-3AD203B41FA5}">
                      <a16:colId xmlns:a16="http://schemas.microsoft.com/office/drawing/2014/main" val="1741904164"/>
                    </a:ext>
                  </a:extLst>
                </a:gridCol>
              </a:tblGrid>
              <a:tr h="1195742">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80% of the time breaks down during sudden changes in atmospheric  temperature changes.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Temperature changes do not appear to have an impact on the functioning of the rover.  However, sudden changes in atmospheric temperature causes  the rover to become 30% slower and causes the rover to completely shut down 60% of the 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Sensitive materials  are used in the production of the rover to keep the rover running even during sudden atmospheric temperature changes.  The rover is equipped with heat and cooling shields to keep it running, even when drastic changes in temperatures occur.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4675186"/>
                  </a:ext>
                </a:extLst>
              </a:tr>
              <a:tr h="172251">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$7,000.00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$14,000.00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$30,500.00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0177895"/>
                  </a:ext>
                </a:extLst>
              </a:tr>
              <a:tr h="20430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 months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4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3581399"/>
                  </a:ext>
                </a:extLst>
              </a:tr>
              <a:tr h="1045446">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Rover must be refueled every 3 hours, which takes 2.5 hours. The rover has no capability to store any extra available energy.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Rover must be refueled every 2 hours, which takes 1 hour.  This rover has the capability to store energy from the sunlight but only 60% of the light, which is captured in the solar panels.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Rover must be refueled every 12 hours when no sunlight is available.  If sunlight is available, solar panels will collect and use the energy from the sun.  Any extra available energy will be stored for the rover to use at a later 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102202"/>
                  </a:ext>
                </a:extLst>
              </a:tr>
              <a:tr h="1725140">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Rover must be refueled every 3 hours, which takes 2.5 hours. The rover has no capability to store any extra available energy.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Rover must be refueled every 2 hours, which takes 1 hour.  This rover has the capability to store energy from the sunlight but only 60% of the light, which is captured in the solar panels.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Rover must be refueled every 12 hours when no sunlight is available.  If sunlight is available, solar panels will collect and use the energy from the sun.  Any extra available energy will be stored for the rover to use at a later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432224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28354179"/>
              </p:ext>
            </p:extLst>
          </p:nvPr>
        </p:nvGraphicFramePr>
        <p:xfrm>
          <a:off x="180625" y="1"/>
          <a:ext cx="1727200" cy="6006303"/>
        </p:xfrm>
        <a:graphic>
          <a:graphicData uri="http://schemas.openxmlformats.org/drawingml/2006/table">
            <a:tbl>
              <a:tblPr firstRow="1" firstCol="1" bandRow="1">
                <a:tableStyleId>{5C22544A-7EE6-4342-B048-85BDC9FD1C3A}</a:tableStyleId>
              </a:tblPr>
              <a:tblGrid>
                <a:gridCol w="1727200">
                  <a:extLst>
                    <a:ext uri="{9D8B030D-6E8A-4147-A177-3AD203B41FA5}">
                      <a16:colId xmlns:a16="http://schemas.microsoft.com/office/drawing/2014/main" val="3479081020"/>
                    </a:ext>
                  </a:extLst>
                </a:gridCol>
              </a:tblGrid>
              <a:tr h="282264">
                <a:tc>
                  <a:txBody>
                    <a:bodyPr/>
                    <a:lstStyle/>
                    <a:p>
                      <a:pPr marL="0" marR="0">
                        <a:lnSpc>
                          <a:spcPct val="107000"/>
                        </a:lnSpc>
                        <a:spcBef>
                          <a:spcPts val="0"/>
                        </a:spcBef>
                        <a:spcAft>
                          <a:spcPts val="0"/>
                        </a:spcAft>
                      </a:pPr>
                      <a:r>
                        <a:rPr lang="en-US" sz="1200" dirty="0">
                          <a:effectLst/>
                        </a:rPr>
                        <a:t>Company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7640932"/>
                  </a:ext>
                </a:extLst>
              </a:tr>
              <a:tr h="1659424">
                <a:tc>
                  <a:txBody>
                    <a:bodyPr/>
                    <a:lstStyle/>
                    <a:p>
                      <a:pPr marL="0" marR="0">
                        <a:lnSpc>
                          <a:spcPct val="107000"/>
                        </a:lnSpc>
                        <a:spcBef>
                          <a:spcPts val="0"/>
                        </a:spcBef>
                        <a:spcAft>
                          <a:spcPts val="0"/>
                        </a:spcAft>
                      </a:pPr>
                      <a:r>
                        <a:rPr lang="en-US" sz="1200" dirty="0">
                          <a:effectLst/>
                        </a:rPr>
                        <a:t>Materials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1179228"/>
                  </a:ext>
                </a:extLst>
              </a:tr>
              <a:tr h="689266">
                <a:tc>
                  <a:txBody>
                    <a:bodyPr/>
                    <a:lstStyle/>
                    <a:p>
                      <a:pPr marL="0" marR="0">
                        <a:lnSpc>
                          <a:spcPct val="107000"/>
                        </a:lnSpc>
                        <a:spcBef>
                          <a:spcPts val="0"/>
                        </a:spcBef>
                        <a:spcAft>
                          <a:spcPts val="0"/>
                        </a:spcAft>
                      </a:pPr>
                      <a:r>
                        <a:rPr lang="en-US" sz="1200" dirty="0">
                          <a:effectLst/>
                        </a:rPr>
                        <a:t>Cost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3944163"/>
                  </a:ext>
                </a:extLst>
              </a:tr>
              <a:tr h="1060512">
                <a:tc>
                  <a:txBody>
                    <a:bodyPr/>
                    <a:lstStyle/>
                    <a:p>
                      <a:pPr marL="0" marR="0">
                        <a:lnSpc>
                          <a:spcPct val="107000"/>
                        </a:lnSpc>
                        <a:spcBef>
                          <a:spcPts val="0"/>
                        </a:spcBef>
                        <a:spcAft>
                          <a:spcPts val="0"/>
                        </a:spcAft>
                      </a:pPr>
                      <a:r>
                        <a:rPr lang="en-US" sz="1200">
                          <a:effectLst/>
                        </a:rPr>
                        <a:t>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6736768"/>
                  </a:ext>
                </a:extLst>
              </a:tr>
              <a:tr h="1682044">
                <a:tc>
                  <a:txBody>
                    <a:bodyPr/>
                    <a:lstStyle/>
                    <a:p>
                      <a:pPr marL="0" marR="0">
                        <a:lnSpc>
                          <a:spcPct val="107000"/>
                        </a:lnSpc>
                        <a:spcBef>
                          <a:spcPts val="0"/>
                        </a:spcBef>
                        <a:spcAft>
                          <a:spcPts val="0"/>
                        </a:spcAft>
                      </a:pPr>
                      <a:r>
                        <a:rPr lang="en-US" sz="1200" dirty="0">
                          <a:effectLst/>
                        </a:rPr>
                        <a:t>Energy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8491374"/>
                  </a:ext>
                </a:extLst>
              </a:tr>
              <a:tr h="632793">
                <a:tc>
                  <a:txBody>
                    <a:bodyPr/>
                    <a:lstStyle/>
                    <a:p>
                      <a:pPr marL="0" marR="0">
                        <a:lnSpc>
                          <a:spcPct val="107000"/>
                        </a:lnSpc>
                        <a:spcBef>
                          <a:spcPts val="0"/>
                        </a:spcBef>
                        <a:spcAft>
                          <a:spcPts val="0"/>
                        </a:spcAft>
                      </a:pPr>
                      <a:r>
                        <a:rPr lang="en-US" sz="1200" dirty="0">
                          <a:effectLst/>
                        </a:rPr>
                        <a:t>Speed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190040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69415740"/>
              </p:ext>
            </p:extLst>
          </p:nvPr>
        </p:nvGraphicFramePr>
        <p:xfrm>
          <a:off x="1907825" y="5396104"/>
          <a:ext cx="7236176" cy="391414"/>
        </p:xfrm>
        <a:graphic>
          <a:graphicData uri="http://schemas.openxmlformats.org/drawingml/2006/table">
            <a:tbl>
              <a:tblPr firstRow="1" firstCol="1" bandRow="1">
                <a:tableStyleId>{5C22544A-7EE6-4342-B048-85BDC9FD1C3A}</a:tableStyleId>
              </a:tblPr>
              <a:tblGrid>
                <a:gridCol w="3310665">
                  <a:extLst>
                    <a:ext uri="{9D8B030D-6E8A-4147-A177-3AD203B41FA5}">
                      <a16:colId xmlns:a16="http://schemas.microsoft.com/office/drawing/2014/main" val="2103181566"/>
                    </a:ext>
                  </a:extLst>
                </a:gridCol>
                <a:gridCol w="3452555">
                  <a:extLst>
                    <a:ext uri="{9D8B030D-6E8A-4147-A177-3AD203B41FA5}">
                      <a16:colId xmlns:a16="http://schemas.microsoft.com/office/drawing/2014/main" val="1161210396"/>
                    </a:ext>
                  </a:extLst>
                </a:gridCol>
                <a:gridCol w="472956">
                  <a:extLst>
                    <a:ext uri="{9D8B030D-6E8A-4147-A177-3AD203B41FA5}">
                      <a16:colId xmlns:a16="http://schemas.microsoft.com/office/drawing/2014/main" val="3308011607"/>
                    </a:ext>
                  </a:extLst>
                </a:gridCol>
              </a:tblGrid>
              <a:tr h="0">
                <a:tc>
                  <a:txBody>
                    <a:bodyPr/>
                    <a:lstStyle/>
                    <a:p>
                      <a:pPr marL="0" marR="0" algn="ctr">
                        <a:lnSpc>
                          <a:spcPct val="107000"/>
                        </a:lnSpc>
                        <a:spcBef>
                          <a:spcPts val="0"/>
                        </a:spcBef>
                        <a:spcAft>
                          <a:spcPts val="0"/>
                        </a:spcAft>
                      </a:pPr>
                      <a:r>
                        <a:rPr lang="en-US" sz="1200">
                          <a:effectLst/>
                        </a:rPr>
                        <a:t>6 mph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10 mph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8 mph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124926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2154141"/>
              </p:ext>
            </p:extLst>
          </p:nvPr>
        </p:nvGraphicFramePr>
        <p:xfrm>
          <a:off x="1907825" y="1"/>
          <a:ext cx="7236177" cy="316088"/>
        </p:xfrm>
        <a:graphic>
          <a:graphicData uri="http://schemas.openxmlformats.org/drawingml/2006/table">
            <a:tbl>
              <a:tblPr firstRow="1" firstCol="1" bandRow="1">
                <a:tableStyleId>{5C22544A-7EE6-4342-B048-85BDC9FD1C3A}</a:tableStyleId>
              </a:tblPr>
              <a:tblGrid>
                <a:gridCol w="2412059">
                  <a:extLst>
                    <a:ext uri="{9D8B030D-6E8A-4147-A177-3AD203B41FA5}">
                      <a16:colId xmlns:a16="http://schemas.microsoft.com/office/drawing/2014/main" val="2326924011"/>
                    </a:ext>
                  </a:extLst>
                </a:gridCol>
                <a:gridCol w="2412059">
                  <a:extLst>
                    <a:ext uri="{9D8B030D-6E8A-4147-A177-3AD203B41FA5}">
                      <a16:colId xmlns:a16="http://schemas.microsoft.com/office/drawing/2014/main" val="3230760541"/>
                    </a:ext>
                  </a:extLst>
                </a:gridCol>
                <a:gridCol w="2412059">
                  <a:extLst>
                    <a:ext uri="{9D8B030D-6E8A-4147-A177-3AD203B41FA5}">
                      <a16:colId xmlns:a16="http://schemas.microsoft.com/office/drawing/2014/main" val="2926967739"/>
                    </a:ext>
                  </a:extLst>
                </a:gridCol>
              </a:tblGrid>
              <a:tr h="316088">
                <a:tc>
                  <a:txBody>
                    <a:bodyPr/>
                    <a:lstStyle/>
                    <a:p>
                      <a:pPr marL="0" marR="0" algn="ctr">
                        <a:lnSpc>
                          <a:spcPct val="107000"/>
                        </a:lnSpc>
                        <a:spcBef>
                          <a:spcPts val="0"/>
                        </a:spcBef>
                        <a:spcAft>
                          <a:spcPts val="0"/>
                        </a:spcAft>
                      </a:pPr>
                      <a:r>
                        <a:rPr lang="en-US" sz="1200" dirty="0">
                          <a:effectLst/>
                        </a:rPr>
                        <a:t>Company 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Company 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Company 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2222834"/>
                  </a:ext>
                </a:extLst>
              </a:tr>
            </a:tbl>
          </a:graphicData>
        </a:graphic>
      </p:graphicFrame>
    </p:spTree>
    <p:extLst>
      <p:ext uri="{BB962C8B-B14F-4D97-AF65-F5344CB8AC3E}">
        <p14:creationId xmlns:p14="http://schemas.microsoft.com/office/powerpoint/2010/main" val="2666034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024" y="121354"/>
            <a:ext cx="3992033" cy="5322711"/>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7894" y="263536"/>
            <a:ext cx="6120914" cy="4590686"/>
          </a:xfrm>
          <a:prstGeom prst="rect">
            <a:avLst/>
          </a:prstGeom>
        </p:spPr>
      </p:pic>
    </p:spTree>
    <p:extLst>
      <p:ext uri="{BB962C8B-B14F-4D97-AF65-F5344CB8AC3E}">
        <p14:creationId xmlns:p14="http://schemas.microsoft.com/office/powerpoint/2010/main" val="833639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16" y="181563"/>
            <a:ext cx="3883378" cy="517783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3955" y="181563"/>
            <a:ext cx="3883378" cy="517783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2780" y="181562"/>
            <a:ext cx="3082132" cy="5177837"/>
          </a:xfrm>
          <a:prstGeom prst="rect">
            <a:avLst/>
          </a:prstGeom>
        </p:spPr>
      </p:pic>
    </p:spTree>
    <p:extLst>
      <p:ext uri="{BB962C8B-B14F-4D97-AF65-F5344CB8AC3E}">
        <p14:creationId xmlns:p14="http://schemas.microsoft.com/office/powerpoint/2010/main" val="2135607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55" y="98776"/>
            <a:ext cx="3452284" cy="460304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9849" y="43742"/>
            <a:ext cx="3534833" cy="471311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5156" y="222955"/>
            <a:ext cx="3962401" cy="4478866"/>
          </a:xfrm>
          <a:prstGeom prst="rect">
            <a:avLst/>
          </a:prstGeom>
        </p:spPr>
      </p:pic>
    </p:spTree>
    <p:extLst>
      <p:ext uri="{BB962C8B-B14F-4D97-AF65-F5344CB8AC3E}">
        <p14:creationId xmlns:p14="http://schemas.microsoft.com/office/powerpoint/2010/main" val="2406547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7511" y="35783"/>
            <a:ext cx="4684889" cy="542333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538" y="100661"/>
            <a:ext cx="4536018" cy="5476053"/>
          </a:xfrm>
          <a:prstGeom prst="rect">
            <a:avLst/>
          </a:prstGeom>
        </p:spPr>
      </p:pic>
    </p:spTree>
    <p:extLst>
      <p:ext uri="{BB962C8B-B14F-4D97-AF65-F5344CB8AC3E}">
        <p14:creationId xmlns:p14="http://schemas.microsoft.com/office/powerpoint/2010/main" val="4084672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095" y="287867"/>
            <a:ext cx="4513439" cy="52700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6027" y="287867"/>
            <a:ext cx="4752984" cy="5221111"/>
          </a:xfrm>
          <a:prstGeom prst="rect">
            <a:avLst/>
          </a:prstGeom>
        </p:spPr>
      </p:pic>
    </p:spTree>
    <p:extLst>
      <p:ext uri="{BB962C8B-B14F-4D97-AF65-F5344CB8AC3E}">
        <p14:creationId xmlns:p14="http://schemas.microsoft.com/office/powerpoint/2010/main" val="3378152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486400" cy="438009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4239" y="0"/>
            <a:ext cx="6009450" cy="4092221"/>
          </a:xfrm>
          <a:prstGeom prst="rect">
            <a:avLst/>
          </a:prstGeom>
        </p:spPr>
      </p:pic>
    </p:spTree>
    <p:extLst>
      <p:ext uri="{BB962C8B-B14F-4D97-AF65-F5344CB8AC3E}">
        <p14:creationId xmlns:p14="http://schemas.microsoft.com/office/powerpoint/2010/main" val="388570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576134" y="219246"/>
            <a:ext cx="9755187" cy="4054883"/>
          </a:xfrm>
        </p:spPr>
        <p:txBody>
          <a:bodyPr>
            <a:normAutofit fontScale="90000"/>
          </a:bodyPr>
          <a:lstStyle/>
          <a:p>
            <a:r>
              <a:rPr lang="en-US" dirty="0" smtClean="0"/>
              <a:t>Carole Bentley</a:t>
            </a:r>
            <a:br>
              <a:rPr lang="en-US" dirty="0" smtClean="0"/>
            </a:br>
            <a:r>
              <a:rPr lang="en-US" dirty="0" smtClean="0"/>
              <a:t>7</a:t>
            </a:r>
            <a:r>
              <a:rPr lang="en-US" baseline="30000" dirty="0" smtClean="0"/>
              <a:t>th</a:t>
            </a:r>
            <a:r>
              <a:rPr lang="en-US" dirty="0" smtClean="0"/>
              <a:t> Grade Science</a:t>
            </a:r>
            <a:br>
              <a:rPr lang="en-US" dirty="0" smtClean="0"/>
            </a:br>
            <a:r>
              <a:rPr lang="en-US" dirty="0" smtClean="0"/>
              <a:t>Duff-Allen Central Elementary</a:t>
            </a:r>
            <a:endParaRPr lang="en-US" dirty="0"/>
          </a:p>
        </p:txBody>
      </p:sp>
    </p:spTree>
    <p:extLst>
      <p:ext uri="{BB962C8B-B14F-4D97-AF65-F5344CB8AC3E}">
        <p14:creationId xmlns:p14="http://schemas.microsoft.com/office/powerpoint/2010/main" val="1264410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825067" cy="43688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0783" y="90311"/>
            <a:ext cx="3678767" cy="4905022"/>
          </a:xfrm>
          <a:prstGeom prst="rect">
            <a:avLst/>
          </a:prstGeom>
        </p:spPr>
      </p:pic>
    </p:spTree>
    <p:extLst>
      <p:ext uri="{BB962C8B-B14F-4D97-AF65-F5344CB8AC3E}">
        <p14:creationId xmlns:p14="http://schemas.microsoft.com/office/powerpoint/2010/main" val="2855531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8756" y="0"/>
            <a:ext cx="6878694" cy="515902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764" y="-70556"/>
            <a:ext cx="4277783" cy="5703710"/>
          </a:xfrm>
          <a:prstGeom prst="rect">
            <a:avLst/>
          </a:prstGeom>
        </p:spPr>
      </p:pic>
    </p:spTree>
    <p:extLst>
      <p:ext uri="{BB962C8B-B14F-4D97-AF65-F5344CB8AC3E}">
        <p14:creationId xmlns:p14="http://schemas.microsoft.com/office/powerpoint/2010/main" val="872750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2089" y="214488"/>
            <a:ext cx="9832622" cy="4524315"/>
          </a:xfrm>
          <a:prstGeom prst="rect">
            <a:avLst/>
          </a:prstGeom>
          <a:noFill/>
        </p:spPr>
        <p:txBody>
          <a:bodyPr wrap="square" rtlCol="0">
            <a:spAutoFit/>
          </a:bodyPr>
          <a:lstStyle/>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So, stepping out of my comfort zone led to the BEST of each of my students.  They were able to take over.  They coded their Rovers to complete a specific task.  They were absolutely amazing…just like the workers they will someday become.  We, as a united Eastern Kentucky group of people must look toward new and innovative ways to educate our children so that they will have the opportunities to remain here.  To be citizens who contribute to our communities by purchasing homes, spending their hard earned money at businesses, paying taxes to continue to keep up our BEST Eastern Kentucky.  We have to look ahead!  We have to have a new vision!  We must provided opportunities to our children that give them a way to remain here.</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66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mage result for sphero bolt"/>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8" name="Picture 6" descr="Image result for sphero bo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841" y="15875"/>
            <a:ext cx="5375981" cy="5538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1672710" cy="5621866"/>
          </a:xfrm>
          <a:solidFill>
            <a:schemeClr val="accent2">
              <a:lumMod val="40000"/>
              <a:lumOff val="60000"/>
            </a:schemeClr>
          </a:solidFill>
        </p:spPr>
        <p:txBody>
          <a:bodyPr>
            <a:normAutofit/>
          </a:bodyPr>
          <a:lstStyle/>
          <a:p>
            <a:pPr algn="ctr"/>
            <a:r>
              <a:rPr lang="en-US" dirty="0" smtClean="0">
                <a:effectLst>
                  <a:outerShdw blurRad="38100" dist="38100" dir="2700000" algn="tl">
                    <a:srgbClr val="000000">
                      <a:alpha val="43137"/>
                    </a:srgbClr>
                  </a:outerShdw>
                </a:effectLst>
                <a:latin typeface="Lucida Fax" panose="02060602050505020204" pitchFamily="18" charset="0"/>
              </a:rPr>
              <a:t>Problem of Practice</a:t>
            </a:r>
            <a:r>
              <a:rPr lang="en-US" dirty="0" smtClean="0"/>
              <a:t/>
            </a:r>
            <a:br>
              <a:rPr lang="en-US" dirty="0" smtClean="0"/>
            </a:br>
            <a:r>
              <a:rPr lang="en-US" dirty="0" smtClean="0"/>
              <a:t/>
            </a:r>
            <a:br>
              <a:rPr lang="en-US" dirty="0" smtClean="0"/>
            </a:br>
            <a:r>
              <a:rPr lang="en-US" sz="4900" dirty="0" smtClean="0">
                <a:solidFill>
                  <a:schemeClr val="tx1">
                    <a:lumMod val="85000"/>
                    <a:lumOff val="15000"/>
                  </a:schemeClr>
                </a:solidFill>
              </a:rPr>
              <a:t>Coal jobs are gone!  </a:t>
            </a:r>
            <a:r>
              <a:rPr lang="en-US" sz="4900" dirty="0" smtClean="0"/>
              <a:t/>
            </a:r>
            <a:br>
              <a:rPr lang="en-US" sz="4900" dirty="0" smtClean="0"/>
            </a:br>
            <a:r>
              <a:rPr lang="en-US" sz="4900" dirty="0" smtClean="0"/>
              <a:t>Jobs are scarce! </a:t>
            </a:r>
            <a:br>
              <a:rPr lang="en-US" sz="4900" dirty="0" smtClean="0"/>
            </a:br>
            <a:r>
              <a:rPr lang="en-US" sz="4900" dirty="0" smtClean="0"/>
              <a:t>How is a living going to be made here?</a:t>
            </a:r>
            <a:br>
              <a:rPr lang="en-US" sz="4900" dirty="0" smtClean="0"/>
            </a:br>
            <a:r>
              <a:rPr lang="en-US" sz="4900" dirty="0" smtClean="0"/>
              <a:t>What can we do to keep our young people living here?</a:t>
            </a:r>
            <a:br>
              <a:rPr lang="en-US" sz="4900" dirty="0" smtClean="0"/>
            </a:br>
            <a:endParaRPr lang="en-US" sz="4900" dirty="0"/>
          </a:p>
        </p:txBody>
      </p:sp>
    </p:spTree>
    <p:extLst>
      <p:ext uri="{BB962C8B-B14F-4D97-AF65-F5344CB8AC3E}">
        <p14:creationId xmlns:p14="http://schemas.microsoft.com/office/powerpoint/2010/main" val="36007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671846" y="2685120"/>
            <a:ext cx="4352107" cy="2665533"/>
          </a:xfrm>
        </p:spPr>
        <p:txBody>
          <a:bodyPr/>
          <a:lstStyle/>
          <a:p>
            <a:endParaRPr lang="en-US" dirty="0"/>
          </a:p>
        </p:txBody>
      </p:sp>
      <p:sp>
        <p:nvSpPr>
          <p:cNvPr id="5" name="Text Placeholder 2"/>
          <p:cNvSpPr>
            <a:spLocks noGrp="1"/>
          </p:cNvSpPr>
          <p:nvPr>
            <p:ph sz="quarter" idx="13"/>
          </p:nvPr>
        </p:nvSpPr>
        <p:spPr>
          <a:xfrm>
            <a:off x="349955" y="558518"/>
            <a:ext cx="5260624" cy="4905303"/>
          </a:xfrm>
        </p:spPr>
        <p:txBody>
          <a:bodyPr>
            <a:normAutofit fontScale="70000" lnSpcReduction="20000"/>
          </a:bodyPr>
          <a:lstStyle/>
          <a:p>
            <a:endParaRPr lang="en-US" b="1" dirty="0" smtClean="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b="1" dirty="0">
              <a:solidFill>
                <a:schemeClr val="tx1">
                  <a:lumMod val="85000"/>
                  <a:lumOff val="15000"/>
                </a:schemeClr>
              </a:solidFill>
              <a:latin typeface="Arial" panose="020B0604020202020204" pitchFamily="34" charset="0"/>
              <a:cs typeface="Arial" panose="020B0604020202020204" pitchFamily="34" charset="0"/>
            </a:endParaRPr>
          </a:p>
          <a:p>
            <a:r>
              <a:rPr lang="en-US" b="1" dirty="0" smtClean="0">
                <a:solidFill>
                  <a:schemeClr val="tx1">
                    <a:lumMod val="85000"/>
                    <a:lumOff val="15000"/>
                  </a:schemeClr>
                </a:solidFill>
                <a:latin typeface="Arial" panose="020B0604020202020204" pitchFamily="34" charset="0"/>
                <a:cs typeface="Arial" panose="020B0604020202020204" pitchFamily="34" charset="0"/>
              </a:rPr>
              <a:t>What are our children going to do?</a:t>
            </a:r>
          </a:p>
          <a:p>
            <a:r>
              <a:rPr lang="en-US" b="1" dirty="0" smtClean="0">
                <a:solidFill>
                  <a:schemeClr val="tx1">
                    <a:lumMod val="85000"/>
                    <a:lumOff val="15000"/>
                  </a:schemeClr>
                </a:solidFill>
                <a:latin typeface="Arial" panose="020B0604020202020204" pitchFamily="34" charset="0"/>
                <a:cs typeface="Arial" panose="020B0604020202020204" pitchFamily="34" charset="0"/>
              </a:rPr>
              <a:t>What is going to be offered for them to remain in eastern Kentucky?</a:t>
            </a:r>
          </a:p>
          <a:p>
            <a:r>
              <a:rPr lang="en-US" b="1" dirty="0" smtClean="0">
                <a:solidFill>
                  <a:schemeClr val="tx1">
                    <a:lumMod val="85000"/>
                    <a:lumOff val="15000"/>
                  </a:schemeClr>
                </a:solidFill>
                <a:latin typeface="Arial" panose="020B0604020202020204" pitchFamily="34" charset="0"/>
                <a:cs typeface="Arial" panose="020B0604020202020204" pitchFamily="34" charset="0"/>
              </a:rPr>
              <a:t>What is going to be available for our children to be able to make a living and sustain a family in this area?</a:t>
            </a:r>
          </a:p>
          <a:p>
            <a:r>
              <a:rPr lang="en-US" b="1" dirty="0" smtClean="0">
                <a:solidFill>
                  <a:schemeClr val="tx1">
                    <a:lumMod val="85000"/>
                    <a:lumOff val="15000"/>
                  </a:schemeClr>
                </a:solidFill>
                <a:latin typeface="Arial" panose="020B0604020202020204" pitchFamily="34" charset="0"/>
                <a:cs typeface="Arial" panose="020B0604020202020204" pitchFamily="34" charset="0"/>
              </a:rPr>
              <a:t>The ones who packed up, left the area, and only returned to the area to visit families they had left behind?</a:t>
            </a:r>
          </a:p>
          <a:p>
            <a:r>
              <a:rPr lang="en-US" b="1" dirty="0" smtClean="0">
                <a:solidFill>
                  <a:schemeClr val="tx1">
                    <a:lumMod val="85000"/>
                    <a:lumOff val="15000"/>
                  </a:schemeClr>
                </a:solidFill>
                <a:latin typeface="Arial" panose="020B0604020202020204" pitchFamily="34" charset="0"/>
                <a:cs typeface="Arial" panose="020B0604020202020204" pitchFamily="34" charset="0"/>
              </a:rPr>
              <a:t>What is it going to be for our children of the 21</a:t>
            </a:r>
            <a:r>
              <a:rPr lang="en-US" b="1" baseline="30000" dirty="0" smtClean="0">
                <a:solidFill>
                  <a:schemeClr val="tx1">
                    <a:lumMod val="85000"/>
                    <a:lumOff val="15000"/>
                  </a:schemeClr>
                </a:solidFill>
                <a:latin typeface="Arial" panose="020B0604020202020204" pitchFamily="34" charset="0"/>
                <a:cs typeface="Arial" panose="020B0604020202020204" pitchFamily="34" charset="0"/>
              </a:rPr>
              <a:t>st</a:t>
            </a:r>
            <a:r>
              <a:rPr lang="en-US" b="1" dirty="0" smtClean="0">
                <a:solidFill>
                  <a:schemeClr val="tx1">
                    <a:lumMod val="85000"/>
                    <a:lumOff val="15000"/>
                  </a:schemeClr>
                </a:solidFill>
                <a:latin typeface="Arial" panose="020B0604020202020204" pitchFamily="34" charset="0"/>
                <a:cs typeface="Arial" panose="020B0604020202020204" pitchFamily="34" charset="0"/>
              </a:rPr>
              <a:t> century?</a:t>
            </a:r>
          </a:p>
          <a:p>
            <a:pPr marL="0" indent="0" algn="ctr">
              <a:buNone/>
            </a:pPr>
            <a:r>
              <a:rPr lang="en-US" b="1" dirty="0" smtClean="0">
                <a:solidFill>
                  <a:schemeClr val="tx1">
                    <a:lumMod val="85000"/>
                    <a:lumOff val="15000"/>
                  </a:schemeClr>
                </a:solidFill>
                <a:latin typeface="Arial" panose="020B0604020202020204" pitchFamily="34" charset="0"/>
                <a:cs typeface="Arial" panose="020B0604020202020204" pitchFamily="34" charset="0"/>
              </a:rPr>
              <a:t>Or…</a:t>
            </a:r>
          </a:p>
          <a:p>
            <a:r>
              <a:rPr lang="en-US" b="1" dirty="0">
                <a:solidFill>
                  <a:schemeClr val="tx1">
                    <a:lumMod val="85000"/>
                    <a:lumOff val="15000"/>
                  </a:schemeClr>
                </a:solidFill>
                <a:latin typeface="Arial" panose="020B0604020202020204" pitchFamily="34" charset="0"/>
                <a:cs typeface="Arial" panose="020B0604020202020204" pitchFamily="34" charset="0"/>
              </a:rPr>
              <a:t>Will our children be </a:t>
            </a:r>
            <a:r>
              <a:rPr lang="en-US" b="1" dirty="0" smtClean="0">
                <a:solidFill>
                  <a:schemeClr val="tx1">
                    <a:lumMod val="85000"/>
                    <a:lumOff val="15000"/>
                  </a:schemeClr>
                </a:solidFill>
                <a:latin typeface="Arial" panose="020B0604020202020204" pitchFamily="34" charset="0"/>
                <a:cs typeface="Arial" panose="020B0604020202020204" pitchFamily="34" charset="0"/>
              </a:rPr>
              <a:t>like </a:t>
            </a:r>
            <a:r>
              <a:rPr lang="en-US" b="1" dirty="0">
                <a:solidFill>
                  <a:schemeClr val="tx1">
                    <a:lumMod val="85000"/>
                    <a:lumOff val="15000"/>
                  </a:schemeClr>
                </a:solidFill>
                <a:latin typeface="Arial" panose="020B0604020202020204" pitchFamily="34" charset="0"/>
                <a:cs typeface="Arial" panose="020B0604020202020204" pitchFamily="34" charset="0"/>
              </a:rPr>
              <a:t>those in the 1950’s &amp; 1960’s?  </a:t>
            </a:r>
          </a:p>
          <a:p>
            <a:endParaRPr lang="en-US" b="1" dirty="0" smtClean="0">
              <a:solidFill>
                <a:schemeClr val="tx1">
                  <a:lumMod val="85000"/>
                  <a:lumOff val="15000"/>
                </a:schemeClr>
              </a:solidFill>
              <a:latin typeface="Arial" panose="020B0604020202020204" pitchFamily="34" charset="0"/>
              <a:cs typeface="Arial" panose="020B0604020202020204" pitchFamily="34" charset="0"/>
            </a:endParaRPr>
          </a:p>
          <a:p>
            <a:endParaRPr lang="en-US" dirty="0" smtClean="0">
              <a:solidFill>
                <a:schemeClr val="accent1">
                  <a:lumMod val="60000"/>
                  <a:lumOff val="40000"/>
                </a:schemeClr>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22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396882" cy="1843940"/>
          </a:xfrm>
        </p:spPr>
        <p:txBody>
          <a:bodyPr>
            <a:normAutofit/>
          </a:bodyPr>
          <a:lstStyle/>
          <a:p>
            <a:r>
              <a:rPr lang="en-US" sz="2400" dirty="0" smtClean="0">
                <a:latin typeface="Aparajita" panose="020B0604020202020204" pitchFamily="34" charset="0"/>
                <a:cs typeface="Aparajita" panose="020B0604020202020204" pitchFamily="34" charset="0"/>
              </a:rPr>
              <a:t>In the Dwight </a:t>
            </a:r>
            <a:r>
              <a:rPr lang="en-US" sz="2400" dirty="0" err="1" smtClean="0">
                <a:latin typeface="Aparajita" panose="020B0604020202020204" pitchFamily="34" charset="0"/>
                <a:cs typeface="Aparajita" panose="020B0604020202020204" pitchFamily="34" charset="0"/>
              </a:rPr>
              <a:t>yoakam</a:t>
            </a:r>
            <a:r>
              <a:rPr lang="en-US" sz="2400" dirty="0" smtClean="0">
                <a:latin typeface="Aparajita" panose="020B0604020202020204" pitchFamily="34" charset="0"/>
                <a:cs typeface="Aparajita" panose="020B0604020202020204" pitchFamily="34" charset="0"/>
              </a:rPr>
              <a:t> song, </a:t>
            </a:r>
            <a:r>
              <a:rPr lang="en-US" sz="2400" dirty="0" err="1" smtClean="0">
                <a:latin typeface="Aparajita" panose="020B0604020202020204" pitchFamily="34" charset="0"/>
                <a:cs typeface="Aparajita" panose="020B0604020202020204" pitchFamily="34" charset="0"/>
              </a:rPr>
              <a:t>Readin</a:t>
            </a:r>
            <a:r>
              <a:rPr lang="en-US" sz="2400" dirty="0" smtClean="0">
                <a:latin typeface="Aparajita" panose="020B0604020202020204" pitchFamily="34" charset="0"/>
                <a:cs typeface="Aparajita" panose="020B0604020202020204" pitchFamily="34" charset="0"/>
              </a:rPr>
              <a:t>’, </a:t>
            </a:r>
            <a:r>
              <a:rPr lang="en-US" sz="2400" dirty="0" err="1" smtClean="0">
                <a:latin typeface="Aparajita" panose="020B0604020202020204" pitchFamily="34" charset="0"/>
                <a:cs typeface="Aparajita" panose="020B0604020202020204" pitchFamily="34" charset="0"/>
              </a:rPr>
              <a:t>Writin</a:t>
            </a:r>
            <a:r>
              <a:rPr lang="en-US" sz="2400" dirty="0" smtClean="0">
                <a:latin typeface="Aparajita" panose="020B0604020202020204" pitchFamily="34" charset="0"/>
                <a:cs typeface="Aparajita" panose="020B0604020202020204" pitchFamily="34" charset="0"/>
              </a:rPr>
              <a:t>’, route 23, he sings about his family leaving eastern Kentucky to  go north to find jobs….roads that led to the city factories…Dayton, </a:t>
            </a:r>
            <a:r>
              <a:rPr lang="en-US" sz="2400" dirty="0" err="1" smtClean="0">
                <a:latin typeface="Aparajita" panose="020B0604020202020204" pitchFamily="34" charset="0"/>
                <a:cs typeface="Aparajita" panose="020B0604020202020204" pitchFamily="34" charset="0"/>
              </a:rPr>
              <a:t>fairborn</a:t>
            </a:r>
            <a:r>
              <a:rPr lang="en-US" sz="2400" dirty="0" smtClean="0">
                <a:latin typeface="Aparajita" panose="020B0604020202020204" pitchFamily="34" charset="0"/>
                <a:cs typeface="Aparajita" panose="020B0604020202020204" pitchFamily="34" charset="0"/>
              </a:rPr>
              <a:t>, Plymouth, Detroit…general motors, ford, general electric, Armco and so many other locations and factories where jobs were available.</a:t>
            </a:r>
            <a:endParaRPr lang="en-US" sz="2400" dirty="0">
              <a:latin typeface="Aparajita" panose="020B0604020202020204" pitchFamily="34" charset="0"/>
              <a:cs typeface="Aparajita" panose="020B0604020202020204" pitchFamily="34" charset="0"/>
            </a:endParaRPr>
          </a:p>
        </p:txBody>
      </p:sp>
      <p:pic>
        <p:nvPicPr>
          <p:cNvPr id="5" name="Picture 2" descr="Image result for reading writing route 2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85800" y="1843940"/>
            <a:ext cx="5087938" cy="330655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reading writing route 2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994400" y="1843940"/>
            <a:ext cx="5712178" cy="335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11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3867" y="146968"/>
            <a:ext cx="5870222" cy="5262979"/>
          </a:xfrm>
          <a:prstGeom prst="rect">
            <a:avLst/>
          </a:prstGeom>
        </p:spPr>
        <p:txBody>
          <a:bodyPr wrap="square">
            <a:spAutoFit/>
          </a:bodyPr>
          <a:lstStyle/>
          <a:p>
            <a:pPr algn="ctr"/>
            <a:r>
              <a:rPr lang="en-US" sz="1600" dirty="0" err="1">
                <a:solidFill>
                  <a:srgbClr val="222222"/>
                </a:solidFill>
                <a:latin typeface="Roboto"/>
              </a:rPr>
              <a:t>Readin</a:t>
            </a:r>
            <a:r>
              <a:rPr lang="en-US" sz="1600" dirty="0">
                <a:solidFill>
                  <a:srgbClr val="222222"/>
                </a:solidFill>
                <a:latin typeface="Roboto"/>
              </a:rPr>
              <a:t>', </a:t>
            </a:r>
            <a:r>
              <a:rPr lang="en-US" sz="1600" dirty="0" err="1">
                <a:solidFill>
                  <a:srgbClr val="222222"/>
                </a:solidFill>
                <a:latin typeface="Roboto"/>
              </a:rPr>
              <a:t>Rightin</a:t>
            </a:r>
            <a:r>
              <a:rPr lang="en-US" sz="1600" dirty="0">
                <a:solidFill>
                  <a:srgbClr val="222222"/>
                </a:solidFill>
                <a:latin typeface="Roboto"/>
              </a:rPr>
              <a:t>', Rt. 23</a:t>
            </a:r>
          </a:p>
          <a:p>
            <a:pPr algn="ctr"/>
            <a:r>
              <a:rPr lang="en-US" sz="1600" dirty="0">
                <a:solidFill>
                  <a:srgbClr val="660099"/>
                </a:solidFill>
                <a:latin typeface="Roboto"/>
                <a:hlinkClick r:id="rId2"/>
              </a:rPr>
              <a:t>Dwight </a:t>
            </a:r>
            <a:r>
              <a:rPr lang="en-US" sz="1600" dirty="0" err="1">
                <a:solidFill>
                  <a:srgbClr val="660099"/>
                </a:solidFill>
                <a:latin typeface="Roboto"/>
                <a:hlinkClick r:id="rId2"/>
              </a:rPr>
              <a:t>Yoakam</a:t>
            </a:r>
            <a:endParaRPr lang="en-US" sz="1600" dirty="0">
              <a:solidFill>
                <a:srgbClr val="70757A"/>
              </a:solidFill>
              <a:latin typeface="Roboto"/>
            </a:endParaRPr>
          </a:p>
          <a:p>
            <a:pPr algn="ctr"/>
            <a:r>
              <a:rPr lang="en-US" sz="1600" dirty="0">
                <a:solidFill>
                  <a:srgbClr val="222222"/>
                </a:solidFill>
                <a:latin typeface="Roboto"/>
              </a:rPr>
              <a:t>They learned </a:t>
            </a:r>
            <a:r>
              <a:rPr lang="en-US" sz="1600" dirty="0" err="1">
                <a:solidFill>
                  <a:srgbClr val="222222"/>
                </a:solidFill>
                <a:latin typeface="Roboto"/>
              </a:rPr>
              <a:t>readin</a:t>
            </a:r>
            <a:r>
              <a:rPr lang="en-US" sz="1600" dirty="0">
                <a:solidFill>
                  <a:srgbClr val="222222"/>
                </a:solidFill>
                <a:latin typeface="Roboto"/>
              </a:rPr>
              <a:t>', </a:t>
            </a:r>
            <a:r>
              <a:rPr lang="en-US" sz="1600" dirty="0" err="1">
                <a:solidFill>
                  <a:srgbClr val="222222"/>
                </a:solidFill>
                <a:latin typeface="Roboto"/>
              </a:rPr>
              <a:t>writin</a:t>
            </a:r>
            <a:r>
              <a:rPr lang="en-US" sz="1600" dirty="0">
                <a:solidFill>
                  <a:srgbClr val="222222"/>
                </a:solidFill>
                <a:latin typeface="Roboto"/>
              </a:rPr>
              <a:t>', Route 23</a:t>
            </a:r>
            <a:br>
              <a:rPr lang="en-US" sz="1600" dirty="0">
                <a:solidFill>
                  <a:srgbClr val="222222"/>
                </a:solidFill>
                <a:latin typeface="Roboto"/>
              </a:rPr>
            </a:br>
            <a:r>
              <a:rPr lang="en-US" sz="1600" dirty="0">
                <a:solidFill>
                  <a:srgbClr val="222222"/>
                </a:solidFill>
                <a:latin typeface="Roboto"/>
              </a:rPr>
              <a:t>To the </a:t>
            </a:r>
            <a:r>
              <a:rPr lang="en-US" sz="1600" b="1" dirty="0">
                <a:solidFill>
                  <a:srgbClr val="FF0000"/>
                </a:solidFill>
                <a:latin typeface="Roboto"/>
              </a:rPr>
              <a:t>jobs that lay waiting in those cities' factories</a:t>
            </a:r>
            <a:r>
              <a:rPr lang="en-US" sz="1600" dirty="0">
                <a:solidFill>
                  <a:srgbClr val="222222"/>
                </a:solidFill>
                <a:latin typeface="Roboto"/>
              </a:rPr>
              <a:t/>
            </a:r>
            <a:br>
              <a:rPr lang="en-US" sz="1600" dirty="0">
                <a:solidFill>
                  <a:srgbClr val="222222"/>
                </a:solidFill>
                <a:latin typeface="Roboto"/>
              </a:rPr>
            </a:br>
            <a:r>
              <a:rPr lang="en-US" sz="1600" dirty="0">
                <a:solidFill>
                  <a:srgbClr val="222222"/>
                </a:solidFill>
                <a:latin typeface="Roboto"/>
              </a:rPr>
              <a:t>They learned </a:t>
            </a:r>
            <a:r>
              <a:rPr lang="en-US" sz="1600" dirty="0" err="1">
                <a:solidFill>
                  <a:srgbClr val="222222"/>
                </a:solidFill>
                <a:latin typeface="Roboto"/>
              </a:rPr>
              <a:t>readin</a:t>
            </a:r>
            <a:r>
              <a:rPr lang="en-US" sz="1600" dirty="0">
                <a:solidFill>
                  <a:srgbClr val="222222"/>
                </a:solidFill>
                <a:latin typeface="Roboto"/>
              </a:rPr>
              <a:t>', </a:t>
            </a:r>
            <a:r>
              <a:rPr lang="en-US" sz="1600" dirty="0" err="1">
                <a:solidFill>
                  <a:srgbClr val="222222"/>
                </a:solidFill>
                <a:latin typeface="Roboto"/>
              </a:rPr>
              <a:t>writin</a:t>
            </a:r>
            <a:r>
              <a:rPr lang="en-US" sz="1600" dirty="0">
                <a:solidFill>
                  <a:srgbClr val="222222"/>
                </a:solidFill>
                <a:latin typeface="Roboto"/>
              </a:rPr>
              <a:t>', roads to the north</a:t>
            </a:r>
            <a:br>
              <a:rPr lang="en-US" sz="1600" dirty="0">
                <a:solidFill>
                  <a:srgbClr val="222222"/>
                </a:solidFill>
                <a:latin typeface="Roboto"/>
              </a:rPr>
            </a:br>
            <a:r>
              <a:rPr lang="en-US" sz="1600" dirty="0">
                <a:solidFill>
                  <a:srgbClr val="222222"/>
                </a:solidFill>
                <a:latin typeface="Roboto"/>
              </a:rPr>
              <a:t>To the luxury and comfort a coal miner can't afford</a:t>
            </a:r>
            <a:br>
              <a:rPr lang="en-US" sz="1600" dirty="0">
                <a:solidFill>
                  <a:srgbClr val="222222"/>
                </a:solidFill>
                <a:latin typeface="Roboto"/>
              </a:rPr>
            </a:br>
            <a:r>
              <a:rPr lang="en-US" sz="1600" dirty="0">
                <a:solidFill>
                  <a:srgbClr val="222222"/>
                </a:solidFill>
                <a:latin typeface="Roboto"/>
              </a:rPr>
              <a:t>They thought </a:t>
            </a:r>
            <a:r>
              <a:rPr lang="en-US" sz="1600" dirty="0" err="1">
                <a:solidFill>
                  <a:srgbClr val="222222"/>
                </a:solidFill>
                <a:latin typeface="Roboto"/>
              </a:rPr>
              <a:t>readin</a:t>
            </a:r>
            <a:r>
              <a:rPr lang="en-US" sz="1600" dirty="0">
                <a:solidFill>
                  <a:srgbClr val="222222"/>
                </a:solidFill>
                <a:latin typeface="Roboto"/>
              </a:rPr>
              <a:t>', </a:t>
            </a:r>
            <a:r>
              <a:rPr lang="en-US" sz="1600" dirty="0" err="1">
                <a:solidFill>
                  <a:srgbClr val="222222"/>
                </a:solidFill>
                <a:latin typeface="Roboto"/>
              </a:rPr>
              <a:t>writin</a:t>
            </a:r>
            <a:r>
              <a:rPr lang="en-US" sz="1600" dirty="0">
                <a:solidFill>
                  <a:srgbClr val="222222"/>
                </a:solidFill>
                <a:latin typeface="Roboto"/>
              </a:rPr>
              <a:t>', Route 23</a:t>
            </a:r>
            <a:br>
              <a:rPr lang="en-US" sz="1600" dirty="0">
                <a:solidFill>
                  <a:srgbClr val="222222"/>
                </a:solidFill>
                <a:latin typeface="Roboto"/>
              </a:rPr>
            </a:br>
            <a:r>
              <a:rPr lang="en-US" sz="1600" dirty="0">
                <a:solidFill>
                  <a:srgbClr val="222222"/>
                </a:solidFill>
                <a:latin typeface="Roboto"/>
              </a:rPr>
              <a:t>Would take them to the good life that they had never seen</a:t>
            </a:r>
            <a:br>
              <a:rPr lang="en-US" sz="1600" dirty="0">
                <a:solidFill>
                  <a:srgbClr val="222222"/>
                </a:solidFill>
                <a:latin typeface="Roboto"/>
              </a:rPr>
            </a:br>
            <a:r>
              <a:rPr lang="en-US" sz="1600" dirty="0">
                <a:solidFill>
                  <a:srgbClr val="222222"/>
                </a:solidFill>
                <a:latin typeface="Roboto"/>
              </a:rPr>
              <a:t>They didn't know that old highway</a:t>
            </a:r>
            <a:br>
              <a:rPr lang="en-US" sz="1600" dirty="0">
                <a:solidFill>
                  <a:srgbClr val="222222"/>
                </a:solidFill>
                <a:latin typeface="Roboto"/>
              </a:rPr>
            </a:br>
            <a:r>
              <a:rPr lang="en-US" sz="1600" dirty="0">
                <a:solidFill>
                  <a:srgbClr val="222222"/>
                </a:solidFill>
                <a:latin typeface="Roboto"/>
              </a:rPr>
              <a:t>Could lead them to a world of misery</a:t>
            </a:r>
          </a:p>
          <a:p>
            <a:pPr algn="ctr"/>
            <a:r>
              <a:rPr lang="en-US" sz="1600" dirty="0">
                <a:solidFill>
                  <a:srgbClr val="222222"/>
                </a:solidFill>
                <a:latin typeface="Roboto"/>
              </a:rPr>
              <a:t>Have you ever been down Kentucky-way</a:t>
            </a:r>
            <a:br>
              <a:rPr lang="en-US" sz="1600" dirty="0">
                <a:solidFill>
                  <a:srgbClr val="222222"/>
                </a:solidFill>
                <a:latin typeface="Roboto"/>
              </a:rPr>
            </a:br>
            <a:r>
              <a:rPr lang="en-US" sz="1600" dirty="0">
                <a:solidFill>
                  <a:srgbClr val="222222"/>
                </a:solidFill>
                <a:latin typeface="Roboto"/>
              </a:rPr>
              <a:t>Say south of </a:t>
            </a:r>
            <a:r>
              <a:rPr lang="en-US" sz="1600" b="1" dirty="0" err="1">
                <a:solidFill>
                  <a:srgbClr val="FF0000"/>
                </a:solidFill>
                <a:latin typeface="Roboto"/>
              </a:rPr>
              <a:t>Prestonburg</a:t>
            </a:r>
            <a:r>
              <a:rPr lang="en-US" sz="1600" dirty="0">
                <a:solidFill>
                  <a:srgbClr val="222222"/>
                </a:solidFill>
                <a:latin typeface="Roboto"/>
              </a:rPr>
              <a:t/>
            </a:r>
            <a:br>
              <a:rPr lang="en-US" sz="1600" dirty="0">
                <a:solidFill>
                  <a:srgbClr val="222222"/>
                </a:solidFill>
                <a:latin typeface="Roboto"/>
              </a:rPr>
            </a:br>
            <a:r>
              <a:rPr lang="en-US" sz="1600" dirty="0">
                <a:solidFill>
                  <a:srgbClr val="222222"/>
                </a:solidFill>
                <a:latin typeface="Roboto"/>
              </a:rPr>
              <a:t>Have you ever been up in a holler</a:t>
            </a:r>
            <a:br>
              <a:rPr lang="en-US" sz="1600" dirty="0">
                <a:solidFill>
                  <a:srgbClr val="222222"/>
                </a:solidFill>
                <a:latin typeface="Roboto"/>
              </a:rPr>
            </a:br>
            <a:r>
              <a:rPr lang="en-US" sz="1600" dirty="0">
                <a:solidFill>
                  <a:srgbClr val="222222"/>
                </a:solidFill>
                <a:latin typeface="Roboto"/>
              </a:rPr>
              <a:t>Have you ever heard</a:t>
            </a:r>
            <a:br>
              <a:rPr lang="en-US" sz="1600" dirty="0">
                <a:solidFill>
                  <a:srgbClr val="222222"/>
                </a:solidFill>
                <a:latin typeface="Roboto"/>
              </a:rPr>
            </a:br>
            <a:r>
              <a:rPr lang="en-US" sz="1600" dirty="0">
                <a:solidFill>
                  <a:srgbClr val="222222"/>
                </a:solidFill>
                <a:latin typeface="Roboto"/>
              </a:rPr>
              <a:t>A mountain man cough his life away</a:t>
            </a:r>
            <a:br>
              <a:rPr lang="en-US" sz="1600" dirty="0">
                <a:solidFill>
                  <a:srgbClr val="222222"/>
                </a:solidFill>
                <a:latin typeface="Roboto"/>
              </a:rPr>
            </a:br>
            <a:r>
              <a:rPr lang="en-US" sz="1600" dirty="0">
                <a:solidFill>
                  <a:srgbClr val="222222"/>
                </a:solidFill>
                <a:latin typeface="Roboto"/>
              </a:rPr>
              <a:t>From </a:t>
            </a:r>
            <a:r>
              <a:rPr lang="en-US" sz="1600" dirty="0" err="1">
                <a:solidFill>
                  <a:srgbClr val="222222"/>
                </a:solidFill>
                <a:latin typeface="Roboto"/>
              </a:rPr>
              <a:t>diggin</a:t>
            </a:r>
            <a:r>
              <a:rPr lang="en-US" sz="1600" dirty="0">
                <a:solidFill>
                  <a:srgbClr val="222222"/>
                </a:solidFill>
                <a:latin typeface="Roboto"/>
              </a:rPr>
              <a:t>' that black coal</a:t>
            </a:r>
            <a:br>
              <a:rPr lang="en-US" sz="1600" dirty="0">
                <a:solidFill>
                  <a:srgbClr val="222222"/>
                </a:solidFill>
                <a:latin typeface="Roboto"/>
              </a:rPr>
            </a:br>
            <a:r>
              <a:rPr lang="en-US" sz="1600" dirty="0">
                <a:solidFill>
                  <a:srgbClr val="222222"/>
                </a:solidFill>
                <a:latin typeface="Roboto"/>
              </a:rPr>
              <a:t>In those dark mines, those dark mines</a:t>
            </a:r>
            <a:br>
              <a:rPr lang="en-US" sz="1600" dirty="0">
                <a:solidFill>
                  <a:srgbClr val="222222"/>
                </a:solidFill>
                <a:latin typeface="Roboto"/>
              </a:rPr>
            </a:br>
            <a:r>
              <a:rPr lang="en-US" sz="1600" dirty="0">
                <a:solidFill>
                  <a:srgbClr val="222222"/>
                </a:solidFill>
                <a:latin typeface="Roboto"/>
              </a:rPr>
              <a:t>If you had you might just understand</a:t>
            </a:r>
            <a:br>
              <a:rPr lang="en-US" sz="1600" dirty="0">
                <a:solidFill>
                  <a:srgbClr val="222222"/>
                </a:solidFill>
                <a:latin typeface="Roboto"/>
              </a:rPr>
            </a:br>
            <a:r>
              <a:rPr lang="en-US" sz="1600" dirty="0">
                <a:solidFill>
                  <a:srgbClr val="222222"/>
                </a:solidFill>
                <a:latin typeface="Roboto"/>
              </a:rPr>
              <a:t>The reason that they left it all behind</a:t>
            </a:r>
          </a:p>
          <a:p>
            <a:pPr algn="ctr"/>
            <a:r>
              <a:rPr lang="en-US" sz="1600" dirty="0">
                <a:solidFill>
                  <a:srgbClr val="222222"/>
                </a:solidFill>
                <a:latin typeface="Roboto"/>
              </a:rPr>
              <a:t>They learned </a:t>
            </a:r>
            <a:r>
              <a:rPr lang="en-US" sz="1600" dirty="0" err="1">
                <a:solidFill>
                  <a:srgbClr val="222222"/>
                </a:solidFill>
                <a:latin typeface="Roboto"/>
              </a:rPr>
              <a:t>readin</a:t>
            </a:r>
            <a:r>
              <a:rPr lang="en-US" sz="1600" dirty="0">
                <a:solidFill>
                  <a:srgbClr val="222222"/>
                </a:solidFill>
                <a:latin typeface="Roboto"/>
              </a:rPr>
              <a:t>', </a:t>
            </a:r>
            <a:r>
              <a:rPr lang="en-US" sz="1600" dirty="0" err="1">
                <a:solidFill>
                  <a:srgbClr val="222222"/>
                </a:solidFill>
                <a:latin typeface="Roboto"/>
              </a:rPr>
              <a:t>writin</a:t>
            </a:r>
            <a:r>
              <a:rPr lang="en-US" sz="1600" dirty="0">
                <a:solidFill>
                  <a:srgbClr val="222222"/>
                </a:solidFill>
                <a:latin typeface="Roboto"/>
              </a:rPr>
              <a:t>', Route 23</a:t>
            </a:r>
            <a:br>
              <a:rPr lang="en-US" sz="1600" dirty="0">
                <a:solidFill>
                  <a:srgbClr val="222222"/>
                </a:solidFill>
                <a:latin typeface="Roboto"/>
              </a:rPr>
            </a:br>
            <a:r>
              <a:rPr lang="en-US" sz="1600" b="1" dirty="0">
                <a:solidFill>
                  <a:srgbClr val="FF0000"/>
                </a:solidFill>
                <a:latin typeface="Roboto"/>
              </a:rPr>
              <a:t>To the jobs that lay </a:t>
            </a:r>
            <a:r>
              <a:rPr lang="en-US" sz="1600" b="1" dirty="0" err="1">
                <a:solidFill>
                  <a:srgbClr val="FF0000"/>
                </a:solidFill>
                <a:latin typeface="Roboto"/>
              </a:rPr>
              <a:t>waitin</a:t>
            </a:r>
            <a:r>
              <a:rPr lang="en-US" sz="1600" b="1" dirty="0">
                <a:solidFill>
                  <a:srgbClr val="FF0000"/>
                </a:solidFill>
                <a:latin typeface="Roboto"/>
              </a:rPr>
              <a:t>' in those cities' factories</a:t>
            </a:r>
            <a:endParaRPr lang="en-US" sz="1600" b="1" i="0" dirty="0">
              <a:solidFill>
                <a:srgbClr val="FF0000"/>
              </a:solidFill>
              <a:effectLst/>
              <a:latin typeface="Roboto"/>
            </a:endParaRPr>
          </a:p>
        </p:txBody>
      </p:sp>
    </p:spTree>
    <p:extLst>
      <p:ext uri="{BB962C8B-B14F-4D97-AF65-F5344CB8AC3E}">
        <p14:creationId xmlns:p14="http://schemas.microsoft.com/office/powerpoint/2010/main" val="152566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9023"/>
            <a:ext cx="10396882" cy="5226756"/>
          </a:xfrm>
        </p:spPr>
        <p:txBody>
          <a:bodyPr>
            <a:noAutofit/>
          </a:bodyPr>
          <a:lstStyle/>
          <a:p>
            <a:pPr algn="ctr"/>
            <a:r>
              <a:rPr lang="en-US" sz="3600" b="1" i="1" cap="none" dirty="0" smtClean="0">
                <a:solidFill>
                  <a:schemeClr val="tx1"/>
                </a:solidFill>
                <a:latin typeface="Times New Roman" panose="02020603050405020304" pitchFamily="18" charset="0"/>
                <a:cs typeface="Times New Roman" panose="02020603050405020304" pitchFamily="18" charset="0"/>
              </a:rPr>
              <a:t>I don’t know about you, </a:t>
            </a:r>
            <a:r>
              <a:rPr lang="en-US" sz="2800" cap="none" dirty="0" smtClean="0">
                <a:latin typeface="Times New Roman" panose="02020603050405020304" pitchFamily="18" charset="0"/>
                <a:cs typeface="Times New Roman" panose="02020603050405020304" pitchFamily="18" charset="0"/>
              </a:rPr>
              <a:t/>
            </a:r>
            <a:br>
              <a:rPr lang="en-US" sz="2800" cap="none" dirty="0" smtClean="0">
                <a:latin typeface="Times New Roman" panose="02020603050405020304" pitchFamily="18" charset="0"/>
                <a:cs typeface="Times New Roman" panose="02020603050405020304" pitchFamily="18" charset="0"/>
              </a:rPr>
            </a:br>
            <a:r>
              <a:rPr lang="en-US" sz="2800" b="1" cap="none" dirty="0" smtClean="0">
                <a:solidFill>
                  <a:srgbClr val="0070C0"/>
                </a:solidFill>
                <a:latin typeface="Times New Roman" panose="02020603050405020304" pitchFamily="18" charset="0"/>
                <a:cs typeface="Times New Roman" panose="02020603050405020304" pitchFamily="18" charset="0"/>
              </a:rPr>
              <a:t>BUT…</a:t>
            </a:r>
            <a:r>
              <a:rPr lang="en-US" sz="2800" cap="none" dirty="0" smtClean="0">
                <a:latin typeface="Times New Roman" panose="02020603050405020304" pitchFamily="18" charset="0"/>
                <a:cs typeface="Times New Roman" panose="02020603050405020304" pitchFamily="18" charset="0"/>
              </a:rPr>
              <a:t/>
            </a:r>
            <a:br>
              <a:rPr lang="en-US" sz="2800" cap="none" dirty="0" smtClean="0">
                <a:latin typeface="Times New Roman" panose="02020603050405020304" pitchFamily="18" charset="0"/>
                <a:cs typeface="Times New Roman" panose="02020603050405020304" pitchFamily="18" charset="0"/>
              </a:rPr>
            </a:br>
            <a:r>
              <a:rPr lang="en-US" sz="2800" cap="none" dirty="0" smtClean="0">
                <a:latin typeface="Times New Roman" panose="02020603050405020304" pitchFamily="18" charset="0"/>
                <a:cs typeface="Times New Roman" panose="02020603050405020304" pitchFamily="18" charset="0"/>
              </a:rPr>
              <a:t>*I am tired of seeing our young people leave Eastern Kentucky.  </a:t>
            </a:r>
            <a:r>
              <a:rPr lang="en-US" sz="2800" cap="none" dirty="0">
                <a:latin typeface="Times New Roman" panose="02020603050405020304" pitchFamily="18" charset="0"/>
                <a:cs typeface="Times New Roman" panose="02020603050405020304" pitchFamily="18" charset="0"/>
              </a:rPr>
              <a:t/>
            </a:r>
            <a:br>
              <a:rPr lang="en-US" sz="2800" cap="none" dirty="0">
                <a:latin typeface="Times New Roman" panose="02020603050405020304" pitchFamily="18" charset="0"/>
                <a:cs typeface="Times New Roman" panose="02020603050405020304" pitchFamily="18" charset="0"/>
              </a:rPr>
            </a:br>
            <a:r>
              <a:rPr lang="en-US" sz="2800" cap="none" dirty="0" smtClean="0">
                <a:latin typeface="Times New Roman" panose="02020603050405020304" pitchFamily="18" charset="0"/>
                <a:cs typeface="Times New Roman" panose="02020603050405020304" pitchFamily="18" charset="0"/>
              </a:rPr>
              <a:t>*I am scared about no young people staying here to pay taxes that would support what Eastern Kentucky needs.</a:t>
            </a:r>
            <a:br>
              <a:rPr lang="en-US" sz="2800" cap="none" dirty="0" smtClean="0">
                <a:latin typeface="Times New Roman" panose="02020603050405020304" pitchFamily="18" charset="0"/>
                <a:cs typeface="Times New Roman" panose="02020603050405020304" pitchFamily="18" charset="0"/>
              </a:rPr>
            </a:br>
            <a:r>
              <a:rPr lang="en-US" sz="2800" cap="none" dirty="0" smtClean="0">
                <a:latin typeface="Times New Roman" panose="02020603050405020304" pitchFamily="18" charset="0"/>
                <a:cs typeface="Times New Roman" panose="02020603050405020304" pitchFamily="18" charset="0"/>
              </a:rPr>
              <a:t>*I am sad about the youth having to leave to find jobs and leave their family roots, culture, and life among these hills.</a:t>
            </a:r>
            <a:br>
              <a:rPr lang="en-US" sz="2800" cap="none" dirty="0" smtClean="0">
                <a:latin typeface="Times New Roman" panose="02020603050405020304" pitchFamily="18" charset="0"/>
                <a:cs typeface="Times New Roman" panose="02020603050405020304" pitchFamily="18" charset="0"/>
              </a:rPr>
            </a:br>
            <a:r>
              <a:rPr lang="en-US" sz="4400" b="1" cap="none" dirty="0" smtClean="0">
                <a:solidFill>
                  <a:schemeClr val="tx1"/>
                </a:solidFill>
                <a:latin typeface="Times New Roman" panose="02020603050405020304" pitchFamily="18" charset="0"/>
                <a:cs typeface="Times New Roman" panose="02020603050405020304" pitchFamily="18" charset="0"/>
              </a:rPr>
              <a:t>So…</a:t>
            </a:r>
            <a:r>
              <a:rPr lang="en-US" sz="2800" cap="none" dirty="0" smtClean="0">
                <a:latin typeface="Times New Roman" panose="02020603050405020304" pitchFamily="18" charset="0"/>
                <a:cs typeface="Times New Roman" panose="02020603050405020304" pitchFamily="18" charset="0"/>
              </a:rPr>
              <a:t/>
            </a:r>
            <a:br>
              <a:rPr lang="en-US" sz="2800" cap="none" dirty="0" smtClean="0">
                <a:latin typeface="Times New Roman" panose="02020603050405020304" pitchFamily="18" charset="0"/>
                <a:cs typeface="Times New Roman" panose="02020603050405020304" pitchFamily="18" charset="0"/>
              </a:rPr>
            </a:br>
            <a:r>
              <a:rPr lang="en-US" sz="2800" cap="none" dirty="0" smtClean="0">
                <a:latin typeface="Times New Roman" panose="02020603050405020304" pitchFamily="18" charset="0"/>
                <a:cs typeface="Times New Roman" panose="02020603050405020304" pitchFamily="18" charset="0"/>
              </a:rPr>
              <a:t>What can I do?</a:t>
            </a:r>
            <a:br>
              <a:rPr lang="en-US" sz="2800" cap="none" dirty="0" smtClean="0">
                <a:latin typeface="Times New Roman" panose="02020603050405020304" pitchFamily="18" charset="0"/>
                <a:cs typeface="Times New Roman" panose="02020603050405020304" pitchFamily="18" charset="0"/>
              </a:rPr>
            </a:br>
            <a:r>
              <a:rPr lang="en-US" sz="2800" cap="none" dirty="0" smtClean="0">
                <a:latin typeface="Times New Roman" panose="02020603050405020304" pitchFamily="18" charset="0"/>
                <a:cs typeface="Times New Roman" panose="02020603050405020304" pitchFamily="18" charset="0"/>
              </a:rPr>
              <a:t>What can </a:t>
            </a:r>
            <a:r>
              <a:rPr lang="en-US" sz="2800" b="1" i="1" u="sng" cap="none" dirty="0" smtClean="0">
                <a:solidFill>
                  <a:schemeClr val="tx1"/>
                </a:solidFill>
                <a:latin typeface="Times New Roman" panose="02020603050405020304" pitchFamily="18" charset="0"/>
                <a:cs typeface="Times New Roman" panose="02020603050405020304" pitchFamily="18" charset="0"/>
              </a:rPr>
              <a:t>we</a:t>
            </a:r>
            <a:r>
              <a:rPr lang="en-US" sz="2800" cap="none" dirty="0" smtClean="0">
                <a:latin typeface="Times New Roman" panose="02020603050405020304" pitchFamily="18" charset="0"/>
                <a:cs typeface="Times New Roman" panose="02020603050405020304" pitchFamily="18" charset="0"/>
              </a:rPr>
              <a:t> do to keep them here?</a:t>
            </a:r>
            <a:br>
              <a:rPr lang="en-US" sz="2800" cap="none" dirty="0" smtClean="0">
                <a:latin typeface="Times New Roman" panose="02020603050405020304" pitchFamily="18" charset="0"/>
                <a:cs typeface="Times New Roman" panose="02020603050405020304" pitchFamily="18" charset="0"/>
              </a:rPr>
            </a:br>
            <a:r>
              <a:rPr lang="en-US" sz="2800" cap="none" dirty="0" smtClean="0">
                <a:latin typeface="Times New Roman" panose="02020603050405020304" pitchFamily="18" charset="0"/>
                <a:cs typeface="Times New Roman" panose="02020603050405020304" pitchFamily="18" charset="0"/>
              </a:rPr>
              <a:t>What can </a:t>
            </a:r>
            <a:r>
              <a:rPr lang="en-US" sz="2800" b="1" cap="none" dirty="0" smtClean="0">
                <a:solidFill>
                  <a:schemeClr val="tx1"/>
                </a:solidFill>
                <a:latin typeface="Times New Roman" panose="02020603050405020304" pitchFamily="18" charset="0"/>
                <a:cs typeface="Times New Roman" panose="02020603050405020304" pitchFamily="18" charset="0"/>
              </a:rPr>
              <a:t>we do </a:t>
            </a:r>
            <a:r>
              <a:rPr lang="en-US" sz="2800" cap="none" dirty="0" smtClean="0">
                <a:latin typeface="Times New Roman" panose="02020603050405020304" pitchFamily="18" charset="0"/>
                <a:cs typeface="Times New Roman" panose="02020603050405020304" pitchFamily="18" charset="0"/>
              </a:rPr>
              <a:t>to give them opportunities that will allow them to stay here? </a:t>
            </a:r>
            <a:endParaRPr lang="en-US" sz="2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78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0267" y="425470"/>
            <a:ext cx="11108266" cy="6586418"/>
          </a:xfrm>
          <a:prstGeom prst="rect">
            <a:avLst/>
          </a:prstGeom>
          <a:noFill/>
        </p:spPr>
        <p:txBody>
          <a:bodyPr wrap="square" rtlCol="0">
            <a:spAutoFit/>
          </a:bodyPr>
          <a:lstStyle/>
          <a:p>
            <a:r>
              <a:rPr lang="en-US" sz="2400" b="1" dirty="0" smtClean="0">
                <a:latin typeface="Arial Narrow" panose="020B0606020202030204" pitchFamily="34" charset="0"/>
              </a:rPr>
              <a:t>My view is that we, as teachers and employers must be looking towards technology to provide jobs for our youth.  </a:t>
            </a:r>
          </a:p>
          <a:p>
            <a:r>
              <a:rPr lang="en-US" dirty="0" smtClean="0">
                <a:latin typeface="Arial Narrow" panose="020B0606020202030204" pitchFamily="34" charset="0"/>
              </a:rPr>
              <a:t>After researching, a very minimal amount of time, I found that there were serval jobs available in Eastern Kentucky that were specific to coding.  Job openings from Hazard to Pikeville were listed for coders.  </a:t>
            </a:r>
          </a:p>
          <a:p>
            <a:r>
              <a:rPr lang="en-US" sz="2400" b="1" dirty="0" smtClean="0">
                <a:latin typeface="Arial Narrow" panose="020B0606020202030204" pitchFamily="34" charset="0"/>
              </a:rPr>
              <a:t>So</a:t>
            </a:r>
            <a:r>
              <a:rPr lang="en-US" dirty="0" smtClean="0">
                <a:latin typeface="Arial Narrow" panose="020B0606020202030204" pitchFamily="34" charset="0"/>
              </a:rPr>
              <a:t>, at that was the time that I decided to get on the technology train.  Don’t get me wrong…I love the computer and Internet, but coding, games, and the inside computer is </a:t>
            </a:r>
            <a:r>
              <a:rPr lang="en-US" b="1" dirty="0" smtClean="0">
                <a:latin typeface="Arial Narrow" panose="020B0606020202030204" pitchFamily="34" charset="0"/>
              </a:rPr>
              <a:t>nothing</a:t>
            </a:r>
            <a:r>
              <a:rPr lang="en-US" dirty="0" smtClean="0">
                <a:latin typeface="Arial Narrow" panose="020B0606020202030204" pitchFamily="34" charset="0"/>
              </a:rPr>
              <a:t> that I am interested in and did not care to learn about.  It is just </a:t>
            </a:r>
            <a:r>
              <a:rPr lang="en-US" b="1" dirty="0" smtClean="0">
                <a:latin typeface="Arial Narrow" panose="020B0606020202030204" pitchFamily="34" charset="0"/>
              </a:rPr>
              <a:t>NOT MY THING!</a:t>
            </a:r>
            <a:r>
              <a:rPr lang="en-US" dirty="0" smtClean="0">
                <a:latin typeface="Arial Narrow" panose="020B0606020202030204" pitchFamily="34" charset="0"/>
              </a:rPr>
              <a:t>  </a:t>
            </a:r>
          </a:p>
          <a:p>
            <a:r>
              <a:rPr lang="en-US" sz="2800" b="1" i="1" dirty="0" smtClean="0">
                <a:latin typeface="Arial Narrow" panose="020B0606020202030204" pitchFamily="34" charset="0"/>
              </a:rPr>
              <a:t>However, </a:t>
            </a:r>
            <a:r>
              <a:rPr lang="en-US" dirty="0" smtClean="0">
                <a:latin typeface="Arial Narrow" panose="020B0606020202030204" pitchFamily="34" charset="0"/>
              </a:rPr>
              <a:t>I know/knew and realize that my responsibility as a teacher is to give my kids the best opportunities available so that they may be their </a:t>
            </a:r>
            <a:r>
              <a:rPr lang="en-US" b="1" u="sng" dirty="0" smtClean="0">
                <a:latin typeface="Arial Narrow" panose="020B0606020202030204" pitchFamily="34" charset="0"/>
              </a:rPr>
              <a:t>absolute best</a:t>
            </a:r>
            <a:r>
              <a:rPr lang="en-US" dirty="0" smtClean="0">
                <a:latin typeface="Arial Narrow" panose="020B0606020202030204" pitchFamily="34" charset="0"/>
              </a:rPr>
              <a:t> and </a:t>
            </a:r>
            <a:r>
              <a:rPr lang="en-US" b="1" u="sng" dirty="0" smtClean="0">
                <a:latin typeface="Arial Narrow" panose="020B0606020202030204" pitchFamily="34" charset="0"/>
              </a:rPr>
              <a:t>become successful in their adult life</a:t>
            </a:r>
            <a:r>
              <a:rPr lang="en-US" dirty="0" smtClean="0">
                <a:latin typeface="Arial Narrow" panose="020B0606020202030204" pitchFamily="34" charset="0"/>
              </a:rPr>
              <a:t>.  </a:t>
            </a:r>
          </a:p>
          <a:p>
            <a:r>
              <a:rPr lang="en-US" sz="2400" b="1" dirty="0" smtClean="0">
                <a:latin typeface="Arial Narrow" panose="020B0606020202030204" pitchFamily="34" charset="0"/>
              </a:rPr>
              <a:t>So!  </a:t>
            </a:r>
            <a:r>
              <a:rPr lang="en-US" dirty="0" smtClean="0">
                <a:latin typeface="Arial Narrow" panose="020B0606020202030204" pitchFamily="34" charset="0"/>
              </a:rPr>
              <a:t>I bit the “bullet” and spent time talking with my colleague (the Tech Guru) about what would be important and pertinent for my kids.  In the end, I ended up writing a grant to purchase 6 </a:t>
            </a:r>
            <a:r>
              <a:rPr lang="en-US" dirty="0" err="1" smtClean="0">
                <a:latin typeface="Arial Narrow" panose="020B0606020202030204" pitchFamily="34" charset="0"/>
              </a:rPr>
              <a:t>Spheros</a:t>
            </a:r>
            <a:r>
              <a:rPr lang="en-US" dirty="0" smtClean="0">
                <a:latin typeface="Arial Narrow" panose="020B0606020202030204" pitchFamily="34" charset="0"/>
              </a:rPr>
              <a:t> for my classroom.  OOOOOHHHHHHH  WHAT A FABULOUS DECISION THAT WAS!!!   Using coding, tablets, and </a:t>
            </a:r>
            <a:r>
              <a:rPr lang="en-US" b="1" dirty="0" err="1" smtClean="0">
                <a:latin typeface="Arial Narrow" panose="020B0606020202030204" pitchFamily="34" charset="0"/>
              </a:rPr>
              <a:t>Spheros</a:t>
            </a:r>
            <a:r>
              <a:rPr lang="en-US" b="1" dirty="0" smtClean="0">
                <a:latin typeface="Arial Narrow" panose="020B0606020202030204" pitchFamily="34" charset="0"/>
              </a:rPr>
              <a:t>.  One of the best decisions EVER!  By using the </a:t>
            </a:r>
            <a:r>
              <a:rPr lang="en-US" b="1" dirty="0" err="1" smtClean="0">
                <a:latin typeface="Arial Narrow" panose="020B0606020202030204" pitchFamily="34" charset="0"/>
              </a:rPr>
              <a:t>Spheros</a:t>
            </a:r>
            <a:r>
              <a:rPr lang="en-US" b="1" dirty="0" smtClean="0">
                <a:latin typeface="Arial Narrow" panose="020B0606020202030204" pitchFamily="34" charset="0"/>
              </a:rPr>
              <a:t>,</a:t>
            </a:r>
            <a:r>
              <a:rPr lang="en-US" dirty="0" smtClean="0">
                <a:latin typeface="Arial Narrow" panose="020B0606020202030204" pitchFamily="34" charset="0"/>
              </a:rPr>
              <a:t> my kids were EXCITED, INTERESTED, TRUE COLLABORATORS, CRITERIA-FOCUSING, BUDGET MANAGING, PROBLEM SOLVERS &amp; SOLUTION MAKERS &amp; REDESIGNERS—FOR REAL.  I ended up having the best and most productive classes EVER!  I was truly a facilitator who led from the side lines while my kids took the reigns and were learning in a real world manner!   </a:t>
            </a:r>
            <a:r>
              <a:rPr lang="en-US" sz="2800" b="1" i="1" dirty="0" smtClean="0">
                <a:latin typeface="Arial Narrow" panose="020B0606020202030204" pitchFamily="34" charset="0"/>
              </a:rPr>
              <a:t>Let me tell you about what my kids did.</a:t>
            </a:r>
          </a:p>
          <a:p>
            <a:endParaRPr lang="en-US" dirty="0">
              <a:latin typeface="Arial Narrow" panose="020B0606020202030204" pitchFamily="34" charset="0"/>
            </a:endParaRPr>
          </a:p>
          <a:p>
            <a:endParaRPr lang="en-US" dirty="0" smtClean="0">
              <a:latin typeface="Arial Narrow" panose="020B0606020202030204" pitchFamily="34" charset="0"/>
            </a:endParaRPr>
          </a:p>
          <a:p>
            <a:endParaRPr lang="en-US" dirty="0">
              <a:latin typeface="Arial Narrow" panose="020B0606020202030204" pitchFamily="34" charset="0"/>
            </a:endParaRPr>
          </a:p>
          <a:p>
            <a:endParaRPr lang="en-US" dirty="0" smtClean="0">
              <a:latin typeface="Arial Narrow" panose="020B0606020202030204" pitchFamily="34" charset="0"/>
            </a:endParaRPr>
          </a:p>
          <a:p>
            <a:endParaRPr lang="en-US" dirty="0">
              <a:latin typeface="Arial Narrow" panose="020B0606020202030204" pitchFamily="34" charset="0"/>
            </a:endParaRPr>
          </a:p>
        </p:txBody>
      </p:sp>
    </p:spTree>
    <p:extLst>
      <p:ext uri="{BB962C8B-B14F-4D97-AF65-F5344CB8AC3E}">
        <p14:creationId xmlns:p14="http://schemas.microsoft.com/office/powerpoint/2010/main" val="20561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3053935623"/>
              </p:ext>
            </p:extLst>
          </p:nvPr>
        </p:nvGraphicFramePr>
        <p:xfrm>
          <a:off x="428978" y="98425"/>
          <a:ext cx="4831643" cy="5418138"/>
        </p:xfrm>
        <a:graphic>
          <a:graphicData uri="http://schemas.openxmlformats.org/presentationml/2006/ole">
            <mc:AlternateContent xmlns:mc="http://schemas.openxmlformats.org/markup-compatibility/2006">
              <mc:Choice xmlns:v="urn:schemas-microsoft-com:vml" Requires="v">
                <p:oleObj spid="_x0000_s3090" name="Document" r:id="rId3" imgW="6907660" imgH="8754978" progId="Word.Document.12">
                  <p:embed/>
                </p:oleObj>
              </mc:Choice>
              <mc:Fallback>
                <p:oleObj name="Document" r:id="rId3" imgW="6907660" imgH="8754978" progId="Word.Document.12">
                  <p:embed/>
                  <p:pic>
                    <p:nvPicPr>
                      <p:cNvPr id="0" name=""/>
                      <p:cNvPicPr/>
                      <p:nvPr/>
                    </p:nvPicPr>
                    <p:blipFill>
                      <a:blip r:embed="rId4"/>
                      <a:stretch>
                        <a:fillRect/>
                      </a:stretch>
                    </p:blipFill>
                    <p:spPr>
                      <a:xfrm>
                        <a:off x="428978" y="98425"/>
                        <a:ext cx="4831643" cy="541813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05427785"/>
              </p:ext>
            </p:extLst>
          </p:nvPr>
        </p:nvGraphicFramePr>
        <p:xfrm>
          <a:off x="6197599" y="0"/>
          <a:ext cx="4583289" cy="5418138"/>
        </p:xfrm>
        <a:graphic>
          <a:graphicData uri="http://schemas.openxmlformats.org/presentationml/2006/ole">
            <mc:AlternateContent xmlns:mc="http://schemas.openxmlformats.org/markup-compatibility/2006">
              <mc:Choice xmlns:v="urn:schemas-microsoft-com:vml" Requires="v">
                <p:oleObj spid="_x0000_s3091" name="Document" r:id="rId5" imgW="7078832" imgH="8732636" progId="Word.Document.12">
                  <p:embed/>
                </p:oleObj>
              </mc:Choice>
              <mc:Fallback>
                <p:oleObj name="Document" r:id="rId5" imgW="7078832" imgH="8732636" progId="Word.Document.12">
                  <p:embed/>
                  <p:pic>
                    <p:nvPicPr>
                      <p:cNvPr id="0" name=""/>
                      <p:cNvPicPr/>
                      <p:nvPr/>
                    </p:nvPicPr>
                    <p:blipFill>
                      <a:blip r:embed="rId6"/>
                      <a:stretch>
                        <a:fillRect/>
                      </a:stretch>
                    </p:blipFill>
                    <p:spPr>
                      <a:xfrm>
                        <a:off x="6197599" y="0"/>
                        <a:ext cx="4583289" cy="5418138"/>
                      </a:xfrm>
                      <a:prstGeom prst="rect">
                        <a:avLst/>
                      </a:prstGeom>
                    </p:spPr>
                  </p:pic>
                </p:oleObj>
              </mc:Fallback>
            </mc:AlternateContent>
          </a:graphicData>
        </a:graphic>
      </p:graphicFrame>
    </p:spTree>
    <p:extLst>
      <p:ext uri="{BB962C8B-B14F-4D97-AF65-F5344CB8AC3E}">
        <p14:creationId xmlns:p14="http://schemas.microsoft.com/office/powerpoint/2010/main" val="17830738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1620</TotalTime>
  <Words>1827</Words>
  <Application>Microsoft Office PowerPoint</Application>
  <PresentationFormat>Widescreen</PresentationFormat>
  <Paragraphs>119</Paragraphs>
  <Slides>23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4" baseType="lpstr">
      <vt:lpstr>Aparajita</vt:lpstr>
      <vt:lpstr>Arial</vt:lpstr>
      <vt:lpstr>Arial Narrow</vt:lpstr>
      <vt:lpstr>Calibri</vt:lpstr>
      <vt:lpstr>Impact</vt:lpstr>
      <vt:lpstr>Lucida Fax</vt:lpstr>
      <vt:lpstr>Roboto</vt:lpstr>
      <vt:lpstr>Times New Roman</vt:lpstr>
      <vt:lpstr>Main Event</vt:lpstr>
      <vt:lpstr>Document</vt:lpstr>
      <vt:lpstr>Worksheet</vt:lpstr>
      <vt:lpstr>Should I Stay or Should I Go?</vt:lpstr>
      <vt:lpstr>Carole Bentley 7th Grade Science Duff-Allen Central Elementary</vt:lpstr>
      <vt:lpstr>Problem of Practice  Coal jobs are gone!   Jobs are scarce!  How is a living going to be made here? What can we do to keep our young people living here? </vt:lpstr>
      <vt:lpstr>PowerPoint Presentation</vt:lpstr>
      <vt:lpstr>In the Dwight yoakam song, Readin’, Writin’, route 23, he sings about his family leaving eastern Kentucky to  go north to find jobs….roads that led to the city factories…Dayton, fairborn, Plymouth, Detroit…general motors, ford, general electric, Armco and so many other locations and factories where jobs were available.</vt:lpstr>
      <vt:lpstr>PowerPoint Presentation</vt:lpstr>
      <vt:lpstr>I don’t know about you,  BUT… *I am tired of seeing our young people leave Eastern Kentucky.   *I am scared about no young people staying here to pay taxes that would support what Eastern Kentucky needs. *I am sad about the youth having to leave to find jobs and leave their family roots, culture, and life among these hills. So… What can I do? What can we do to keep them here? What can we do to give them opportunities that will allow them to stay here?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I Stay or Should I Go?</dc:title>
  <dc:creator>Bentley, Carole (ACMS)</dc:creator>
  <cp:lastModifiedBy>Bentley, Carole (ACMS)</cp:lastModifiedBy>
  <cp:revision>21</cp:revision>
  <dcterms:created xsi:type="dcterms:W3CDTF">2020-02-08T00:15:13Z</dcterms:created>
  <dcterms:modified xsi:type="dcterms:W3CDTF">2020-04-07T19:38:40Z</dcterms:modified>
</cp:coreProperties>
</file>