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6" r:id="rId3"/>
    <p:sldId id="260" r:id="rId4"/>
    <p:sldId id="259" r:id="rId5"/>
    <p:sldId id="261" r:id="rId6"/>
    <p:sldId id="264" r:id="rId7"/>
    <p:sldId id="263" r:id="rId8"/>
    <p:sldId id="267" r:id="rId9"/>
    <p:sldId id="269" r:id="rId10"/>
    <p:sldId id="268" r:id="rId11"/>
    <p:sldId id="262" r:id="rId12"/>
    <p:sldId id="266" r:id="rId13"/>
    <p:sldId id="265" r:id="rId14"/>
  </p:sldIdLst>
  <p:sldSz cx="9144000" cy="6858000" type="screen4x3"/>
  <p:notesSz cx="6858000" cy="9144000"/>
  <p:embeddedFontLst>
    <p:embeddedFont>
      <p:font typeface="A Year Without Rain" panose="02000000000000000000" pitchFamily="2"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Harrington" panose="04040505050A02020702" pitchFamily="82" charset="0"/>
      <p:regular r:id="rId22"/>
    </p:embeddedFont>
    <p:embeddedFont>
      <p:font typeface="Papyrus" panose="03070502060502030205" pitchFamily="66" charset="0"/>
      <p:regular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3" d="100"/>
          <a:sy n="53" d="100"/>
        </p:scale>
        <p:origin x="1110"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91DB20-55F5-4F21-A7B3-7BF55249A2AC}"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39975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1DB20-55F5-4F21-A7B3-7BF55249A2AC}"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305983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1DB20-55F5-4F21-A7B3-7BF55249A2AC}"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154670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1DB20-55F5-4F21-A7B3-7BF55249A2AC}"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380187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1DB20-55F5-4F21-A7B3-7BF55249A2AC}" type="datetimeFigureOut">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2740497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91DB20-55F5-4F21-A7B3-7BF55249A2AC}"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42159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1DB20-55F5-4F21-A7B3-7BF55249A2AC}" type="datetimeFigureOut">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346783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91DB20-55F5-4F21-A7B3-7BF55249A2AC}" type="datetimeFigureOut">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182356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1DB20-55F5-4F21-A7B3-7BF55249A2AC}" type="datetimeFigureOut">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50521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91DB20-55F5-4F21-A7B3-7BF55249A2AC}"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270019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91DB20-55F5-4F21-A7B3-7BF55249A2AC}" type="datetimeFigureOut">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3AEC9-E3FC-4182-BEAB-5C3F7EC3BE7F}" type="slidenum">
              <a:rPr lang="en-US" smtClean="0"/>
              <a:t>‹#›</a:t>
            </a:fld>
            <a:endParaRPr lang="en-US"/>
          </a:p>
        </p:txBody>
      </p:sp>
    </p:spTree>
    <p:extLst>
      <p:ext uri="{BB962C8B-B14F-4D97-AF65-F5344CB8AC3E}">
        <p14:creationId xmlns:p14="http://schemas.microsoft.com/office/powerpoint/2010/main" val="46952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1DB20-55F5-4F21-A7B3-7BF55249A2AC}" type="datetimeFigureOut">
              <a:rPr lang="en-US" smtClean="0"/>
              <a:t>4/8/2020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3AEC9-E3FC-4182-BEAB-5C3F7EC3BE7F}" type="slidenum">
              <a:rPr lang="en-US" smtClean="0"/>
              <a:t>‹#›</a:t>
            </a:fld>
            <a:endParaRPr lang="en-US"/>
          </a:p>
        </p:txBody>
      </p:sp>
    </p:spTree>
    <p:extLst>
      <p:ext uri="{BB962C8B-B14F-4D97-AF65-F5344CB8AC3E}">
        <p14:creationId xmlns:p14="http://schemas.microsoft.com/office/powerpoint/2010/main" val="1237924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0.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hyperlink" Target="mailto:Frankie.puckett@Paintsville.kyschools.us" TargetMode="External"/><Relationship Id="rId5" Type="http://schemas.openxmlformats.org/officeDocument/2006/relationships/hyperlink" Target="mailto:Jordan.miller@Paintsville.kyschools.us" TargetMode="External"/><Relationship Id="rId4" Type="http://schemas.openxmlformats.org/officeDocument/2006/relationships/hyperlink" Target="mailto:Melinda.Music@Paintsville.kyschools.u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7.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colorful background&#10;&#10;Description automatically generated">
            <a:extLst>
              <a:ext uri="{FF2B5EF4-FFF2-40B4-BE49-F238E27FC236}">
                <a16:creationId xmlns:a16="http://schemas.microsoft.com/office/drawing/2014/main" id="{A2C144C2-5442-4D24-B935-83022193C518}"/>
              </a:ext>
            </a:extLst>
          </p:cNvPr>
          <p:cNvPicPr>
            <a:picLocks noChangeAspect="1"/>
          </p:cNvPicPr>
          <p:nvPr/>
        </p:nvPicPr>
        <p:blipFill rotWithShape="1">
          <a:blip r:embed="rId2">
            <a:extLst>
              <a:ext uri="{28A0092B-C50C-407E-A947-70E740481C1C}">
                <a14:useLocalDpi xmlns:a14="http://schemas.microsoft.com/office/drawing/2010/main" val="0"/>
              </a:ext>
            </a:extLst>
          </a:blip>
          <a:srcRect t="17905" b="17334"/>
          <a:stretch/>
        </p:blipFill>
        <p:spPr>
          <a:xfrm>
            <a:off x="0" y="-78378"/>
            <a:ext cx="9144000" cy="7014848"/>
          </a:xfrm>
          <a:prstGeom prst="rect">
            <a:avLst/>
          </a:prstGeom>
        </p:spPr>
      </p:pic>
      <p:sp>
        <p:nvSpPr>
          <p:cNvPr id="9" name="TextBox 8">
            <a:extLst>
              <a:ext uri="{FF2B5EF4-FFF2-40B4-BE49-F238E27FC236}">
                <a16:creationId xmlns:a16="http://schemas.microsoft.com/office/drawing/2014/main" id="{8363F5F3-BD52-4C4F-85A0-282715FE1A48}"/>
              </a:ext>
            </a:extLst>
          </p:cNvPr>
          <p:cNvSpPr txBox="1"/>
          <p:nvPr/>
        </p:nvSpPr>
        <p:spPr>
          <a:xfrm>
            <a:off x="3485079" y="600892"/>
            <a:ext cx="5658920" cy="4216539"/>
          </a:xfrm>
          <a:prstGeom prst="rect">
            <a:avLst/>
          </a:prstGeom>
          <a:noFill/>
        </p:spPr>
        <p:txBody>
          <a:bodyPr wrap="none" rtlCol="0">
            <a:spAutoFit/>
          </a:bodyPr>
          <a:lstStyle/>
          <a:p>
            <a:pPr algn="ctr"/>
            <a:r>
              <a:rPr lang="en-US" sz="4400" b="1" dirty="0">
                <a:latin typeface="Papyrus" panose="03070502060502030205" pitchFamily="66" charset="0"/>
              </a:rPr>
              <a:t>Sew To  Speak</a:t>
            </a:r>
          </a:p>
          <a:p>
            <a:pPr algn="ctr"/>
            <a:endParaRPr lang="en-US" sz="3200" b="1" dirty="0">
              <a:latin typeface="Papyrus" panose="03070502060502030205" pitchFamily="66" charset="0"/>
            </a:endParaRPr>
          </a:p>
          <a:p>
            <a:pPr algn="ctr"/>
            <a:endParaRPr lang="en-US" sz="3200" b="1" dirty="0">
              <a:latin typeface="Papyrus" panose="03070502060502030205" pitchFamily="66" charset="0"/>
            </a:endParaRPr>
          </a:p>
          <a:p>
            <a:pPr algn="ctr"/>
            <a:r>
              <a:rPr lang="en-US" sz="3200" b="1" dirty="0">
                <a:latin typeface="Papyrus" panose="03070502060502030205" pitchFamily="66" charset="0"/>
              </a:rPr>
              <a:t>Paintsville Independent School</a:t>
            </a:r>
          </a:p>
          <a:p>
            <a:pPr algn="ctr"/>
            <a:endParaRPr lang="en-US" sz="3200" b="1" dirty="0">
              <a:latin typeface="Papyrus" panose="03070502060502030205" pitchFamily="66" charset="0"/>
            </a:endParaRPr>
          </a:p>
          <a:p>
            <a:pPr algn="ctr"/>
            <a:r>
              <a:rPr lang="en-US" sz="3200" b="1" dirty="0">
                <a:latin typeface="Papyrus" panose="03070502060502030205" pitchFamily="66" charset="0"/>
              </a:rPr>
              <a:t>Melinda Music</a:t>
            </a:r>
          </a:p>
          <a:p>
            <a:pPr algn="ctr"/>
            <a:r>
              <a:rPr lang="en-US" sz="3200" b="1" dirty="0">
                <a:latin typeface="Papyrus" panose="03070502060502030205" pitchFamily="66" charset="0"/>
              </a:rPr>
              <a:t>Jordan Miller</a:t>
            </a:r>
          </a:p>
          <a:p>
            <a:pPr algn="ctr"/>
            <a:r>
              <a:rPr lang="en-US" sz="3200" b="1" dirty="0">
                <a:latin typeface="Papyrus" panose="03070502060502030205" pitchFamily="66" charset="0"/>
              </a:rPr>
              <a:t>Frankie Puckett</a:t>
            </a:r>
          </a:p>
        </p:txBody>
      </p:sp>
      <p:pic>
        <p:nvPicPr>
          <p:cNvPr id="2054" name="Picture 6" descr="Sewing Free content Notions , Sewing Needle transparent background ...">
            <a:extLst>
              <a:ext uri="{FF2B5EF4-FFF2-40B4-BE49-F238E27FC236}">
                <a16:creationId xmlns:a16="http://schemas.microsoft.com/office/drawing/2014/main" id="{E6483EDF-AF7C-475F-B007-EC7AEB3D40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7" b="96484" l="3125" r="93164">
                        <a14:foregroundMark x1="3320" y1="4297" x2="10742" y2="9570"/>
                        <a14:foregroundMark x1="6055" y1="4883" x2="6055" y2="4883"/>
                        <a14:foregroundMark x1="83984" y1="7617" x2="83984" y2="7617"/>
                        <a14:foregroundMark x1="70508" y1="24023" x2="70508" y2="24023"/>
                        <a14:foregroundMark x1="68164" y1="26563" x2="68164" y2="26563"/>
                        <a14:foregroundMark x1="73828" y1="19531" x2="73828" y2="19531"/>
                        <a14:foregroundMark x1="77930" y1="15625" x2="77930" y2="15625"/>
                        <a14:foregroundMark x1="80664" y1="11133" x2="80664" y2="11133"/>
                        <a14:foregroundMark x1="82617" y1="8984" x2="82617" y2="8984"/>
                        <a14:foregroundMark x1="85742" y1="5469" x2="85742" y2="5469"/>
                        <a14:foregroundMark x1="85352" y1="6445" x2="85352" y2="6445"/>
                        <a14:foregroundMark x1="93359" y1="75586" x2="93359" y2="75586"/>
                        <a14:foregroundMark x1="82422" y1="83984" x2="82422" y2="83984"/>
                        <a14:foregroundMark x1="73828" y1="96484" x2="73828" y2="96484"/>
                        <a14:foregroundMark x1="11133" y1="92773" x2="11133" y2="92773"/>
                        <a14:foregroundMark x1="47461" y1="95508" x2="47461" y2="95508"/>
                        <a14:foregroundMark x1="62500" y1="49219" x2="62500" y2="49219"/>
                        <a14:backgroundMark x1="63086" y1="78320" x2="63086" y2="78320"/>
                        <a14:backgroundMark x1="62695" y1="76953" x2="62695" y2="76953"/>
                        <a14:backgroundMark x1="61914" y1="83594" x2="61914" y2="83594"/>
                        <a14:backgroundMark x1="59961" y1="59375" x2="59961"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3884022" y="5381897"/>
            <a:ext cx="1476103" cy="1476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nd-Sewing Needles Thread Embroidery , sewing needle PNG clipart ...">
            <a:extLst>
              <a:ext uri="{FF2B5EF4-FFF2-40B4-BE49-F238E27FC236}">
                <a16:creationId xmlns:a16="http://schemas.microsoft.com/office/drawing/2014/main" id="{6950695F-944F-42E6-947E-3B5C8B57CDA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1" b="98047" l="9753" r="89973">
                        <a14:foregroundMark x1="43269" y1="30078" x2="42445" y2="96484"/>
                        <a14:foregroundMark x1="79396" y1="95898" x2="70330" y2="98047"/>
                        <a14:foregroundMark x1="78984" y1="14453" x2="78984" y2="14453"/>
                        <a14:backgroundMark x1="53022" y1="83008" x2="53022" y2="83008"/>
                      </a14:backgroundRemoval>
                    </a14:imgEffect>
                  </a14:imgLayer>
                </a14:imgProps>
              </a:ext>
              <a:ext uri="{28A0092B-C50C-407E-A947-70E740481C1C}">
                <a14:useLocalDpi xmlns:a14="http://schemas.microsoft.com/office/drawing/2010/main" val="0"/>
              </a:ext>
            </a:extLst>
          </a:blip>
          <a:srcRect/>
          <a:stretch>
            <a:fillRect/>
          </a:stretch>
        </p:blipFill>
        <p:spPr bwMode="auto">
          <a:xfrm>
            <a:off x="7490937" y="5617028"/>
            <a:ext cx="1653063" cy="11625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Sewing Notions Cliparts, Download Free Clip Art, Free Clip ...">
            <a:extLst>
              <a:ext uri="{FF2B5EF4-FFF2-40B4-BE49-F238E27FC236}">
                <a16:creationId xmlns:a16="http://schemas.microsoft.com/office/drawing/2014/main" id="{D54EC4DE-CD78-4D93-B72D-09B0C30596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631" y="4739503"/>
            <a:ext cx="3109939" cy="232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6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D8CEF9F-7E68-470A-A947-D790AFD1B181}"/>
              </a:ext>
            </a:extLst>
          </p:cNvPr>
          <p:cNvSpPr txBox="1">
            <a:spLocks/>
          </p:cNvSpPr>
          <p:nvPr/>
        </p:nvSpPr>
        <p:spPr>
          <a:xfrm>
            <a:off x="610362" y="2742566"/>
            <a:ext cx="36873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dirty="0">
                <a:solidFill>
                  <a:srgbClr val="7030A0"/>
                </a:solidFill>
                <a:latin typeface="Harrington" panose="04040505050A02020702" pitchFamily="82" charset="0"/>
              </a:rPr>
              <a:t>Student</a:t>
            </a:r>
          </a:p>
          <a:p>
            <a:r>
              <a:rPr lang="en-US" sz="6600" b="1" dirty="0">
                <a:solidFill>
                  <a:srgbClr val="7030A0"/>
                </a:solidFill>
                <a:latin typeface="Harrington" panose="04040505050A02020702" pitchFamily="82" charset="0"/>
              </a:rPr>
              <a:t> Zone</a:t>
            </a:r>
          </a:p>
        </p:txBody>
      </p:sp>
      <p:pic>
        <p:nvPicPr>
          <p:cNvPr id="7" name="IMG-1091">
            <a:hlinkClick r:id="" action="ppaction://media"/>
            <a:extLst>
              <a:ext uri="{FF2B5EF4-FFF2-40B4-BE49-F238E27FC236}">
                <a16:creationId xmlns:a16="http://schemas.microsoft.com/office/drawing/2014/main" id="{81F1D070-D1DB-4A5D-8F13-5F7079B0E7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4597" y="799592"/>
            <a:ext cx="2934652" cy="5217159"/>
          </a:xfrm>
          <a:prstGeom prst="rect">
            <a:avLst/>
          </a:prstGeom>
        </p:spPr>
      </p:pic>
    </p:spTree>
    <p:extLst>
      <p:ext uri="{BB962C8B-B14F-4D97-AF65-F5344CB8AC3E}">
        <p14:creationId xmlns:p14="http://schemas.microsoft.com/office/powerpoint/2010/main" val="4685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204174-2A4B-4F49-846D-6C7B74C507DE}"/>
              </a:ext>
            </a:extLst>
          </p:cNvPr>
          <p:cNvSpPr/>
          <p:nvPr/>
        </p:nvSpPr>
        <p:spPr>
          <a:xfrm>
            <a:off x="743435" y="772061"/>
            <a:ext cx="7595893" cy="2862322"/>
          </a:xfrm>
          <a:prstGeom prst="rect">
            <a:avLst/>
          </a:prstGeom>
        </p:spPr>
        <p:txBody>
          <a:bodyPr wrap="square">
            <a:spAutoFit/>
          </a:bodyPr>
          <a:lstStyle/>
          <a:p>
            <a:pPr algn="ctr"/>
            <a:r>
              <a:rPr lang="en-US" sz="3600" dirty="0">
                <a:latin typeface="Work Sans"/>
              </a:rPr>
              <a:t>Running stitch, back stitch, stem stitch, lazy daisy stitch, and cross stitch are some of the most basic of all stitches and are used in a wide variety of needlework and sewing projects. </a:t>
            </a:r>
            <a:endParaRPr lang="en-US" sz="3600" dirty="0"/>
          </a:p>
        </p:txBody>
      </p:sp>
      <p:pic>
        <p:nvPicPr>
          <p:cNvPr id="8" name="Picture 7" descr="A picture containing indoor, white, refrigerator, sitting&#10;&#10;Description automatically generated">
            <a:extLst>
              <a:ext uri="{FF2B5EF4-FFF2-40B4-BE49-F238E27FC236}">
                <a16:creationId xmlns:a16="http://schemas.microsoft.com/office/drawing/2014/main" id="{E2914F3A-EE3C-4F25-9C34-62FE2EAFD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18161" y="4428866"/>
            <a:ext cx="1814727" cy="1361045"/>
          </a:xfrm>
          <a:prstGeom prst="rect">
            <a:avLst/>
          </a:prstGeom>
        </p:spPr>
      </p:pic>
      <p:pic>
        <p:nvPicPr>
          <p:cNvPr id="9" name="Picture 8" descr="A fabric surface&#10;&#10;Description automatically generated">
            <a:extLst>
              <a:ext uri="{FF2B5EF4-FFF2-40B4-BE49-F238E27FC236}">
                <a16:creationId xmlns:a16="http://schemas.microsoft.com/office/drawing/2014/main" id="{624D9138-658C-45D3-9ED4-BFA0D78C5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98885">
            <a:off x="6257666" y="4139954"/>
            <a:ext cx="1814727" cy="1361045"/>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EA568850-3288-41CC-AD99-70A81B2E1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4444">
            <a:off x="1013232" y="4172841"/>
            <a:ext cx="1800180" cy="1350135"/>
          </a:xfrm>
          <a:prstGeom prst="rect">
            <a:avLst/>
          </a:prstGeom>
        </p:spPr>
      </p:pic>
    </p:spTree>
    <p:extLst>
      <p:ext uri="{BB962C8B-B14F-4D97-AF65-F5344CB8AC3E}">
        <p14:creationId xmlns:p14="http://schemas.microsoft.com/office/powerpoint/2010/main" val="374772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135418-F7AA-4E2F-842D-3EC0A5312346}"/>
              </a:ext>
            </a:extLst>
          </p:cNvPr>
          <p:cNvSpPr/>
          <p:nvPr/>
        </p:nvSpPr>
        <p:spPr>
          <a:xfrm>
            <a:off x="696053" y="1783649"/>
            <a:ext cx="7679851" cy="4031873"/>
          </a:xfrm>
          <a:prstGeom prst="rect">
            <a:avLst/>
          </a:prstGeom>
        </p:spPr>
        <p:txBody>
          <a:bodyPr wrap="square">
            <a:spAutoFit/>
          </a:bodyPr>
          <a:lstStyle/>
          <a:p>
            <a:pPr algn="ctr"/>
            <a:r>
              <a:rPr lang="en-US" sz="3200" dirty="0">
                <a:solidFill>
                  <a:srgbClr val="000000"/>
                </a:solidFill>
                <a:latin typeface="Work Sans"/>
              </a:rPr>
              <a:t>Remember that the process is more important than the final product.  Learning communication skills and utilizing learned mathematical practices  has been positive.  Even though it has been a slow but steady pace.  Keeping that in mind will alter your own experience, which is more likely to make it a fun experience for the child.</a:t>
            </a:r>
            <a:endParaRPr lang="en-US" sz="3200" dirty="0"/>
          </a:p>
        </p:txBody>
      </p:sp>
      <p:sp>
        <p:nvSpPr>
          <p:cNvPr id="7" name="Title 1">
            <a:extLst>
              <a:ext uri="{FF2B5EF4-FFF2-40B4-BE49-F238E27FC236}">
                <a16:creationId xmlns:a16="http://schemas.microsoft.com/office/drawing/2014/main" id="{6DFFDE82-42D9-43B7-BD3C-8C540F7D872B}"/>
              </a:ext>
            </a:extLst>
          </p:cNvPr>
          <p:cNvSpPr txBox="1">
            <a:spLocks/>
          </p:cNvSpPr>
          <p:nvPr/>
        </p:nvSpPr>
        <p:spPr>
          <a:xfrm>
            <a:off x="372618" y="31089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B050"/>
                </a:solidFill>
                <a:latin typeface="Harrington" panose="04040505050A02020702" pitchFamily="82" charset="0"/>
              </a:rPr>
              <a:t>Reflection</a:t>
            </a:r>
          </a:p>
        </p:txBody>
      </p:sp>
    </p:spTree>
    <p:extLst>
      <p:ext uri="{BB962C8B-B14F-4D97-AF65-F5344CB8AC3E}">
        <p14:creationId xmlns:p14="http://schemas.microsoft.com/office/powerpoint/2010/main" val="974359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Sew Much Fabric, So Little Time, Funny Sewing Word Art MACHINE ...">
            <a:extLst>
              <a:ext uri="{FF2B5EF4-FFF2-40B4-BE49-F238E27FC236}">
                <a16:creationId xmlns:a16="http://schemas.microsoft.com/office/drawing/2014/main" id="{083E4394-CECA-4DBC-B1CD-79FBA87D6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439" y="1955592"/>
            <a:ext cx="4760105" cy="30322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7C8437-4827-4F1A-A449-7880AEE69A38}"/>
              </a:ext>
            </a:extLst>
          </p:cNvPr>
          <p:cNvSpPr txBox="1"/>
          <p:nvPr/>
        </p:nvSpPr>
        <p:spPr>
          <a:xfrm>
            <a:off x="2363071" y="5076226"/>
            <a:ext cx="4005777" cy="1477328"/>
          </a:xfrm>
          <a:prstGeom prst="rect">
            <a:avLst/>
          </a:prstGeom>
          <a:noFill/>
        </p:spPr>
        <p:txBody>
          <a:bodyPr wrap="none" rtlCol="0">
            <a:spAutoFit/>
          </a:bodyPr>
          <a:lstStyle/>
          <a:p>
            <a:pPr algn="ctr"/>
            <a:r>
              <a:rPr lang="en-US" dirty="0"/>
              <a:t>Please contact us at </a:t>
            </a:r>
          </a:p>
          <a:p>
            <a:r>
              <a:rPr lang="en-US" dirty="0">
                <a:hlinkClick r:id="rId4"/>
              </a:rPr>
              <a:t>Melinda.Music@Paintsville.kyschools.us</a:t>
            </a:r>
            <a:endParaRPr lang="en-US" dirty="0"/>
          </a:p>
          <a:p>
            <a:r>
              <a:rPr lang="en-US" dirty="0">
                <a:hlinkClick r:id="rId5"/>
              </a:rPr>
              <a:t>Jordan.miller@Paintsville.kyschools.us</a:t>
            </a:r>
            <a:endParaRPr lang="en-US" dirty="0"/>
          </a:p>
          <a:p>
            <a:r>
              <a:rPr lang="en-US" dirty="0">
                <a:hlinkClick r:id="rId6"/>
              </a:rPr>
              <a:t>Frankie.puckett@Paintsville.kyschools.us</a:t>
            </a:r>
            <a:endParaRPr lang="en-US" dirty="0"/>
          </a:p>
          <a:p>
            <a:endParaRPr lang="en-US" dirty="0"/>
          </a:p>
        </p:txBody>
      </p:sp>
      <p:sp>
        <p:nvSpPr>
          <p:cNvPr id="7" name="Rectangle 6">
            <a:extLst>
              <a:ext uri="{FF2B5EF4-FFF2-40B4-BE49-F238E27FC236}">
                <a16:creationId xmlns:a16="http://schemas.microsoft.com/office/drawing/2014/main" id="{528E8DC3-CCDB-49DD-AD6F-2C17A40F8F65}"/>
              </a:ext>
            </a:extLst>
          </p:cNvPr>
          <p:cNvSpPr/>
          <p:nvPr/>
        </p:nvSpPr>
        <p:spPr>
          <a:xfrm>
            <a:off x="1851270" y="647438"/>
            <a:ext cx="5708614" cy="1107996"/>
          </a:xfrm>
          <a:prstGeom prst="rect">
            <a:avLst/>
          </a:prstGeom>
        </p:spPr>
        <p:txBody>
          <a:bodyPr wrap="none">
            <a:spAutoFit/>
          </a:bodyPr>
          <a:lstStyle/>
          <a:p>
            <a:r>
              <a:rPr lang="en-US" sz="6600" b="1" dirty="0">
                <a:latin typeface="Papyrus" panose="03070502060502030205" pitchFamily="66" charset="0"/>
              </a:rPr>
              <a:t>Any questions:</a:t>
            </a:r>
          </a:p>
        </p:txBody>
      </p:sp>
    </p:spTree>
    <p:extLst>
      <p:ext uri="{BB962C8B-B14F-4D97-AF65-F5344CB8AC3E}">
        <p14:creationId xmlns:p14="http://schemas.microsoft.com/office/powerpoint/2010/main" val="174141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5FA987-718A-46CE-A35E-7CBC75E41662}"/>
              </a:ext>
            </a:extLst>
          </p:cNvPr>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solidFill>
                  <a:srgbClr val="FF0000"/>
                </a:solidFill>
                <a:latin typeface="Harrington" panose="04040505050A02020702" pitchFamily="82" charset="0"/>
              </a:rPr>
              <a:t>Area of Focus</a:t>
            </a:r>
          </a:p>
        </p:txBody>
      </p:sp>
      <p:sp>
        <p:nvSpPr>
          <p:cNvPr id="8" name="Content Placeholder 2">
            <a:extLst>
              <a:ext uri="{FF2B5EF4-FFF2-40B4-BE49-F238E27FC236}">
                <a16:creationId xmlns:a16="http://schemas.microsoft.com/office/drawing/2014/main" id="{58435315-6597-4B22-A528-28A3EFFB748B}"/>
              </a:ext>
            </a:extLst>
          </p:cNvPr>
          <p:cNvSpPr txBox="1">
            <a:spLocks/>
          </p:cNvSpPr>
          <p:nvPr/>
        </p:nvSpPr>
        <p:spPr>
          <a:xfrm>
            <a:off x="418012" y="18549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rgbClr val="002060"/>
                </a:solidFill>
              </a:rPr>
              <a:t>The goal of Sew to Speak is to promote </a:t>
            </a:r>
          </a:p>
          <a:p>
            <a:r>
              <a:rPr lang="en-US" sz="2800" dirty="0">
                <a:solidFill>
                  <a:srgbClr val="002060"/>
                </a:solidFill>
              </a:rPr>
              <a:t> </a:t>
            </a:r>
          </a:p>
        </p:txBody>
      </p:sp>
      <p:sp>
        <p:nvSpPr>
          <p:cNvPr id="9" name="Rectangle 8">
            <a:extLst>
              <a:ext uri="{FF2B5EF4-FFF2-40B4-BE49-F238E27FC236}">
                <a16:creationId xmlns:a16="http://schemas.microsoft.com/office/drawing/2014/main" id="{14073203-5E51-4B77-A4BA-5C3700287C76}"/>
              </a:ext>
            </a:extLst>
          </p:cNvPr>
          <p:cNvSpPr/>
          <p:nvPr/>
        </p:nvSpPr>
        <p:spPr>
          <a:xfrm>
            <a:off x="888274" y="2261610"/>
            <a:ext cx="7132321" cy="3970318"/>
          </a:xfrm>
          <a:prstGeom prst="rect">
            <a:avLst/>
          </a:prstGeom>
        </p:spPr>
        <p:txBody>
          <a:bodyPr wrap="square">
            <a:spAutoFit/>
          </a:bodyPr>
          <a:lstStyle/>
          <a:p>
            <a:pPr algn="ctr"/>
            <a:r>
              <a:rPr lang="en-US" sz="2800" dirty="0">
                <a:solidFill>
                  <a:srgbClr val="002060"/>
                </a:solidFill>
              </a:rPr>
              <a:t>student communication skills with each other and myself. They will learn how to answer reflective questions to assess their skill and to perfect it as well. My goal for them is to continue to improve communication skills (speech, language, fluency, and voice) throughout the project while learning a new life skill that they may find as a new hobby, talent, and/or means of entrepreneurship</a:t>
            </a:r>
            <a:r>
              <a:rPr lang="en-US" sz="2400" dirty="0">
                <a:solidFill>
                  <a:srgbClr val="002060"/>
                </a:solidFill>
              </a:rPr>
              <a:t>.</a:t>
            </a:r>
          </a:p>
        </p:txBody>
      </p:sp>
    </p:spTree>
    <p:extLst>
      <p:ext uri="{BB962C8B-B14F-4D97-AF65-F5344CB8AC3E}">
        <p14:creationId xmlns:p14="http://schemas.microsoft.com/office/powerpoint/2010/main" val="168332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933503-FDCC-46ED-B4ED-A8509AA1B076}"/>
              </a:ext>
            </a:extLst>
          </p:cNvPr>
          <p:cNvSpPr/>
          <p:nvPr/>
        </p:nvSpPr>
        <p:spPr>
          <a:xfrm>
            <a:off x="651560" y="1966309"/>
            <a:ext cx="7550331" cy="3046988"/>
          </a:xfrm>
          <a:prstGeom prst="rect">
            <a:avLst/>
          </a:prstGeom>
        </p:spPr>
        <p:txBody>
          <a:bodyPr wrap="square">
            <a:spAutoFit/>
          </a:bodyPr>
          <a:lstStyle/>
          <a:p>
            <a:pPr algn="ctr"/>
            <a:r>
              <a:rPr lang="en-US" sz="2400" dirty="0"/>
              <a:t>Many kids and adults sit around on their cell phones and iPads today to pass time. It is very difficult to simply find a seamstress to make alterations in our hometown, mostly because learning to sew and operate a sewing machine is a thing of the past.</a:t>
            </a:r>
          </a:p>
          <a:p>
            <a:pPr algn="ctr"/>
            <a:endParaRPr lang="en-US" sz="2400" dirty="0"/>
          </a:p>
          <a:p>
            <a:pPr algn="ctr"/>
            <a:r>
              <a:rPr lang="en-US" sz="2400" dirty="0"/>
              <a:t> I want my students to know it is never too late to learn and I want them to see this belief in practice.</a:t>
            </a:r>
          </a:p>
        </p:txBody>
      </p:sp>
      <p:pic>
        <p:nvPicPr>
          <p:cNvPr id="3074" name="Picture 2" descr="Download Free png Download Free png Quick Sew | Sewing Supplies ...">
            <a:extLst>
              <a:ext uri="{FF2B5EF4-FFF2-40B4-BE49-F238E27FC236}">
                <a16:creationId xmlns:a16="http://schemas.microsoft.com/office/drawing/2014/main" id="{C4F171EE-BF92-47A9-991E-E150DE1BA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018" y="5000381"/>
            <a:ext cx="2486891" cy="12185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F53B2EB-27B3-4F66-B50B-765124D383B1}"/>
              </a:ext>
            </a:extLst>
          </p:cNvPr>
          <p:cNvSpPr txBox="1">
            <a:spLocks/>
          </p:cNvSpPr>
          <p:nvPr/>
        </p:nvSpPr>
        <p:spPr>
          <a:xfrm>
            <a:off x="512618" y="724910"/>
            <a:ext cx="78867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latin typeface="Harrington" panose="04040505050A02020702" pitchFamily="82" charset="0"/>
              </a:rPr>
              <a:t>Why did I choose to research this topic?</a:t>
            </a:r>
          </a:p>
        </p:txBody>
      </p:sp>
    </p:spTree>
    <p:extLst>
      <p:ext uri="{BB962C8B-B14F-4D97-AF65-F5344CB8AC3E}">
        <p14:creationId xmlns:p14="http://schemas.microsoft.com/office/powerpoint/2010/main" val="2039081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83F9EFC-0E5D-4BFA-8A9B-89FF871B1C4C}"/>
              </a:ext>
            </a:extLst>
          </p:cNvPr>
          <p:cNvSpPr txBox="1">
            <a:spLocks/>
          </p:cNvSpPr>
          <p:nvPr/>
        </p:nvSpPr>
        <p:spPr>
          <a:xfrm>
            <a:off x="646938" y="218822"/>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solidFill>
                  <a:srgbClr val="7030A0"/>
                </a:solidFill>
                <a:latin typeface="Harrington" panose="04040505050A02020702" pitchFamily="82" charset="0"/>
              </a:rPr>
              <a:t>Supplies/equipment</a:t>
            </a:r>
          </a:p>
        </p:txBody>
      </p:sp>
      <p:pic>
        <p:nvPicPr>
          <p:cNvPr id="8" name="Picture 16" descr="Brother SE1900 Sewing and 5&quot; x 7&quot; Embroidery Machine Bundle Brother Sewing Bundle Brother ">
            <a:extLst>
              <a:ext uri="{FF2B5EF4-FFF2-40B4-BE49-F238E27FC236}">
                <a16:creationId xmlns:a16="http://schemas.microsoft.com/office/drawing/2014/main" id="{B6C3F085-4DAB-4FA5-B34C-B3FF562D5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1" y="1529475"/>
            <a:ext cx="2293272" cy="22932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ᗖ12 Spools Polyester Embroidery Machine Sewing Thread Bright ...">
            <a:extLst>
              <a:ext uri="{FF2B5EF4-FFF2-40B4-BE49-F238E27FC236}">
                <a16:creationId xmlns:a16="http://schemas.microsoft.com/office/drawing/2014/main" id="{1907FA83-3E68-4960-A553-8B59398D7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3" y="3930692"/>
            <a:ext cx="1932749" cy="19946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wnload Mahalaxmi Textile - 100 Polyester Fabric - Full Size PNG ...">
            <a:extLst>
              <a:ext uri="{FF2B5EF4-FFF2-40B4-BE49-F238E27FC236}">
                <a16:creationId xmlns:a16="http://schemas.microsoft.com/office/drawing/2014/main" id="{D57D7A79-4208-4D6C-8B7A-1EDA795D0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967" y="3886592"/>
            <a:ext cx="2401697" cy="24044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ypes of hand sewing needles Royalty Free Vector Image">
            <a:extLst>
              <a:ext uri="{FF2B5EF4-FFF2-40B4-BE49-F238E27FC236}">
                <a16:creationId xmlns:a16="http://schemas.microsoft.com/office/drawing/2014/main" id="{4D8D691D-B5AC-4E38-88CF-B6A20CBAE4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400"/>
          <a:stretch/>
        </p:blipFill>
        <p:spPr bwMode="auto">
          <a:xfrm>
            <a:off x="596901" y="1847088"/>
            <a:ext cx="2523142" cy="181051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MBRILLIANCE StitchArtist Level 1 Software Embroidery | Etsy">
            <a:extLst>
              <a:ext uri="{FF2B5EF4-FFF2-40B4-BE49-F238E27FC236}">
                <a16:creationId xmlns:a16="http://schemas.microsoft.com/office/drawing/2014/main" id="{0255AC24-573A-41D6-B031-387D77379F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447" y="1645920"/>
            <a:ext cx="2283052" cy="188652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ewing To Sell - The Beginner's Guide To Starting A Craft Business ...">
            <a:extLst>
              <a:ext uri="{FF2B5EF4-FFF2-40B4-BE49-F238E27FC236}">
                <a16:creationId xmlns:a16="http://schemas.microsoft.com/office/drawing/2014/main" id="{FAEBAC55-5375-47D0-A108-D475F79B66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10" r="12623"/>
          <a:stretch/>
        </p:blipFill>
        <p:spPr bwMode="auto">
          <a:xfrm>
            <a:off x="3474720" y="3592068"/>
            <a:ext cx="1834053" cy="247954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ull Gold Plated Fancy Scissors">
            <a:extLst>
              <a:ext uri="{FF2B5EF4-FFF2-40B4-BE49-F238E27FC236}">
                <a16:creationId xmlns:a16="http://schemas.microsoft.com/office/drawing/2014/main" id="{26BB7409-9ACB-436A-81A4-EA6A80895C0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62" b="96615" l="4000" r="94250">
                        <a14:foregroundMark x1="4000" y1="62154" x2="4000" y2="62154"/>
                        <a14:foregroundMark x1="27500" y1="96923" x2="27500" y2="96923"/>
                        <a14:foregroundMark x1="94250" y1="6462" x2="94250" y2="6462"/>
                      </a14:backgroundRemoval>
                    </a14:imgEffect>
                  </a14:imgLayer>
                </a14:imgProps>
              </a:ext>
              <a:ext uri="{28A0092B-C50C-407E-A947-70E740481C1C}">
                <a14:useLocalDpi xmlns:a14="http://schemas.microsoft.com/office/drawing/2010/main" val="0"/>
              </a:ext>
            </a:extLst>
          </a:blip>
          <a:srcRect/>
          <a:stretch>
            <a:fillRect/>
          </a:stretch>
        </p:blipFill>
        <p:spPr bwMode="auto">
          <a:xfrm rot="5872958">
            <a:off x="2100072" y="4112325"/>
            <a:ext cx="1916254" cy="155695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Who else remembers fiddling about with the pins before your mum ...">
            <a:extLst>
              <a:ext uri="{FF2B5EF4-FFF2-40B4-BE49-F238E27FC236}">
                <a16:creationId xmlns:a16="http://schemas.microsoft.com/office/drawing/2014/main" id="{A359BFD6-C1F2-4AC7-96A8-02C40CF64C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5816" y="4736592"/>
            <a:ext cx="1463040"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0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F00F57-838F-4AB3-BFDD-6E68D67DED41}"/>
              </a:ext>
            </a:extLst>
          </p:cNvPr>
          <p:cNvSpPr/>
          <p:nvPr/>
        </p:nvSpPr>
        <p:spPr>
          <a:xfrm>
            <a:off x="1436915" y="1548511"/>
            <a:ext cx="6792685" cy="3416320"/>
          </a:xfrm>
          <a:prstGeom prst="rect">
            <a:avLst/>
          </a:prstGeom>
        </p:spPr>
        <p:txBody>
          <a:bodyPr wrap="square">
            <a:spAutoFit/>
          </a:bodyPr>
          <a:lstStyle/>
          <a:p>
            <a:pPr algn="ct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A traditional practice like sewing becomes new and engaging for this generation of students that is rarely exposed to the step-by-step process of manufacturing clothing. Students will take skills and concepts learned in mathematics  and communication to a real-world application that requires constant measurement and conceptualization of the finished piece.</a:t>
            </a:r>
            <a:endParaRPr lang="en-US" sz="2400" dirty="0"/>
          </a:p>
        </p:txBody>
      </p:sp>
      <p:sp>
        <p:nvSpPr>
          <p:cNvPr id="2" name="Rectangle 1">
            <a:extLst>
              <a:ext uri="{FF2B5EF4-FFF2-40B4-BE49-F238E27FC236}">
                <a16:creationId xmlns:a16="http://schemas.microsoft.com/office/drawing/2014/main" id="{DD5F9BC2-E2AF-4AC5-9573-D7FB8A422400}"/>
              </a:ext>
            </a:extLst>
          </p:cNvPr>
          <p:cNvSpPr/>
          <p:nvPr/>
        </p:nvSpPr>
        <p:spPr>
          <a:xfrm>
            <a:off x="2589636" y="622855"/>
            <a:ext cx="3980320" cy="1107996"/>
          </a:xfrm>
          <a:prstGeom prst="rect">
            <a:avLst/>
          </a:prstGeom>
        </p:spPr>
        <p:txBody>
          <a:bodyPr wrap="none">
            <a:spAutoFit/>
          </a:bodyPr>
          <a:lstStyle/>
          <a:p>
            <a:r>
              <a:rPr lang="en-US" sz="6600" b="1" dirty="0">
                <a:solidFill>
                  <a:schemeClr val="accent2">
                    <a:lumMod val="50000"/>
                  </a:schemeClr>
                </a:solidFill>
                <a:latin typeface="A Year Without Rain" panose="02000000000000000000" pitchFamily="2" charset="0"/>
                <a:ea typeface="Calibri" panose="020F0502020204030204" pitchFamily="34" charset="0"/>
                <a:cs typeface="Times New Roman" panose="02020603050405020304" pitchFamily="18" charset="0"/>
              </a:rPr>
              <a:t>Innovation</a:t>
            </a:r>
            <a:endParaRPr lang="en-US" sz="6600" dirty="0">
              <a:solidFill>
                <a:schemeClr val="accent2">
                  <a:lumMod val="50000"/>
                </a:schemeClr>
              </a:solidFill>
              <a:latin typeface="A Year Without Rain" panose="02000000000000000000" pitchFamily="2" charset="0"/>
            </a:endParaRPr>
          </a:p>
        </p:txBody>
      </p:sp>
      <p:pic>
        <p:nvPicPr>
          <p:cNvPr id="6146" name="Picture 2" descr="Textile Bolt Organza Cotton Plain weave, textile fabric ...">
            <a:extLst>
              <a:ext uri="{FF2B5EF4-FFF2-40B4-BE49-F238E27FC236}">
                <a16:creationId xmlns:a16="http://schemas.microsoft.com/office/drawing/2014/main" id="{B78C4843-F8E0-4AA6-840D-6790E91FF9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0" b="98242" l="10000" r="90000">
                        <a14:foregroundMark x1="47000" y1="98242" x2="47000" y2="94505"/>
                      </a14:backgroundRemoval>
                    </a14:imgEffect>
                  </a14:imgLayer>
                </a14:imgProps>
              </a:ext>
              <a:ext uri="{28A0092B-C50C-407E-A947-70E740481C1C}">
                <a14:useLocalDpi xmlns:a14="http://schemas.microsoft.com/office/drawing/2010/main" val="0"/>
              </a:ext>
            </a:extLst>
          </a:blip>
          <a:srcRect/>
          <a:stretch>
            <a:fillRect/>
          </a:stretch>
        </p:blipFill>
        <p:spPr bwMode="auto">
          <a:xfrm>
            <a:off x="-293914" y="4310743"/>
            <a:ext cx="3408066" cy="19383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rganisers :: Sew Stack Combo Kit">
            <a:extLst>
              <a:ext uri="{FF2B5EF4-FFF2-40B4-BE49-F238E27FC236}">
                <a16:creationId xmlns:a16="http://schemas.microsoft.com/office/drawing/2014/main" id="{19057C98-77A1-4AA3-993E-8D685694629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65714" y="4604659"/>
            <a:ext cx="2188027" cy="21880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w Much More Footwear, Sewing, Embroidery, Overlock, Hem, Yarn ...">
            <a:extLst>
              <a:ext uri="{FF2B5EF4-FFF2-40B4-BE49-F238E27FC236}">
                <a16:creationId xmlns:a16="http://schemas.microsoft.com/office/drawing/2014/main" id="{4F6AC097-EB9D-407E-ABC8-D0D37186E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77744" y="4245428"/>
            <a:ext cx="1828324"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38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8" descr="Advantages of Having a Sewing Machine | Sewing Machine Reviews">
            <a:extLst>
              <a:ext uri="{FF2B5EF4-FFF2-40B4-BE49-F238E27FC236}">
                <a16:creationId xmlns:a16="http://schemas.microsoft.com/office/drawing/2014/main" id="{CD994C75-BDA0-4370-8911-1756156DE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885" y="4378263"/>
            <a:ext cx="3333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Advantages of Having a Sewing Machine | Sewing Machine Reviews">
            <a:extLst>
              <a:ext uri="{FF2B5EF4-FFF2-40B4-BE49-F238E27FC236}">
                <a16:creationId xmlns:a16="http://schemas.microsoft.com/office/drawing/2014/main" id="{2208DD5D-CD8E-4B1E-81A1-C86170B72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9861">
            <a:off x="5062520" y="2530864"/>
            <a:ext cx="3333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Advantages of Having a Sewing Machine | Sewing Machine Reviews">
            <a:extLst>
              <a:ext uri="{FF2B5EF4-FFF2-40B4-BE49-F238E27FC236}">
                <a16:creationId xmlns:a16="http://schemas.microsoft.com/office/drawing/2014/main" id="{ED36A8BA-E928-493C-A955-0C0C7915D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78010">
            <a:off x="833268" y="2585003"/>
            <a:ext cx="333375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92CD178-8C6A-4827-B92A-4A3541140607}"/>
              </a:ext>
            </a:extLst>
          </p:cNvPr>
          <p:cNvSpPr/>
          <p:nvPr/>
        </p:nvSpPr>
        <p:spPr>
          <a:xfrm>
            <a:off x="623454" y="686282"/>
            <a:ext cx="7867403" cy="1384995"/>
          </a:xfrm>
          <a:prstGeom prst="rect">
            <a:avLst/>
          </a:prstGeom>
        </p:spPr>
        <p:txBody>
          <a:bodyPr wrap="square">
            <a:spAutoFit/>
          </a:bodyPr>
          <a:lstStyle/>
          <a:p>
            <a:pPr algn="ctr"/>
            <a:r>
              <a:rPr lang="en-US" sz="2800" dirty="0">
                <a:solidFill>
                  <a:srgbClr val="000000"/>
                </a:solidFill>
                <a:latin typeface="Work Sans"/>
              </a:rPr>
              <a:t>Teaching kids to sew and embroider is fun and easy, and you'll be helping them learn skills and embroidery basics that will last a lifetime! </a:t>
            </a:r>
            <a:endParaRPr lang="en-US" sz="2800" dirty="0"/>
          </a:p>
        </p:txBody>
      </p:sp>
      <p:pic>
        <p:nvPicPr>
          <p:cNvPr id="10" name="Picture 8" descr="Machine Embroidery Designs and Formats">
            <a:extLst>
              <a:ext uri="{FF2B5EF4-FFF2-40B4-BE49-F238E27FC236}">
                <a16:creationId xmlns:a16="http://schemas.microsoft.com/office/drawing/2014/main" id="{E9FE5A9F-1744-4E12-A7C1-DC3565E8805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33" b="97000" l="5183" r="93902">
                        <a14:foregroundMark x1="10061" y1="8333" x2="10061" y2="50333"/>
                        <a14:foregroundMark x1="10061" y1="50333" x2="10366" y2="51000"/>
                        <a14:foregroundMark x1="18293" y1="28667" x2="49390" y2="35333"/>
                        <a14:foregroundMark x1="15549" y1="46333" x2="30793" y2="36667"/>
                        <a14:foregroundMark x1="80488" y1="8000" x2="76829" y2="94000"/>
                        <a14:foregroundMark x1="92378" y1="95667" x2="46341" y2="95000"/>
                        <a14:foregroundMark x1="46341" y1="95000" x2="39634" y2="97000"/>
                        <a14:foregroundMark x1="39634" y1="97000" x2="31707" y2="97000"/>
                        <a14:foregroundMark x1="31707" y1="97000" x2="10366" y2="94000"/>
                        <a14:foregroundMark x1="5183" y1="93667" x2="20732" y2="95000"/>
                        <a14:foregroundMark x1="57317" y1="88000" x2="68902" y2="90000"/>
                        <a14:foregroundMark x1="92378" y1="91667" x2="88415" y2="90667"/>
                        <a14:foregroundMark x1="94207" y1="92000" x2="91463" y2="89000"/>
                        <a14:foregroundMark x1="11890" y1="61000" x2="11890" y2="61000"/>
                        <a14:foregroundMark x1="11890" y1="58000" x2="12195" y2="78333"/>
                        <a14:foregroundMark x1="92988" y1="23000" x2="92378" y2="59000"/>
                        <a14:foregroundMark x1="76220" y1="1333" x2="82317" y2="1333"/>
                        <a14:backgroundMark x1="79573" y1="333" x2="79573" y2="333"/>
                        <a14:backgroundMark x1="84146" y1="667" x2="82317" y2="333"/>
                      </a14:backgroundRemoval>
                    </a14:imgEffect>
                  </a14:imgLayer>
                </a14:imgProps>
              </a:ext>
              <a:ext uri="{28A0092B-C50C-407E-A947-70E740481C1C}">
                <a14:useLocalDpi xmlns:a14="http://schemas.microsoft.com/office/drawing/2010/main" val="0"/>
              </a:ext>
            </a:extLst>
          </a:blip>
          <a:srcRect/>
          <a:stretch>
            <a:fillRect/>
          </a:stretch>
        </p:blipFill>
        <p:spPr bwMode="auto">
          <a:xfrm>
            <a:off x="6876803" y="4865914"/>
            <a:ext cx="1091539" cy="1110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achine Embroidery Designs and Formats">
            <a:extLst>
              <a:ext uri="{FF2B5EF4-FFF2-40B4-BE49-F238E27FC236}">
                <a16:creationId xmlns:a16="http://schemas.microsoft.com/office/drawing/2014/main" id="{7A076B26-9617-41A0-A9D7-97DC0486B6A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33" b="97000" l="5183" r="93902">
                        <a14:foregroundMark x1="10061" y1="8333" x2="10061" y2="50333"/>
                        <a14:foregroundMark x1="10061" y1="50333" x2="10366" y2="51000"/>
                        <a14:foregroundMark x1="18293" y1="28667" x2="49390" y2="35333"/>
                        <a14:foregroundMark x1="15549" y1="46333" x2="30793" y2="36667"/>
                        <a14:foregroundMark x1="80488" y1="8000" x2="76829" y2="94000"/>
                        <a14:foregroundMark x1="92378" y1="95667" x2="46341" y2="95000"/>
                        <a14:foregroundMark x1="46341" y1="95000" x2="39634" y2="97000"/>
                        <a14:foregroundMark x1="39634" y1="97000" x2="31707" y2="97000"/>
                        <a14:foregroundMark x1="31707" y1="97000" x2="10366" y2="94000"/>
                        <a14:foregroundMark x1="5183" y1="93667" x2="20732" y2="95000"/>
                        <a14:foregroundMark x1="57317" y1="88000" x2="68902" y2="90000"/>
                        <a14:foregroundMark x1="92378" y1="91667" x2="88415" y2="90667"/>
                        <a14:foregroundMark x1="94207" y1="92000" x2="91463" y2="89000"/>
                        <a14:foregroundMark x1="11890" y1="61000" x2="11890" y2="61000"/>
                        <a14:foregroundMark x1="11890" y1="58000" x2="12195" y2="78333"/>
                        <a14:foregroundMark x1="92988" y1="23000" x2="92378" y2="59000"/>
                        <a14:foregroundMark x1="76220" y1="1333" x2="82317" y2="1333"/>
                        <a14:backgroundMark x1="79573" y1="333" x2="79573" y2="333"/>
                        <a14:backgroundMark x1="84146" y1="667" x2="82317" y2="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3513" y="4952999"/>
            <a:ext cx="1251858" cy="111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5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6C6CF08-6578-4603-B856-3A55899C2C39}"/>
              </a:ext>
            </a:extLst>
          </p:cNvPr>
          <p:cNvSpPr txBox="1">
            <a:spLocks/>
          </p:cNvSpPr>
          <p:nvPr/>
        </p:nvSpPr>
        <p:spPr>
          <a:xfrm>
            <a:off x="1812036" y="1174461"/>
            <a:ext cx="54102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arrington" panose="04040505050A02020702" pitchFamily="82" charset="0"/>
              </a:rPr>
              <a:t>Participants in the Study</a:t>
            </a:r>
          </a:p>
        </p:txBody>
      </p:sp>
      <p:sp>
        <p:nvSpPr>
          <p:cNvPr id="2" name="TextBox 1">
            <a:extLst>
              <a:ext uri="{FF2B5EF4-FFF2-40B4-BE49-F238E27FC236}">
                <a16:creationId xmlns:a16="http://schemas.microsoft.com/office/drawing/2014/main" id="{494E084E-A38F-4541-8ED8-C63943464027}"/>
              </a:ext>
            </a:extLst>
          </p:cNvPr>
          <p:cNvSpPr txBox="1"/>
          <p:nvPr/>
        </p:nvSpPr>
        <p:spPr>
          <a:xfrm>
            <a:off x="731520" y="2651760"/>
            <a:ext cx="7077456" cy="1631216"/>
          </a:xfrm>
          <a:prstGeom prst="rect">
            <a:avLst/>
          </a:prstGeom>
          <a:noFill/>
        </p:spPr>
        <p:txBody>
          <a:bodyPr wrap="square" rtlCol="0">
            <a:spAutoFit/>
          </a:bodyPr>
          <a:lstStyle/>
          <a:p>
            <a:pPr algn="ctr"/>
            <a:r>
              <a:rPr lang="en-US" sz="3200" b="1" dirty="0">
                <a:solidFill>
                  <a:srgbClr val="7030A0"/>
                </a:solidFill>
              </a:rPr>
              <a:t>The participants this year  ranged in grade levels from 6</a:t>
            </a:r>
            <a:r>
              <a:rPr lang="en-US" sz="3200" b="1" baseline="30000" dirty="0">
                <a:solidFill>
                  <a:srgbClr val="7030A0"/>
                </a:solidFill>
              </a:rPr>
              <a:t>th</a:t>
            </a:r>
            <a:r>
              <a:rPr lang="en-US" sz="3200" b="1" dirty="0">
                <a:solidFill>
                  <a:srgbClr val="7030A0"/>
                </a:solidFill>
              </a:rPr>
              <a:t> through 8</a:t>
            </a:r>
            <a:r>
              <a:rPr lang="en-US" sz="3200" b="1" baseline="30000" dirty="0">
                <a:solidFill>
                  <a:srgbClr val="7030A0"/>
                </a:solidFill>
              </a:rPr>
              <a:t>th</a:t>
            </a:r>
            <a:r>
              <a:rPr lang="en-US" sz="3200" b="1" dirty="0">
                <a:solidFill>
                  <a:srgbClr val="7030A0"/>
                </a:solidFill>
              </a:rPr>
              <a:t> graders.</a:t>
            </a:r>
          </a:p>
          <a:p>
            <a:pPr algn="ctr"/>
            <a:endParaRPr lang="en-US" dirty="0">
              <a:solidFill>
                <a:srgbClr val="7030A0"/>
              </a:solidFill>
            </a:endParaRPr>
          </a:p>
          <a:p>
            <a:pPr algn="ctr"/>
            <a:endParaRPr lang="en-US" dirty="0">
              <a:solidFill>
                <a:srgbClr val="7030A0"/>
              </a:solidFill>
            </a:endParaRPr>
          </a:p>
        </p:txBody>
      </p:sp>
      <p:sp>
        <p:nvSpPr>
          <p:cNvPr id="8" name="TextBox 7">
            <a:extLst>
              <a:ext uri="{FF2B5EF4-FFF2-40B4-BE49-F238E27FC236}">
                <a16:creationId xmlns:a16="http://schemas.microsoft.com/office/drawing/2014/main" id="{C59B3BC7-5830-4F5F-B700-909B639774AC}"/>
              </a:ext>
            </a:extLst>
          </p:cNvPr>
          <p:cNvSpPr txBox="1"/>
          <p:nvPr/>
        </p:nvSpPr>
        <p:spPr>
          <a:xfrm>
            <a:off x="865633" y="5349895"/>
            <a:ext cx="7217664" cy="1508105"/>
          </a:xfrm>
          <a:prstGeom prst="rect">
            <a:avLst/>
          </a:prstGeom>
          <a:noFill/>
        </p:spPr>
        <p:txBody>
          <a:bodyPr wrap="square" rtlCol="0">
            <a:spAutoFit/>
          </a:bodyPr>
          <a:lstStyle/>
          <a:p>
            <a:pPr algn="ctr"/>
            <a:r>
              <a:rPr lang="en-US" sz="2800" dirty="0">
                <a:solidFill>
                  <a:srgbClr val="FF0000"/>
                </a:solidFill>
              </a:rPr>
              <a:t>The plan for next year is to incorporate 9</a:t>
            </a:r>
            <a:r>
              <a:rPr lang="en-US" sz="2800" baseline="30000" dirty="0">
                <a:solidFill>
                  <a:srgbClr val="FF0000"/>
                </a:solidFill>
              </a:rPr>
              <a:t>th</a:t>
            </a:r>
            <a:r>
              <a:rPr lang="en-US" sz="2800" dirty="0">
                <a:solidFill>
                  <a:srgbClr val="FF0000"/>
                </a:solidFill>
              </a:rPr>
              <a:t> through 12</a:t>
            </a:r>
            <a:r>
              <a:rPr lang="en-US" sz="2800" baseline="30000" dirty="0">
                <a:solidFill>
                  <a:srgbClr val="FF0000"/>
                </a:solidFill>
              </a:rPr>
              <a:t>th</a:t>
            </a:r>
            <a:r>
              <a:rPr lang="en-US" sz="2800" dirty="0">
                <a:solidFill>
                  <a:srgbClr val="FF0000"/>
                </a:solidFill>
              </a:rPr>
              <a:t> grade as well. </a:t>
            </a:r>
          </a:p>
          <a:p>
            <a:pPr algn="ctr"/>
            <a:endParaRPr lang="en-US" dirty="0"/>
          </a:p>
          <a:p>
            <a:pPr algn="ctr"/>
            <a:endParaRPr lang="en-US" dirty="0"/>
          </a:p>
        </p:txBody>
      </p:sp>
      <p:pic>
        <p:nvPicPr>
          <p:cNvPr id="4098" name="Picture 2" descr="Blue ballpoint pen, Tape Measures Measurement Tailor Sewing ...">
            <a:extLst>
              <a:ext uri="{FF2B5EF4-FFF2-40B4-BE49-F238E27FC236}">
                <a16:creationId xmlns:a16="http://schemas.microsoft.com/office/drawing/2014/main" id="{CC2EAFB4-939A-4F98-908C-BB758F5BC92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56" b="89931" l="3500" r="95625">
                        <a14:foregroundMark x1="15875" y1="32292" x2="11375" y2="40972"/>
                        <a14:foregroundMark x1="3500" y1="51736" x2="6423" y2="52002"/>
                        <a14:foregroundMark x1="66125" y1="62847" x2="66125" y2="62847"/>
                        <a14:foregroundMark x1="63875" y1="68403" x2="63875" y2="68403"/>
                        <a14:foregroundMark x1="69500" y1="62500" x2="69500" y2="62500"/>
                        <a14:foregroundMark x1="66750" y1="66319" x2="66750" y2="66319"/>
                        <a14:foregroundMark x1="63250" y1="69097" x2="63250" y2="69097"/>
                        <a14:foregroundMark x1="90500" y1="16319" x2="90500" y2="16319"/>
                        <a14:foregroundMark x1="95625" y1="6944" x2="86250" y2="23611"/>
                        <a14:foregroundMark x1="93500" y1="6250" x2="89375" y2="14236"/>
                        <a14:foregroundMark x1="65375" y1="68403" x2="65375" y2="68403"/>
                        <a14:foregroundMark x1="93500" y1="5556" x2="93500" y2="5556"/>
                        <a14:backgroundMark x1="10125" y1="46875" x2="10125" y2="53125"/>
                        <a14:backgroundMark x1="7250" y1="50347" x2="8750" y2="51042"/>
                        <a14:backgroundMark x1="7000" y1="53125" x2="7000" y2="53125"/>
                        <a14:backgroundMark x1="6750" y1="51042" x2="9625" y2="55556"/>
                      </a14:backgroundRemoval>
                    </a14:imgEffect>
                  </a14:imgLayer>
                </a14:imgProps>
              </a:ext>
              <a:ext uri="{28A0092B-C50C-407E-A947-70E740481C1C}">
                <a14:useLocalDpi xmlns:a14="http://schemas.microsoft.com/office/drawing/2010/main" val="0"/>
              </a:ext>
            </a:extLst>
          </a:blip>
          <a:srcRect/>
          <a:stretch>
            <a:fillRect/>
          </a:stretch>
        </p:blipFill>
        <p:spPr bwMode="auto">
          <a:xfrm>
            <a:off x="926592" y="3300984"/>
            <a:ext cx="7620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16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D8CEF9F-7E68-470A-A947-D790AFD1B181}"/>
              </a:ext>
            </a:extLst>
          </p:cNvPr>
          <p:cNvSpPr txBox="1">
            <a:spLocks/>
          </p:cNvSpPr>
          <p:nvPr/>
        </p:nvSpPr>
        <p:spPr>
          <a:xfrm>
            <a:off x="665226" y="383414"/>
            <a:ext cx="7886700" cy="132556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solidFill>
                  <a:srgbClr val="7030A0"/>
                </a:solidFill>
                <a:latin typeface="Harrington" panose="04040505050A02020702" pitchFamily="82" charset="0"/>
              </a:rPr>
              <a:t>Student Teacher Zone</a:t>
            </a:r>
          </a:p>
        </p:txBody>
      </p:sp>
      <p:pic>
        <p:nvPicPr>
          <p:cNvPr id="10" name="Picture 9" descr="A picture containing person, indoor, woman, man&#10;&#10;Description automatically generated">
            <a:extLst>
              <a:ext uri="{FF2B5EF4-FFF2-40B4-BE49-F238E27FC236}">
                <a16:creationId xmlns:a16="http://schemas.microsoft.com/office/drawing/2014/main" id="{45EFF0F1-8D13-465B-9207-885434F4A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22500" y="3136902"/>
            <a:ext cx="3383088" cy="2537316"/>
          </a:xfrm>
          <a:prstGeom prst="rect">
            <a:avLst/>
          </a:prstGeom>
        </p:spPr>
      </p:pic>
      <p:pic>
        <p:nvPicPr>
          <p:cNvPr id="12" name="Picture 11" descr="A picture containing indoor, sitting, table, food&#10;&#10;Description automatically generated">
            <a:extLst>
              <a:ext uri="{FF2B5EF4-FFF2-40B4-BE49-F238E27FC236}">
                <a16:creationId xmlns:a16="http://schemas.microsoft.com/office/drawing/2014/main" id="{C8E76C9A-020E-486E-B4B0-BAC714972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54244" y="2136486"/>
            <a:ext cx="3046704" cy="2285028"/>
          </a:xfrm>
          <a:prstGeom prst="rect">
            <a:avLst/>
          </a:prstGeom>
        </p:spPr>
      </p:pic>
      <p:pic>
        <p:nvPicPr>
          <p:cNvPr id="14" name="Picture 13" descr="A person wearing a white shirt&#10;&#10;Description automatically generated">
            <a:extLst>
              <a:ext uri="{FF2B5EF4-FFF2-40B4-BE49-F238E27FC236}">
                <a16:creationId xmlns:a16="http://schemas.microsoft.com/office/drawing/2014/main" id="{AD66BA12-AA79-4558-99D5-BFD7A7420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9349" y="2120992"/>
            <a:ext cx="2599215" cy="1949411"/>
          </a:xfrm>
          <a:prstGeom prst="rect">
            <a:avLst/>
          </a:prstGeom>
        </p:spPr>
      </p:pic>
      <p:pic>
        <p:nvPicPr>
          <p:cNvPr id="16" name="Picture 15" descr="A picture containing indoor, bed, person, man&#10;&#10;Description automatically generated">
            <a:extLst>
              <a:ext uri="{FF2B5EF4-FFF2-40B4-BE49-F238E27FC236}">
                <a16:creationId xmlns:a16="http://schemas.microsoft.com/office/drawing/2014/main" id="{AD80F815-7496-43BF-AEEE-8F33FB179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24386" y="3630168"/>
            <a:ext cx="2999232" cy="2249424"/>
          </a:xfrm>
          <a:prstGeom prst="rect">
            <a:avLst/>
          </a:prstGeom>
        </p:spPr>
      </p:pic>
    </p:spTree>
    <p:extLst>
      <p:ext uri="{BB962C8B-B14F-4D97-AF65-F5344CB8AC3E}">
        <p14:creationId xmlns:p14="http://schemas.microsoft.com/office/powerpoint/2010/main" val="321334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7627482E-B5F8-42C9-8B54-4E0923A6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C8C2AB64-0689-48A7-8616-0F84A86D8672}"/>
              </a:ext>
            </a:extLst>
          </p:cNvPr>
          <p:cNvSpPr/>
          <p:nvPr/>
        </p:nvSpPr>
        <p:spPr>
          <a:xfrm>
            <a:off x="337625" y="450166"/>
            <a:ext cx="8426547" cy="5866228"/>
          </a:xfrm>
          <a:prstGeom prst="rect">
            <a:avLst/>
          </a:prstGeom>
          <a:solidFill>
            <a:schemeClr val="accent1">
              <a:lumMod val="20000"/>
              <a:lumOff val="8000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D8CEF9F-7E68-470A-A947-D790AFD1B181}"/>
              </a:ext>
            </a:extLst>
          </p:cNvPr>
          <p:cNvSpPr txBox="1">
            <a:spLocks/>
          </p:cNvSpPr>
          <p:nvPr/>
        </p:nvSpPr>
        <p:spPr>
          <a:xfrm>
            <a:off x="665226" y="38341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solidFill>
                  <a:srgbClr val="7030A0"/>
                </a:solidFill>
                <a:latin typeface="Harrington" panose="04040505050A02020702" pitchFamily="82" charset="0"/>
              </a:rPr>
              <a:t>Student Zone</a:t>
            </a:r>
          </a:p>
        </p:txBody>
      </p:sp>
      <p:pic>
        <p:nvPicPr>
          <p:cNvPr id="3" name="Picture 2" descr="A person posing for the camera&#10;&#10;Description automatically generated">
            <a:extLst>
              <a:ext uri="{FF2B5EF4-FFF2-40B4-BE49-F238E27FC236}">
                <a16:creationId xmlns:a16="http://schemas.microsoft.com/office/drawing/2014/main" id="{F34FC797-A055-4D97-B5CF-33AAB4B94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1470" y="2125980"/>
            <a:ext cx="2670048" cy="2002536"/>
          </a:xfrm>
          <a:prstGeom prst="rect">
            <a:avLst/>
          </a:prstGeom>
        </p:spPr>
      </p:pic>
      <p:pic>
        <p:nvPicPr>
          <p:cNvPr id="8" name="Picture 7" descr="A picture containing building, sitting, shoes, pair&#10;&#10;Description automatically generated">
            <a:extLst>
              <a:ext uri="{FF2B5EF4-FFF2-40B4-BE49-F238E27FC236}">
                <a16:creationId xmlns:a16="http://schemas.microsoft.com/office/drawing/2014/main" id="{42AB97A5-1519-4396-AA7D-E8ABB5F23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03706" y="3028464"/>
            <a:ext cx="3335808" cy="2501856"/>
          </a:xfrm>
          <a:prstGeom prst="rect">
            <a:avLst/>
          </a:prstGeom>
        </p:spPr>
      </p:pic>
      <p:pic>
        <p:nvPicPr>
          <p:cNvPr id="10" name="Picture 9" descr="A person wearing a mask&#10;&#10;Description automatically generated">
            <a:extLst>
              <a:ext uri="{FF2B5EF4-FFF2-40B4-BE49-F238E27FC236}">
                <a16:creationId xmlns:a16="http://schemas.microsoft.com/office/drawing/2014/main" id="{EC3B1CFB-FC84-4EE6-A9FD-B96A79459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43210" y="2190912"/>
            <a:ext cx="2750592" cy="2062944"/>
          </a:xfrm>
          <a:prstGeom prst="rect">
            <a:avLst/>
          </a:prstGeom>
        </p:spPr>
      </p:pic>
    </p:spTree>
    <p:extLst>
      <p:ext uri="{BB962C8B-B14F-4D97-AF65-F5344CB8AC3E}">
        <p14:creationId xmlns:p14="http://schemas.microsoft.com/office/powerpoint/2010/main" val="426043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TotalTime>
  <Words>442</Words>
  <Application>Microsoft Office PowerPoint</Application>
  <PresentationFormat>On-screen Show (4:3)</PresentationFormat>
  <Paragraphs>35</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Harrington</vt:lpstr>
      <vt:lpstr>A Year Without Rain</vt:lpstr>
      <vt:lpstr>Arial</vt:lpstr>
      <vt:lpstr>Work Sans</vt:lpstr>
      <vt:lpstr>Papyrus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Frankie Mechell Puckett</dc:creator>
  <cp:lastModifiedBy>Frankie Mechell Puckett</cp:lastModifiedBy>
  <cp:revision>16</cp:revision>
  <dcterms:created xsi:type="dcterms:W3CDTF">2020-04-08T22:10:58Z</dcterms:created>
  <dcterms:modified xsi:type="dcterms:W3CDTF">2020-04-09T01:41:18Z</dcterms:modified>
</cp:coreProperties>
</file>