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Roboto" panose="02000000000000000000" pitchFamily="2" charset="0"/>
      <p:regular r:id="rId15"/>
      <p:bold r:id="rId16"/>
      <p:italic r:id="rId17"/>
      <p:boldItalic r:id="rId18"/>
    </p:embeddedFont>
    <p:embeddedFont>
      <p:font typeface="Roboto Slab" panose="020B0604020202020204" charset="0"/>
      <p:regular r:id="rId19"/>
      <p:bold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4f120320d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4f120320d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74f120320d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74f120320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74f120320d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74f120320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54e155bf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54e155b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45105ba84c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5105ba84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MAP, KPRE, Teacher Surveys, PLC reports, Student Feedback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45105ba84c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45105ba84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45105ba84c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45105ba84c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45105ba84c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45105ba84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74f120320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74f12032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4f120320d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74f120320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4f120320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4f120320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619377" y="1198550"/>
            <a:ext cx="5783400" cy="1457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Paintsville Elementary</a:t>
            </a:r>
            <a:endParaRPr/>
          </a:p>
          <a:p>
            <a:pPr marL="0" lvl="0" indent="0" algn="l" rtl="0">
              <a:spcBef>
                <a:spcPts val="0"/>
              </a:spcBef>
              <a:spcAft>
                <a:spcPts val="0"/>
              </a:spcAft>
              <a:buNone/>
            </a:pPr>
            <a:endParaRPr/>
          </a:p>
          <a:p>
            <a:pPr marL="0" lvl="0" indent="0" algn="ctr" rtl="0">
              <a:spcBef>
                <a:spcPts val="0"/>
              </a:spcBef>
              <a:spcAft>
                <a:spcPts val="0"/>
              </a:spcAft>
              <a:buNone/>
            </a:pPr>
            <a:r>
              <a:rPr lang="en"/>
              <a:t> ACT Team</a:t>
            </a:r>
            <a:endParaRPr/>
          </a:p>
          <a:p>
            <a:pPr marL="0" lvl="0" indent="0" algn="ctr" rtl="0">
              <a:spcBef>
                <a:spcPts val="0"/>
              </a:spcBef>
              <a:spcAft>
                <a:spcPts val="0"/>
              </a:spcAft>
              <a:buNone/>
            </a:pPr>
            <a:r>
              <a:rPr lang="en"/>
              <a:t>Full STEAM Ahead</a:t>
            </a:r>
            <a:endParaRPr/>
          </a:p>
        </p:txBody>
      </p:sp>
      <p:sp>
        <p:nvSpPr>
          <p:cNvPr id="64" name="Google Shape;64;p13"/>
          <p:cNvSpPr txBox="1">
            <a:spLocks noGrp="1"/>
          </p:cNvSpPr>
          <p:nvPr>
            <p:ph type="subTitle" idx="1"/>
          </p:nvPr>
        </p:nvSpPr>
        <p:spPr>
          <a:xfrm>
            <a:off x="400025" y="3217850"/>
            <a:ext cx="8222100" cy="160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t>Katie Webb - Principal</a:t>
            </a:r>
            <a:endParaRPr sz="1800"/>
          </a:p>
          <a:p>
            <a:pPr marL="0" lvl="0" indent="0" algn="ctr" rtl="0">
              <a:spcBef>
                <a:spcPts val="0"/>
              </a:spcBef>
              <a:spcAft>
                <a:spcPts val="0"/>
              </a:spcAft>
              <a:buNone/>
            </a:pPr>
            <a:r>
              <a:rPr lang="en" sz="1800"/>
              <a:t>Pam Blankenship - Teacher Representative</a:t>
            </a:r>
            <a:endParaRPr sz="1800"/>
          </a:p>
          <a:p>
            <a:pPr marL="0" lvl="0" indent="0" algn="ctr" rtl="0">
              <a:spcBef>
                <a:spcPts val="0"/>
              </a:spcBef>
              <a:spcAft>
                <a:spcPts val="0"/>
              </a:spcAft>
              <a:buNone/>
            </a:pPr>
            <a:r>
              <a:rPr lang="en" sz="1800"/>
              <a:t>Cindy Tackett - Teacher Representative</a:t>
            </a:r>
            <a:endParaRPr sz="1800"/>
          </a:p>
          <a:p>
            <a:pPr marL="0" lvl="0" indent="0" algn="ctr" rtl="0">
              <a:spcBef>
                <a:spcPts val="0"/>
              </a:spcBef>
              <a:spcAft>
                <a:spcPts val="0"/>
              </a:spcAft>
              <a:buNone/>
            </a:pPr>
            <a:r>
              <a:rPr lang="en" sz="1800"/>
              <a:t>Jessica Davis - Community Engagement Leader</a:t>
            </a:r>
            <a:endParaRPr sz="1800"/>
          </a:p>
        </p:txBody>
      </p:sp>
      <p:pic>
        <p:nvPicPr>
          <p:cNvPr id="65" name="Google Shape;65;p13"/>
          <p:cNvPicPr preferRelativeResize="0"/>
          <p:nvPr/>
        </p:nvPicPr>
        <p:blipFill>
          <a:blip r:embed="rId3">
            <a:alphaModFix/>
          </a:blip>
          <a:stretch>
            <a:fillRect/>
          </a:stretch>
        </p:blipFill>
        <p:spPr>
          <a:xfrm>
            <a:off x="4119661" y="760550"/>
            <a:ext cx="904674" cy="6027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Implementation of STEAM</a:t>
            </a:r>
            <a:endParaRPr/>
          </a:p>
        </p:txBody>
      </p:sp>
      <p:pic>
        <p:nvPicPr>
          <p:cNvPr id="122" name="Google Shape;122;p22"/>
          <p:cNvPicPr preferRelativeResize="0"/>
          <p:nvPr/>
        </p:nvPicPr>
        <p:blipFill>
          <a:blip r:embed="rId3">
            <a:alphaModFix/>
          </a:blip>
          <a:stretch>
            <a:fillRect/>
          </a:stretch>
        </p:blipFill>
        <p:spPr>
          <a:xfrm>
            <a:off x="152400" y="1296525"/>
            <a:ext cx="2078198" cy="3694574"/>
          </a:xfrm>
          <a:prstGeom prst="rect">
            <a:avLst/>
          </a:prstGeom>
          <a:noFill/>
          <a:ln>
            <a:noFill/>
          </a:ln>
        </p:spPr>
      </p:pic>
      <p:pic>
        <p:nvPicPr>
          <p:cNvPr id="123" name="Google Shape;123;p22"/>
          <p:cNvPicPr preferRelativeResize="0"/>
          <p:nvPr/>
        </p:nvPicPr>
        <p:blipFill>
          <a:blip r:embed="rId4">
            <a:alphaModFix/>
          </a:blip>
          <a:stretch>
            <a:fillRect/>
          </a:stretch>
        </p:blipFill>
        <p:spPr>
          <a:xfrm>
            <a:off x="2382999" y="1296525"/>
            <a:ext cx="3576900" cy="2682675"/>
          </a:xfrm>
          <a:prstGeom prst="rect">
            <a:avLst/>
          </a:prstGeom>
          <a:noFill/>
          <a:ln>
            <a:noFill/>
          </a:ln>
        </p:spPr>
      </p:pic>
      <p:pic>
        <p:nvPicPr>
          <p:cNvPr id="124" name="Google Shape;124;p22"/>
          <p:cNvPicPr preferRelativeResize="0"/>
          <p:nvPr/>
        </p:nvPicPr>
        <p:blipFill>
          <a:blip r:embed="rId5">
            <a:alphaModFix/>
          </a:blip>
          <a:stretch>
            <a:fillRect/>
          </a:stretch>
        </p:blipFill>
        <p:spPr>
          <a:xfrm>
            <a:off x="6112299" y="1296525"/>
            <a:ext cx="2770931" cy="36945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Implementation of STEAM</a:t>
            </a:r>
            <a:endParaRPr/>
          </a:p>
        </p:txBody>
      </p:sp>
      <p:pic>
        <p:nvPicPr>
          <p:cNvPr id="130" name="Google Shape;130;p23"/>
          <p:cNvPicPr preferRelativeResize="0"/>
          <p:nvPr/>
        </p:nvPicPr>
        <p:blipFill>
          <a:blip r:embed="rId3">
            <a:alphaModFix/>
          </a:blip>
          <a:stretch>
            <a:fillRect/>
          </a:stretch>
        </p:blipFill>
        <p:spPr>
          <a:xfrm>
            <a:off x="176275" y="1754950"/>
            <a:ext cx="3117475" cy="2337275"/>
          </a:xfrm>
          <a:prstGeom prst="rect">
            <a:avLst/>
          </a:prstGeom>
          <a:noFill/>
          <a:ln>
            <a:noFill/>
          </a:ln>
        </p:spPr>
      </p:pic>
      <p:pic>
        <p:nvPicPr>
          <p:cNvPr id="131" name="Google Shape;131;p23"/>
          <p:cNvPicPr preferRelativeResize="0"/>
          <p:nvPr/>
        </p:nvPicPr>
        <p:blipFill>
          <a:blip r:embed="rId4">
            <a:alphaModFix/>
          </a:blip>
          <a:stretch>
            <a:fillRect/>
          </a:stretch>
        </p:blipFill>
        <p:spPr>
          <a:xfrm>
            <a:off x="3446401" y="1296525"/>
            <a:ext cx="2770931" cy="3694574"/>
          </a:xfrm>
          <a:prstGeom prst="rect">
            <a:avLst/>
          </a:prstGeom>
          <a:noFill/>
          <a:ln>
            <a:noFill/>
          </a:ln>
        </p:spPr>
      </p:pic>
      <p:pic>
        <p:nvPicPr>
          <p:cNvPr id="132" name="Google Shape;132;p23"/>
          <p:cNvPicPr preferRelativeResize="0"/>
          <p:nvPr/>
        </p:nvPicPr>
        <p:blipFill>
          <a:blip r:embed="rId5">
            <a:alphaModFix/>
          </a:blip>
          <a:stretch>
            <a:fillRect/>
          </a:stretch>
        </p:blipFill>
        <p:spPr>
          <a:xfrm>
            <a:off x="6659125" y="1551076"/>
            <a:ext cx="2237026" cy="2982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4"/>
          <p:cNvPicPr preferRelativeResize="0"/>
          <p:nvPr/>
        </p:nvPicPr>
        <p:blipFill>
          <a:blip r:embed="rId3">
            <a:alphaModFix/>
          </a:blip>
          <a:stretch>
            <a:fillRect/>
          </a:stretch>
        </p:blipFill>
        <p:spPr>
          <a:xfrm>
            <a:off x="380426" y="1106087"/>
            <a:ext cx="2483401" cy="3311201"/>
          </a:xfrm>
          <a:prstGeom prst="rect">
            <a:avLst/>
          </a:prstGeom>
          <a:noFill/>
          <a:ln>
            <a:noFill/>
          </a:ln>
        </p:spPr>
      </p:pic>
      <p:pic>
        <p:nvPicPr>
          <p:cNvPr id="138" name="Google Shape;138;p24"/>
          <p:cNvPicPr preferRelativeResize="0"/>
          <p:nvPr/>
        </p:nvPicPr>
        <p:blipFill>
          <a:blip r:embed="rId4">
            <a:alphaModFix/>
          </a:blip>
          <a:stretch>
            <a:fillRect/>
          </a:stretch>
        </p:blipFill>
        <p:spPr>
          <a:xfrm>
            <a:off x="3071051" y="819938"/>
            <a:ext cx="3001900" cy="4002550"/>
          </a:xfrm>
          <a:prstGeom prst="rect">
            <a:avLst/>
          </a:prstGeom>
          <a:noFill/>
          <a:ln>
            <a:noFill/>
          </a:ln>
        </p:spPr>
      </p:pic>
      <p:pic>
        <p:nvPicPr>
          <p:cNvPr id="139" name="Google Shape;139;p24"/>
          <p:cNvPicPr preferRelativeResize="0"/>
          <p:nvPr/>
        </p:nvPicPr>
        <p:blipFill>
          <a:blip r:embed="rId5">
            <a:alphaModFix/>
          </a:blip>
          <a:stretch>
            <a:fillRect/>
          </a:stretch>
        </p:blipFill>
        <p:spPr>
          <a:xfrm>
            <a:off x="6345174" y="1106088"/>
            <a:ext cx="2483401" cy="331119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4257075" y="458025"/>
            <a:ext cx="16506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a:t>K-6 ELEMENTARY</a:t>
            </a:r>
            <a:endParaRPr sz="1400"/>
          </a:p>
        </p:txBody>
      </p:sp>
      <p:sp>
        <p:nvSpPr>
          <p:cNvPr id="71" name="Google Shape;71;p1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 sz="1200"/>
              <a:t>ALSO HOUSES HEADSTART</a:t>
            </a:r>
            <a:endParaRPr sz="1200"/>
          </a:p>
          <a:p>
            <a:pPr marL="457200" lvl="0" indent="-304800" algn="l" rtl="0">
              <a:spcBef>
                <a:spcPts val="0"/>
              </a:spcBef>
              <a:spcAft>
                <a:spcPts val="0"/>
              </a:spcAft>
              <a:buSzPts val="1200"/>
              <a:buChar char="●"/>
            </a:pPr>
            <a:r>
              <a:rPr lang="en" sz="1200"/>
              <a:t>SELF-CONTAINED K-2; GRADES 3-6 DEPARTMENTALIZED</a:t>
            </a:r>
            <a:endParaRPr sz="1200"/>
          </a:p>
          <a:p>
            <a:pPr marL="457200" lvl="0" indent="-304800" algn="l" rtl="0">
              <a:spcBef>
                <a:spcPts val="0"/>
              </a:spcBef>
              <a:spcAft>
                <a:spcPts val="0"/>
              </a:spcAft>
              <a:buSzPts val="1200"/>
              <a:buChar char="●"/>
            </a:pPr>
            <a:r>
              <a:rPr lang="en" sz="1200"/>
              <a:t>55% FREE/REDUCED LUNCH</a:t>
            </a:r>
            <a:endParaRPr sz="1200"/>
          </a:p>
          <a:p>
            <a:pPr marL="457200" lvl="0" indent="-304800" algn="l" rtl="0">
              <a:spcBef>
                <a:spcPts val="0"/>
              </a:spcBef>
              <a:spcAft>
                <a:spcPts val="0"/>
              </a:spcAft>
              <a:buSzPts val="1200"/>
              <a:buChar char="●"/>
            </a:pPr>
            <a:r>
              <a:rPr lang="en" sz="1200"/>
              <a:t>READING:</a:t>
            </a:r>
            <a:endParaRPr sz="1200"/>
          </a:p>
          <a:p>
            <a:pPr marL="914400" lvl="1" indent="-304800" algn="l" rtl="0">
              <a:spcBef>
                <a:spcPts val="0"/>
              </a:spcBef>
              <a:spcAft>
                <a:spcPts val="0"/>
              </a:spcAft>
              <a:buSzPts val="1200"/>
              <a:buChar char="○"/>
            </a:pPr>
            <a:r>
              <a:rPr lang="en" sz="1200"/>
              <a:t>2013: 47% P/D </a:t>
            </a:r>
            <a:endParaRPr sz="1200"/>
          </a:p>
          <a:p>
            <a:pPr marL="914400" lvl="1" indent="-304800" algn="l" rtl="0">
              <a:spcBef>
                <a:spcPts val="0"/>
              </a:spcBef>
              <a:spcAft>
                <a:spcPts val="0"/>
              </a:spcAft>
              <a:buSzPts val="1200"/>
              <a:buChar char="○"/>
            </a:pPr>
            <a:r>
              <a:rPr lang="en" sz="1200"/>
              <a:t>2019: 72% P/D</a:t>
            </a:r>
            <a:endParaRPr sz="1200"/>
          </a:p>
          <a:p>
            <a:pPr marL="457200" lvl="0" indent="-304800" algn="l" rtl="0">
              <a:spcBef>
                <a:spcPts val="0"/>
              </a:spcBef>
              <a:spcAft>
                <a:spcPts val="0"/>
              </a:spcAft>
              <a:buSzPts val="1200"/>
              <a:buChar char="●"/>
            </a:pPr>
            <a:r>
              <a:rPr lang="en" sz="1200"/>
              <a:t>MATH:</a:t>
            </a:r>
            <a:endParaRPr sz="1200"/>
          </a:p>
          <a:p>
            <a:pPr marL="914400" lvl="1" indent="-304800" algn="l" rtl="0">
              <a:spcBef>
                <a:spcPts val="0"/>
              </a:spcBef>
              <a:spcAft>
                <a:spcPts val="0"/>
              </a:spcAft>
              <a:buSzPts val="1200"/>
              <a:buChar char="○"/>
            </a:pPr>
            <a:r>
              <a:rPr lang="en" sz="1200"/>
              <a:t>2013: 32% P/D</a:t>
            </a:r>
            <a:endParaRPr sz="1200"/>
          </a:p>
          <a:p>
            <a:pPr marL="914400" lvl="1" indent="-304800" algn="l" rtl="0">
              <a:spcBef>
                <a:spcPts val="0"/>
              </a:spcBef>
              <a:spcAft>
                <a:spcPts val="0"/>
              </a:spcAft>
              <a:buSzPts val="1200"/>
              <a:buChar char="○"/>
            </a:pPr>
            <a:r>
              <a:rPr lang="en" sz="1200"/>
              <a:t>2019: 66% P/D</a:t>
            </a:r>
            <a:endParaRPr sz="1200"/>
          </a:p>
          <a:p>
            <a:pPr marL="457200" lvl="0" indent="0" algn="l" rtl="0">
              <a:spcBef>
                <a:spcPts val="1600"/>
              </a:spcBef>
              <a:spcAft>
                <a:spcPts val="1600"/>
              </a:spcAft>
              <a:buNone/>
            </a:pPr>
            <a:endParaRPr sz="1200"/>
          </a:p>
        </p:txBody>
      </p:sp>
      <p:pic>
        <p:nvPicPr>
          <p:cNvPr id="72" name="Google Shape;72;p14"/>
          <p:cNvPicPr preferRelativeResize="0"/>
          <p:nvPr/>
        </p:nvPicPr>
        <p:blipFill>
          <a:blip r:embed="rId3">
            <a:alphaModFix/>
          </a:blip>
          <a:stretch>
            <a:fillRect/>
          </a:stretch>
        </p:blipFill>
        <p:spPr>
          <a:xfrm>
            <a:off x="453725" y="269325"/>
            <a:ext cx="1830751" cy="1220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Problem of Practice </a:t>
            </a:r>
            <a:endParaRPr/>
          </a:p>
        </p:txBody>
      </p:sp>
      <p:sp>
        <p:nvSpPr>
          <p:cNvPr id="78" name="Google Shape;78;p15"/>
          <p:cNvSpPr txBox="1">
            <a:spLocks noGrp="1"/>
          </p:cNvSpPr>
          <p:nvPr>
            <p:ph type="body" idx="1"/>
          </p:nvPr>
        </p:nvSpPr>
        <p:spPr>
          <a:xfrm>
            <a:off x="387900" y="1442699"/>
            <a:ext cx="8368200" cy="30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Arial"/>
                <a:ea typeface="Arial"/>
                <a:cs typeface="Arial"/>
                <a:sym typeface="Arial"/>
              </a:rPr>
              <a:t>Based on data gathered through a variety of sources it has been recognized that the overall problem solving skills of our students are not being successfully addressed. As a result, our students are not able to think critically in all subject areas. This is preventing the students from working through their own thoughts.</a:t>
            </a:r>
            <a:endParaRPr sz="2400">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Theory of Action Linking Statement</a:t>
            </a:r>
            <a:endParaRPr/>
          </a:p>
        </p:txBody>
      </p:sp>
      <p:sp>
        <p:nvSpPr>
          <p:cNvPr id="84" name="Google Shape;84;p16"/>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Arial"/>
                <a:ea typeface="Arial"/>
                <a:cs typeface="Arial"/>
                <a:sym typeface="Arial"/>
              </a:rPr>
              <a:t>We will intentionally focus on professional learning opportunities and the acquisition of problem solving resources within a STEAM classroom  in order for our teachers to gain better proficiency and comfort in teaching critical thinking so that our students will benefit from more research based strategies. </a:t>
            </a:r>
            <a:endParaRPr sz="2400">
              <a:solidFill>
                <a:srgbClr val="FFFFFF"/>
              </a:solidFill>
              <a:latin typeface="Arial"/>
              <a:ea typeface="Arial"/>
              <a:cs typeface="Arial"/>
              <a:sym typeface="Arial"/>
            </a:endParaRPr>
          </a:p>
          <a:p>
            <a:pPr marL="0" lvl="0" indent="0" algn="ctr"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Long-Term Impacts for Students</a:t>
            </a:r>
            <a:endParaRPr/>
          </a:p>
        </p:txBody>
      </p:sp>
      <p:sp>
        <p:nvSpPr>
          <p:cNvPr id="90" name="Google Shape;90;p17"/>
          <p:cNvSpPr txBox="1">
            <a:spLocks noGrp="1"/>
          </p:cNvSpPr>
          <p:nvPr>
            <p:ph type="body" idx="1"/>
          </p:nvPr>
        </p:nvSpPr>
        <p:spPr>
          <a:xfrm>
            <a:off x="387900" y="1261475"/>
            <a:ext cx="8368200" cy="360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FFFF"/>
                </a:solidFill>
                <a:latin typeface="Arial"/>
                <a:ea typeface="Arial"/>
                <a:cs typeface="Arial"/>
                <a:sym typeface="Arial"/>
              </a:rPr>
              <a:t>As students transition to middle school, high school and on to college and careers, our goal is that each student who leaves the elementary has been provided with the instruction, strategies, and knowledge needed to build their critical thinking skills to the level for the utmost success in every situation and endeavor. They will be able to not only think deeply and critically but be able to effectively relate those thoughts and ideas into all subject matters.</a:t>
            </a:r>
            <a:endParaRPr>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Short-Term Impacts</a:t>
            </a:r>
            <a:endParaRPr/>
          </a:p>
        </p:txBody>
      </p:sp>
      <p:sp>
        <p:nvSpPr>
          <p:cNvPr id="96" name="Google Shape;96;p18"/>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800" b="1">
              <a:solidFill>
                <a:srgbClr val="000000"/>
              </a:solidFill>
              <a:latin typeface="Arial"/>
              <a:ea typeface="Arial"/>
              <a:cs typeface="Arial"/>
              <a:sym typeface="Arial"/>
            </a:endParaRPr>
          </a:p>
          <a:p>
            <a:pPr marL="0" lvl="0" indent="0" algn="ctr" rtl="0">
              <a:spcBef>
                <a:spcPts val="0"/>
              </a:spcBef>
              <a:spcAft>
                <a:spcPts val="0"/>
              </a:spcAft>
              <a:buNone/>
            </a:pPr>
            <a:r>
              <a:rPr lang="en" sz="2400">
                <a:solidFill>
                  <a:srgbClr val="FFFFFF"/>
                </a:solidFill>
                <a:latin typeface="Arial"/>
                <a:ea typeface="Arial"/>
                <a:cs typeface="Arial"/>
                <a:sym typeface="Arial"/>
              </a:rPr>
              <a:t>Students will be able to problem solve across all subjects and think critically in their daily life. This will be observed daily in class and periodically during assessments. The end-of-year assessment will be further evidence that students are advancing toward the desired outcome.</a:t>
            </a:r>
            <a:endParaRPr>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Implementation of STEAM</a:t>
            </a:r>
            <a:endParaRPr/>
          </a:p>
        </p:txBody>
      </p:sp>
      <p:sp>
        <p:nvSpPr>
          <p:cNvPr id="102" name="Google Shape;102;p19"/>
          <p:cNvSpPr txBox="1">
            <a:spLocks noGrp="1"/>
          </p:cNvSpPr>
          <p:nvPr>
            <p:ph type="body" idx="1"/>
          </p:nvPr>
        </p:nvSpPr>
        <p:spPr>
          <a:xfrm>
            <a:off x="387900" y="1255375"/>
            <a:ext cx="8368200" cy="3554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All Grades put an emphasis on inquiry based learning in all subjects. </a:t>
            </a:r>
            <a:endParaRPr/>
          </a:p>
          <a:p>
            <a:pPr marL="457200" lvl="0" indent="-342900" algn="l" rtl="0">
              <a:spcBef>
                <a:spcPts val="0"/>
              </a:spcBef>
              <a:spcAft>
                <a:spcPts val="0"/>
              </a:spcAft>
              <a:buSzPts val="1800"/>
              <a:buChar char="●"/>
            </a:pPr>
            <a:r>
              <a:rPr lang="en"/>
              <a:t>Several teachers attended trainings both in person and virtually throughout the school year dealing with STEAM in the classroom.</a:t>
            </a:r>
            <a:endParaRPr/>
          </a:p>
          <a:p>
            <a:pPr marL="457200" lvl="0" indent="-342900" algn="l" rtl="0">
              <a:spcBef>
                <a:spcPts val="0"/>
              </a:spcBef>
              <a:spcAft>
                <a:spcPts val="0"/>
              </a:spcAft>
              <a:buSzPts val="1800"/>
              <a:buChar char="●"/>
            </a:pPr>
            <a:r>
              <a:rPr lang="en"/>
              <a:t>Kindergarten used virtual field trips to emphasize the science behind their learning.</a:t>
            </a:r>
            <a:endParaRPr/>
          </a:p>
          <a:p>
            <a:pPr marL="457200" lvl="0" indent="-342900" algn="l" rtl="0">
              <a:spcBef>
                <a:spcPts val="0"/>
              </a:spcBef>
              <a:spcAft>
                <a:spcPts val="0"/>
              </a:spcAft>
              <a:buSzPts val="1800"/>
              <a:buChar char="●"/>
            </a:pPr>
            <a:r>
              <a:rPr lang="en"/>
              <a:t>3rd Grade and 5th Grade had huge emphasis on inquiry based learning in the science and social studies classroom</a:t>
            </a:r>
            <a:endParaRPr/>
          </a:p>
          <a:p>
            <a:pPr marL="457200" lvl="0" indent="-342900" algn="l" rtl="0">
              <a:spcBef>
                <a:spcPts val="0"/>
              </a:spcBef>
              <a:spcAft>
                <a:spcPts val="0"/>
              </a:spcAft>
              <a:buSzPts val="1800"/>
              <a:buChar char="●"/>
            </a:pPr>
            <a:r>
              <a:rPr lang="en"/>
              <a:t>6th grade focused on inquiry based learning in math, science and language arts</a:t>
            </a:r>
            <a:endParaRPr/>
          </a:p>
          <a:p>
            <a:pPr marL="457200" lvl="0" indent="-342900" algn="l" rtl="0">
              <a:spcBef>
                <a:spcPts val="0"/>
              </a:spcBef>
              <a:spcAft>
                <a:spcPts val="0"/>
              </a:spcAft>
              <a:buSzPts val="1800"/>
              <a:buChar char="●"/>
            </a:pPr>
            <a:r>
              <a:rPr lang="en"/>
              <a:t>The gifted and talented teacher focused on STEAM at all levels from Ozobots to Drones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Implementation of STEAM</a:t>
            </a:r>
            <a:endParaRPr/>
          </a:p>
        </p:txBody>
      </p:sp>
      <p:sp>
        <p:nvSpPr>
          <p:cNvPr id="108" name="Google Shape;108;p20"/>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entire school participated in the 3rd Annual Science day - Members of the community came in to do hands-on learning STEAM learning with students.</a:t>
            </a:r>
            <a:endParaRPr/>
          </a:p>
          <a:p>
            <a:pPr marL="0" lvl="0" indent="0" algn="l" rtl="0">
              <a:spcBef>
                <a:spcPts val="1600"/>
              </a:spcBef>
              <a:spcAft>
                <a:spcPts val="0"/>
              </a:spcAft>
              <a:buNone/>
            </a:pPr>
            <a:endParaRPr/>
          </a:p>
          <a:p>
            <a:pPr marL="0" lvl="0" indent="0" algn="l" rtl="0">
              <a:spcBef>
                <a:spcPts val="1600"/>
              </a:spcBef>
              <a:spcAft>
                <a:spcPts val="1600"/>
              </a:spcAft>
              <a:buNone/>
            </a:pPr>
            <a:r>
              <a:rPr lang="en"/>
              <a:t>The entire school was planned to participate in the Kentucky Science Center assembly and walk-up stations.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Implementation of STEAM</a:t>
            </a:r>
            <a:endParaRPr/>
          </a:p>
        </p:txBody>
      </p:sp>
      <p:pic>
        <p:nvPicPr>
          <p:cNvPr id="114" name="Google Shape;114;p21"/>
          <p:cNvPicPr preferRelativeResize="0"/>
          <p:nvPr/>
        </p:nvPicPr>
        <p:blipFill>
          <a:blip r:embed="rId3">
            <a:alphaModFix/>
          </a:blip>
          <a:stretch>
            <a:fillRect/>
          </a:stretch>
        </p:blipFill>
        <p:spPr>
          <a:xfrm>
            <a:off x="152400" y="1296525"/>
            <a:ext cx="2770931" cy="3694574"/>
          </a:xfrm>
          <a:prstGeom prst="rect">
            <a:avLst/>
          </a:prstGeom>
          <a:noFill/>
          <a:ln>
            <a:noFill/>
          </a:ln>
        </p:spPr>
      </p:pic>
      <p:pic>
        <p:nvPicPr>
          <p:cNvPr id="115" name="Google Shape;115;p21"/>
          <p:cNvPicPr preferRelativeResize="0"/>
          <p:nvPr/>
        </p:nvPicPr>
        <p:blipFill>
          <a:blip r:embed="rId4">
            <a:alphaModFix/>
          </a:blip>
          <a:stretch>
            <a:fillRect/>
          </a:stretch>
        </p:blipFill>
        <p:spPr>
          <a:xfrm>
            <a:off x="3075731" y="1296525"/>
            <a:ext cx="2770931" cy="3694574"/>
          </a:xfrm>
          <a:prstGeom prst="rect">
            <a:avLst/>
          </a:prstGeom>
          <a:noFill/>
          <a:ln>
            <a:noFill/>
          </a:ln>
        </p:spPr>
      </p:pic>
      <p:pic>
        <p:nvPicPr>
          <p:cNvPr id="116" name="Google Shape;116;p21"/>
          <p:cNvPicPr preferRelativeResize="0"/>
          <p:nvPr/>
        </p:nvPicPr>
        <p:blipFill>
          <a:blip r:embed="rId5">
            <a:alphaModFix/>
          </a:blip>
          <a:stretch>
            <a:fillRect/>
          </a:stretch>
        </p:blipFill>
        <p:spPr>
          <a:xfrm>
            <a:off x="5999062" y="1808500"/>
            <a:ext cx="2992538" cy="2244404"/>
          </a:xfrm>
          <a:prstGeom prst="rect">
            <a:avLst/>
          </a:prstGeom>
          <a:noFill/>
          <a:ln>
            <a:noFill/>
          </a:ln>
        </p:spPr>
      </p:pic>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487</Words>
  <Application>Microsoft Office PowerPoint</Application>
  <PresentationFormat>On-screen Show (16:9)</PresentationFormat>
  <Paragraphs>42</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Roboto Slab</vt:lpstr>
      <vt:lpstr>Arial</vt:lpstr>
      <vt:lpstr>Roboto</vt:lpstr>
      <vt:lpstr>Marina</vt:lpstr>
      <vt:lpstr>Paintsville Elementary   ACT Team Full STEAM Ahead</vt:lpstr>
      <vt:lpstr>K-6 ELEMENTARY</vt:lpstr>
      <vt:lpstr>Problem of Practice </vt:lpstr>
      <vt:lpstr>Theory of Action Linking Statement</vt:lpstr>
      <vt:lpstr>Long-Term Impacts for Students</vt:lpstr>
      <vt:lpstr>Short-Term Impacts</vt:lpstr>
      <vt:lpstr>Implementation of STEAM</vt:lpstr>
      <vt:lpstr>Implementation of STEAM</vt:lpstr>
      <vt:lpstr>Implementation of STEAM</vt:lpstr>
      <vt:lpstr>Implementation of STEAM</vt:lpstr>
      <vt:lpstr>Implementation of STEAM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Paintsville Elementary   ACT Team Full STEAM Ahead</dc:title>
  <dc:creator>Sadie Davis</dc:creator>
  <cp:lastModifiedBy>Davis, Jessica</cp:lastModifiedBy>
  <cp:revision>1</cp:revision>
  <dcterms:modified xsi:type="dcterms:W3CDTF">2020-04-24T16:12:04Z</dcterms:modified>
</cp:coreProperties>
</file>