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8"/>
  </p:handoutMasterIdLst>
  <p:sldIdLst>
    <p:sldId id="256" r:id="rId2"/>
    <p:sldId id="257" r:id="rId3"/>
    <p:sldId id="259" r:id="rId4"/>
    <p:sldId id="262" r:id="rId5"/>
    <p:sldId id="279" r:id="rId6"/>
    <p:sldId id="269" r:id="rId7"/>
    <p:sldId id="258" r:id="rId8"/>
    <p:sldId id="271" r:id="rId9"/>
    <p:sldId id="267" r:id="rId10"/>
    <p:sldId id="270" r:id="rId11"/>
    <p:sldId id="266" r:id="rId12"/>
    <p:sldId id="265" r:id="rId13"/>
    <p:sldId id="268" r:id="rId14"/>
    <p:sldId id="274" r:id="rId15"/>
    <p:sldId id="275"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43" autoAdjust="0"/>
  </p:normalViewPr>
  <p:slideViewPr>
    <p:cSldViewPr snapToGrid="0">
      <p:cViewPr varScale="1">
        <p:scale>
          <a:sx n="59" d="100"/>
          <a:sy n="59" d="100"/>
        </p:scale>
        <p:origin x="964" y="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BEFA6-252A-4E84-A0E5-FB7E8894FC8A}" type="datetimeFigureOut">
              <a:rPr lang="en-US" smtClean="0"/>
              <a:t>4/7/2020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73F163-6C0D-4204-B199-B5423E693D6D}" type="slidenum">
              <a:rPr lang="en-US" smtClean="0"/>
              <a:t>‹#›</a:t>
            </a:fld>
            <a:endParaRPr lang="en-US"/>
          </a:p>
        </p:txBody>
      </p:sp>
    </p:spTree>
    <p:extLst>
      <p:ext uri="{BB962C8B-B14F-4D97-AF65-F5344CB8AC3E}">
        <p14:creationId xmlns:p14="http://schemas.microsoft.com/office/powerpoint/2010/main" val="28492473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4E2C32-A221-43B0-AC4E-FF754F13770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243997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E2C32-A221-43B0-AC4E-FF754F13770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27234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E2C32-A221-43B0-AC4E-FF754F13770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257075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E2C32-A221-43B0-AC4E-FF754F13770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8941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E2C32-A221-43B0-AC4E-FF754F13770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28622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4E2C32-A221-43B0-AC4E-FF754F13770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55011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4E2C32-A221-43B0-AC4E-FF754F137709}"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69604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4E2C32-A221-43B0-AC4E-FF754F137709}"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398435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E2C32-A221-43B0-AC4E-FF754F137709}"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14980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4E2C32-A221-43B0-AC4E-FF754F13770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154757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4E2C32-A221-43B0-AC4E-FF754F13770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70E6B-BE43-49B1-A8D9-385A2A81E978}" type="slidenum">
              <a:rPr lang="en-US" smtClean="0"/>
              <a:t>‹#›</a:t>
            </a:fld>
            <a:endParaRPr lang="en-US"/>
          </a:p>
        </p:txBody>
      </p:sp>
    </p:spTree>
    <p:extLst>
      <p:ext uri="{BB962C8B-B14F-4D97-AF65-F5344CB8AC3E}">
        <p14:creationId xmlns:p14="http://schemas.microsoft.com/office/powerpoint/2010/main" val="317617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E2C32-A221-43B0-AC4E-FF754F137709}" type="datetimeFigureOut">
              <a:rPr lang="en-US" smtClean="0"/>
              <a:t>4/7/2020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70E6B-BE43-49B1-A8D9-385A2A81E978}" type="slidenum">
              <a:rPr lang="en-US" smtClean="0"/>
              <a:t>‹#›</a:t>
            </a:fld>
            <a:endParaRPr lang="en-US"/>
          </a:p>
        </p:txBody>
      </p:sp>
    </p:spTree>
    <p:extLst>
      <p:ext uri="{BB962C8B-B14F-4D97-AF65-F5344CB8AC3E}">
        <p14:creationId xmlns:p14="http://schemas.microsoft.com/office/powerpoint/2010/main" val="911258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690" y="3429000"/>
            <a:ext cx="4566993" cy="2611268"/>
          </a:xfrm>
          <a:prstGeom prst="rect">
            <a:avLst/>
          </a:prstGeom>
        </p:spPr>
      </p:pic>
      <p:sp>
        <p:nvSpPr>
          <p:cNvPr id="6" name="TextBox 5"/>
          <p:cNvSpPr txBox="1"/>
          <p:nvPr/>
        </p:nvSpPr>
        <p:spPr>
          <a:xfrm>
            <a:off x="1088571" y="1113990"/>
            <a:ext cx="10069286" cy="1938992"/>
          </a:xfrm>
          <a:prstGeom prst="rect">
            <a:avLst/>
          </a:prstGeom>
          <a:noFill/>
        </p:spPr>
        <p:txBody>
          <a:bodyPr wrap="square" rtlCol="0">
            <a:spAutoFit/>
          </a:bodyPr>
          <a:lstStyle/>
          <a:p>
            <a:r>
              <a:rPr lang="en-US" sz="4000" dirty="0" smtClean="0">
                <a:solidFill>
                  <a:schemeClr val="tx1">
                    <a:lumMod val="65000"/>
                    <a:lumOff val="35000"/>
                  </a:schemeClr>
                </a:solidFill>
                <a:latin typeface="Arial Black" panose="020B0A04020102020204" pitchFamily="34" charset="0"/>
              </a:rPr>
              <a:t>Old School Innovation – Animation</a:t>
            </a:r>
          </a:p>
          <a:p>
            <a:pPr algn="ctr"/>
            <a:r>
              <a:rPr lang="en-US" sz="4000" dirty="0" smtClean="0">
                <a:solidFill>
                  <a:schemeClr val="tx1">
                    <a:lumMod val="65000"/>
                    <a:lumOff val="35000"/>
                  </a:schemeClr>
                </a:solidFill>
                <a:latin typeface="Arial Black" panose="020B0A04020102020204" pitchFamily="34" charset="0"/>
              </a:rPr>
              <a:t>Mr. Shannon D. Shepherd</a:t>
            </a:r>
          </a:p>
          <a:p>
            <a:pPr algn="ctr"/>
            <a:r>
              <a:rPr lang="en-US" sz="4000" dirty="0" smtClean="0">
                <a:solidFill>
                  <a:schemeClr val="tx1">
                    <a:lumMod val="65000"/>
                    <a:lumOff val="35000"/>
                  </a:schemeClr>
                </a:solidFill>
                <a:latin typeface="Arial Black" panose="020B0A04020102020204" pitchFamily="34" charset="0"/>
              </a:rPr>
              <a:t>Betsy Layne High School</a:t>
            </a:r>
            <a:endParaRPr lang="en-US" sz="4000"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2455580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stretch>
            <a:fillRect/>
          </a:stretch>
        </p:blipFill>
        <p:spPr>
          <a:xfrm>
            <a:off x="2126829" y="1599435"/>
            <a:ext cx="7938341" cy="4465317"/>
          </a:xfrm>
          <a:prstGeom prst="rect">
            <a:avLst/>
          </a:prstGeom>
        </p:spPr>
      </p:pic>
      <p:sp>
        <p:nvSpPr>
          <p:cNvPr id="11" name="TextBox 10"/>
          <p:cNvSpPr txBox="1"/>
          <p:nvPr/>
        </p:nvSpPr>
        <p:spPr>
          <a:xfrm>
            <a:off x="1524000" y="1045029"/>
            <a:ext cx="9329057" cy="584775"/>
          </a:xfrm>
          <a:prstGeom prst="rect">
            <a:avLst/>
          </a:prstGeom>
          <a:noFill/>
        </p:spPr>
        <p:txBody>
          <a:bodyPr wrap="square" rtlCol="0">
            <a:spAutoFit/>
          </a:bodyPr>
          <a:lstStyle/>
          <a:p>
            <a:r>
              <a:rPr lang="en-US" sz="3200" dirty="0" smtClean="0">
                <a:latin typeface="Arial Black" panose="020B0A04020102020204" pitchFamily="34" charset="0"/>
              </a:rPr>
              <a:t>This is what we have and what you do….</a:t>
            </a:r>
            <a:endParaRPr lang="en-US" sz="3200" dirty="0">
              <a:latin typeface="Arial Black" panose="020B0A04020102020204" pitchFamily="34" charset="0"/>
            </a:endParaRPr>
          </a:p>
        </p:txBody>
      </p:sp>
    </p:spTree>
    <p:extLst>
      <p:ext uri="{BB962C8B-B14F-4D97-AF65-F5344CB8AC3E}">
        <p14:creationId xmlns:p14="http://schemas.microsoft.com/office/powerpoint/2010/main" val="2568400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4186043" y="822468"/>
            <a:ext cx="6672619" cy="5374989"/>
          </a:xfrm>
          <a:prstGeom prst="rect">
            <a:avLst/>
          </a:prstGeom>
        </p:spPr>
      </p:pic>
      <p:sp>
        <p:nvSpPr>
          <p:cNvPr id="9" name="TextBox 8"/>
          <p:cNvSpPr txBox="1"/>
          <p:nvPr/>
        </p:nvSpPr>
        <p:spPr>
          <a:xfrm>
            <a:off x="925286" y="1122363"/>
            <a:ext cx="3260757" cy="3416320"/>
          </a:xfrm>
          <a:prstGeom prst="rect">
            <a:avLst/>
          </a:prstGeom>
          <a:noFill/>
        </p:spPr>
        <p:txBody>
          <a:bodyPr wrap="square" rtlCol="0">
            <a:spAutoFit/>
          </a:bodyPr>
          <a:lstStyle/>
          <a:p>
            <a:r>
              <a:rPr lang="en-US" sz="3600" dirty="0" smtClean="0">
                <a:latin typeface="Arial Black" panose="020B0A04020102020204" pitchFamily="34" charset="0"/>
              </a:rPr>
              <a:t>One frame at a time… little movement by little movement.</a:t>
            </a:r>
          </a:p>
        </p:txBody>
      </p:sp>
    </p:spTree>
    <p:extLst>
      <p:ext uri="{BB962C8B-B14F-4D97-AF65-F5344CB8AC3E}">
        <p14:creationId xmlns:p14="http://schemas.microsoft.com/office/powerpoint/2010/main" val="3188719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1524000" y="1122363"/>
            <a:ext cx="2712981" cy="4377178"/>
          </a:xfrm>
          <a:prstGeom prst="rect">
            <a:avLst/>
          </a:prstGeom>
        </p:spPr>
      </p:pic>
      <p:pic>
        <p:nvPicPr>
          <p:cNvPr id="9" name="Picture 8"/>
          <p:cNvPicPr>
            <a:picLocks noChangeAspect="1"/>
          </p:cNvPicPr>
          <p:nvPr/>
        </p:nvPicPr>
        <p:blipFill>
          <a:blip r:embed="rId4"/>
          <a:stretch>
            <a:fillRect/>
          </a:stretch>
        </p:blipFill>
        <p:spPr>
          <a:xfrm>
            <a:off x="4456923" y="1113695"/>
            <a:ext cx="2760255" cy="4385846"/>
          </a:xfrm>
          <a:prstGeom prst="rect">
            <a:avLst/>
          </a:prstGeom>
        </p:spPr>
      </p:pic>
      <p:pic>
        <p:nvPicPr>
          <p:cNvPr id="10" name="Picture 9"/>
          <p:cNvPicPr>
            <a:picLocks noChangeAspect="1"/>
          </p:cNvPicPr>
          <p:nvPr/>
        </p:nvPicPr>
        <p:blipFill>
          <a:blip r:embed="rId5"/>
          <a:stretch>
            <a:fillRect/>
          </a:stretch>
        </p:blipFill>
        <p:spPr>
          <a:xfrm>
            <a:off x="7531693" y="1122364"/>
            <a:ext cx="2775730" cy="4377178"/>
          </a:xfrm>
          <a:prstGeom prst="rect">
            <a:avLst/>
          </a:prstGeom>
        </p:spPr>
      </p:pic>
    </p:spTree>
    <p:extLst>
      <p:ext uri="{BB962C8B-B14F-4D97-AF65-F5344CB8AC3E}">
        <p14:creationId xmlns:p14="http://schemas.microsoft.com/office/powerpoint/2010/main" val="2786017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10343" y="979714"/>
            <a:ext cx="10341429" cy="5078313"/>
          </a:xfrm>
          <a:prstGeom prst="rect">
            <a:avLst/>
          </a:prstGeom>
          <a:noFill/>
        </p:spPr>
        <p:txBody>
          <a:bodyPr wrap="square" rtlCol="0">
            <a:spAutoFit/>
          </a:bodyPr>
          <a:lstStyle/>
          <a:p>
            <a:r>
              <a:rPr lang="en-US" sz="3600" b="1" dirty="0" smtClean="0">
                <a:solidFill>
                  <a:schemeClr val="tx1">
                    <a:lumMod val="65000"/>
                    <a:lumOff val="35000"/>
                  </a:schemeClr>
                </a:solidFill>
                <a:latin typeface="Arial Black" panose="020B0A04020102020204" pitchFamily="34" charset="0"/>
              </a:rPr>
              <a:t>Students took the materials home and began working on their animations……  (guided practice)</a:t>
            </a:r>
          </a:p>
          <a:p>
            <a:r>
              <a:rPr lang="en-US" sz="3600" b="1" dirty="0" smtClean="0">
                <a:solidFill>
                  <a:schemeClr val="tx1">
                    <a:lumMod val="65000"/>
                    <a:lumOff val="35000"/>
                  </a:schemeClr>
                </a:solidFill>
                <a:latin typeface="Arial Black" panose="020B0A04020102020204" pitchFamily="34" charset="0"/>
              </a:rPr>
              <a:t> </a:t>
            </a:r>
          </a:p>
          <a:p>
            <a:r>
              <a:rPr lang="en-US" sz="3600" b="1" dirty="0" smtClean="0">
                <a:solidFill>
                  <a:schemeClr val="tx1">
                    <a:lumMod val="65000"/>
                    <a:lumOff val="35000"/>
                  </a:schemeClr>
                </a:solidFill>
                <a:latin typeface="Arial Black" panose="020B0A04020102020204" pitchFamily="34" charset="0"/>
              </a:rPr>
              <a:t>Several students have finished 10 second aminations…. And a couple have moved on to digital animation.</a:t>
            </a:r>
          </a:p>
          <a:p>
            <a:endParaRPr lang="en-US" sz="3600" b="1" dirty="0">
              <a:solidFill>
                <a:schemeClr val="tx1">
                  <a:lumMod val="65000"/>
                  <a:lumOff val="35000"/>
                </a:schemeClr>
              </a:solidFill>
              <a:latin typeface="Arial Black" panose="020B0A04020102020204" pitchFamily="34" charset="0"/>
            </a:endParaRPr>
          </a:p>
          <a:p>
            <a:endParaRPr lang="en-US" sz="3600" b="1"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2262436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307156"/>
            <a:ext cx="9927772" cy="830997"/>
          </a:xfrm>
          <a:prstGeom prst="rect">
            <a:avLst/>
          </a:prstGeom>
          <a:noFill/>
        </p:spPr>
        <p:txBody>
          <a:bodyPr wrap="square" rtlCol="0">
            <a:spAutoFit/>
          </a:bodyPr>
          <a:lstStyle/>
          <a:p>
            <a:pPr algn="ctr"/>
            <a:r>
              <a:rPr lang="en-US" sz="4800" b="1" dirty="0" smtClean="0">
                <a:solidFill>
                  <a:schemeClr val="tx1">
                    <a:lumMod val="50000"/>
                    <a:lumOff val="50000"/>
                  </a:schemeClr>
                </a:solidFill>
                <a:latin typeface="Arial Black" panose="020B0A04020102020204" pitchFamily="34" charset="0"/>
              </a:rPr>
              <a:t>Outcomes </a:t>
            </a:r>
            <a:endParaRPr lang="en-US" sz="4800" b="1" dirty="0">
              <a:solidFill>
                <a:schemeClr val="tx1">
                  <a:lumMod val="50000"/>
                  <a:lumOff val="50000"/>
                </a:schemeClr>
              </a:solidFill>
              <a:latin typeface="Arial Black" panose="020B0A04020102020204" pitchFamily="34" charset="0"/>
            </a:endParaRPr>
          </a:p>
        </p:txBody>
      </p:sp>
      <p:sp>
        <p:nvSpPr>
          <p:cNvPr id="6" name="TextBox 5"/>
          <p:cNvSpPr txBox="1"/>
          <p:nvPr/>
        </p:nvSpPr>
        <p:spPr>
          <a:xfrm>
            <a:off x="1273629" y="2230228"/>
            <a:ext cx="9927772" cy="3416320"/>
          </a:xfrm>
          <a:prstGeom prst="rect">
            <a:avLst/>
          </a:prstGeom>
          <a:noFill/>
        </p:spPr>
        <p:txBody>
          <a:bodyPr wrap="square" rtlCol="0">
            <a:spAutoFit/>
          </a:bodyPr>
          <a:lstStyle/>
          <a:p>
            <a:r>
              <a:rPr lang="en-US" sz="2800" dirty="0" smtClean="0">
                <a:solidFill>
                  <a:schemeClr val="tx1">
                    <a:lumMod val="50000"/>
                    <a:lumOff val="50000"/>
                  </a:schemeClr>
                </a:solidFill>
                <a:latin typeface="Arial Black" panose="020B0A04020102020204" pitchFamily="34" charset="0"/>
              </a:rPr>
              <a:t>Students learned about old school animation.</a:t>
            </a:r>
          </a:p>
          <a:p>
            <a:r>
              <a:rPr lang="en-US" sz="2800" dirty="0" smtClean="0">
                <a:solidFill>
                  <a:schemeClr val="tx1">
                    <a:lumMod val="50000"/>
                    <a:lumOff val="50000"/>
                  </a:schemeClr>
                </a:solidFill>
                <a:latin typeface="Arial Black" panose="020B0A04020102020204" pitchFamily="34" charset="0"/>
              </a:rPr>
              <a:t>Students created individual animations.</a:t>
            </a:r>
          </a:p>
          <a:p>
            <a:r>
              <a:rPr lang="en-US" sz="2800" dirty="0" smtClean="0">
                <a:solidFill>
                  <a:schemeClr val="tx1">
                    <a:lumMod val="50000"/>
                    <a:lumOff val="50000"/>
                  </a:schemeClr>
                </a:solidFill>
                <a:latin typeface="Arial Black" panose="020B0A04020102020204" pitchFamily="34" charset="0"/>
              </a:rPr>
              <a:t>We learned that animation is all around us in different art forms.</a:t>
            </a:r>
          </a:p>
          <a:p>
            <a:r>
              <a:rPr lang="en-US" sz="2800" dirty="0" smtClean="0">
                <a:solidFill>
                  <a:schemeClr val="tx1">
                    <a:lumMod val="50000"/>
                    <a:lumOff val="50000"/>
                  </a:schemeClr>
                </a:solidFill>
                <a:latin typeface="Arial Black" panose="020B0A04020102020204" pitchFamily="34" charset="0"/>
              </a:rPr>
              <a:t>The students who really wanted to know about animation before this have learned a lot and been so active in their drawing pads….</a:t>
            </a:r>
            <a:endParaRPr lang="en-US" sz="2000" dirty="0" smtClean="0">
              <a:solidFill>
                <a:schemeClr val="tx1">
                  <a:lumMod val="50000"/>
                  <a:lumOff val="50000"/>
                </a:schemeClr>
              </a:solidFill>
              <a:latin typeface="Arial Black" panose="020B0A04020102020204" pitchFamily="34" charset="0"/>
            </a:endParaRPr>
          </a:p>
          <a:p>
            <a:r>
              <a:rPr lang="en-US" sz="2000" dirty="0" smtClean="0">
                <a:solidFill>
                  <a:schemeClr val="tx1">
                    <a:lumMod val="50000"/>
                    <a:lumOff val="50000"/>
                  </a:schemeClr>
                </a:solidFill>
              </a:rPr>
              <a:t>.</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564341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53886" y="1001486"/>
            <a:ext cx="10297886" cy="3970318"/>
          </a:xfrm>
          <a:prstGeom prst="rect">
            <a:avLst/>
          </a:prstGeom>
          <a:noFill/>
        </p:spPr>
        <p:txBody>
          <a:bodyPr wrap="square" rtlCol="0">
            <a:spAutoFit/>
          </a:bodyPr>
          <a:lstStyle/>
          <a:p>
            <a:r>
              <a:rPr lang="en-US" sz="3600" b="1" dirty="0" smtClean="0">
                <a:solidFill>
                  <a:schemeClr val="tx1">
                    <a:lumMod val="50000"/>
                    <a:lumOff val="50000"/>
                  </a:schemeClr>
                </a:solidFill>
                <a:latin typeface="Arial Black" panose="020B0A04020102020204" pitchFamily="34" charset="0"/>
              </a:rPr>
              <a:t>Reflection – we should have stated earlier.  We didn’t get started until January….</a:t>
            </a:r>
          </a:p>
          <a:p>
            <a:endParaRPr lang="en-US" sz="3600" b="1" dirty="0">
              <a:solidFill>
                <a:schemeClr val="tx1">
                  <a:lumMod val="50000"/>
                  <a:lumOff val="50000"/>
                </a:schemeClr>
              </a:solidFill>
              <a:latin typeface="Arial Black" panose="020B0A04020102020204" pitchFamily="34" charset="0"/>
            </a:endParaRPr>
          </a:p>
          <a:p>
            <a:r>
              <a:rPr lang="en-US" sz="3600" b="1" dirty="0" smtClean="0">
                <a:solidFill>
                  <a:schemeClr val="tx1">
                    <a:lumMod val="50000"/>
                    <a:lumOff val="50000"/>
                  </a:schemeClr>
                </a:solidFill>
                <a:latin typeface="Arial Black" panose="020B0A04020102020204" pitchFamily="34" charset="0"/>
              </a:rPr>
              <a:t>The students have the material and are investigating at home and creating at home. </a:t>
            </a:r>
            <a:endParaRPr lang="en-US" sz="3600" b="1" dirty="0">
              <a:solidFill>
                <a:schemeClr val="tx1">
                  <a:lumMod val="50000"/>
                  <a:lumOff val="50000"/>
                </a:schemeClr>
              </a:solidFill>
              <a:latin typeface="Arial Black" panose="020B0A04020102020204" pitchFamily="34" charset="0"/>
            </a:endParaRPr>
          </a:p>
        </p:txBody>
      </p:sp>
    </p:spTree>
    <p:extLst>
      <p:ext uri="{BB962C8B-B14F-4D97-AF65-F5344CB8AC3E}">
        <p14:creationId xmlns:p14="http://schemas.microsoft.com/office/powerpoint/2010/main" val="3904618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959429" y="2131424"/>
            <a:ext cx="7892142" cy="1077218"/>
          </a:xfrm>
          <a:prstGeom prst="rect">
            <a:avLst/>
          </a:prstGeom>
          <a:noFill/>
        </p:spPr>
        <p:txBody>
          <a:bodyPr wrap="square" rtlCol="0">
            <a:spAutoFit/>
          </a:bodyPr>
          <a:lstStyle/>
          <a:p>
            <a:r>
              <a:rPr lang="en-US" sz="3200" dirty="0">
                <a:solidFill>
                  <a:srgbClr val="000000"/>
                </a:solidFill>
                <a:latin typeface="Verdana" panose="020B0604030504040204" pitchFamily="34" charset="0"/>
              </a:rPr>
              <a:t>THINK….BELIEVE….DREAM….and DARE</a:t>
            </a:r>
            <a:r>
              <a:rPr lang="en-US" sz="3200" dirty="0" smtClean="0">
                <a:solidFill>
                  <a:srgbClr val="000000"/>
                </a:solidFill>
                <a:latin typeface="Verdana" panose="020B0604030504040204" pitchFamily="34" charset="0"/>
              </a:rPr>
              <a:t>…. By Walt Disney</a:t>
            </a:r>
            <a:endParaRPr lang="en-US" sz="3200" dirty="0">
              <a:latin typeface="Arial Black" panose="020B0A04020102020204" pitchFamily="34" charset="0"/>
            </a:endParaRPr>
          </a:p>
        </p:txBody>
      </p:sp>
    </p:spTree>
    <p:extLst>
      <p:ext uri="{BB962C8B-B14F-4D97-AF65-F5344CB8AC3E}">
        <p14:creationId xmlns:p14="http://schemas.microsoft.com/office/powerpoint/2010/main" val="3332197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12371" y="685800"/>
            <a:ext cx="10112829" cy="923330"/>
          </a:xfrm>
          <a:prstGeom prst="rect">
            <a:avLst/>
          </a:prstGeom>
          <a:noFill/>
        </p:spPr>
        <p:txBody>
          <a:bodyPr wrap="square" rtlCol="0">
            <a:spAutoFit/>
          </a:bodyPr>
          <a:lstStyle/>
          <a:p>
            <a:pPr algn="ctr"/>
            <a:r>
              <a:rPr lang="en-US" sz="5400" dirty="0" smtClean="0">
                <a:solidFill>
                  <a:schemeClr val="tx1">
                    <a:lumMod val="65000"/>
                    <a:lumOff val="35000"/>
                  </a:schemeClr>
                </a:solidFill>
                <a:latin typeface="Arial Black" panose="020B0A04020102020204" pitchFamily="34" charset="0"/>
              </a:rPr>
              <a:t>Art in motion = Animation</a:t>
            </a:r>
            <a:endParaRPr lang="en-US" sz="5400" dirty="0">
              <a:solidFill>
                <a:schemeClr val="tx1">
                  <a:lumMod val="65000"/>
                  <a:lumOff val="35000"/>
                </a:schemeClr>
              </a:solidFill>
              <a:latin typeface="Arial Black" panose="020B0A04020102020204" pitchFamily="34" charset="0"/>
            </a:endParaRPr>
          </a:p>
        </p:txBody>
      </p:sp>
      <p:pic>
        <p:nvPicPr>
          <p:cNvPr id="10" name="9E8E0E5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8930" y="1841046"/>
            <a:ext cx="6199993" cy="3492954"/>
          </a:xfrm>
          <a:prstGeom prst="rect">
            <a:avLst/>
          </a:prstGeom>
        </p:spPr>
      </p:pic>
    </p:spTree>
    <p:extLst>
      <p:ext uri="{BB962C8B-B14F-4D97-AF65-F5344CB8AC3E}">
        <p14:creationId xmlns:p14="http://schemas.microsoft.com/office/powerpoint/2010/main" val="3619971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32113" y="1741714"/>
            <a:ext cx="10297887" cy="3416320"/>
          </a:xfrm>
          <a:prstGeom prst="rect">
            <a:avLst/>
          </a:prstGeom>
          <a:noFill/>
        </p:spPr>
        <p:txBody>
          <a:bodyPr wrap="square" rtlCol="0">
            <a:spAutoFit/>
          </a:bodyPr>
          <a:lstStyle/>
          <a:p>
            <a:pPr algn="ctr"/>
            <a:r>
              <a:rPr lang="en-US" sz="5400" dirty="0" smtClean="0">
                <a:solidFill>
                  <a:schemeClr val="tx1">
                    <a:lumMod val="50000"/>
                    <a:lumOff val="50000"/>
                  </a:schemeClr>
                </a:solidFill>
                <a:latin typeface="Arial Black" panose="020B0A04020102020204" pitchFamily="34" charset="0"/>
              </a:rPr>
              <a:t>First we looked at the past and learned how it began and who </a:t>
            </a:r>
            <a:r>
              <a:rPr lang="en-US" sz="5400" dirty="0" smtClean="0">
                <a:solidFill>
                  <a:schemeClr val="tx1">
                    <a:lumMod val="50000"/>
                    <a:lumOff val="50000"/>
                  </a:schemeClr>
                </a:solidFill>
                <a:latin typeface="Arial Black" panose="020B0A04020102020204" pitchFamily="34" charset="0"/>
              </a:rPr>
              <a:t>helped it to begin.</a:t>
            </a:r>
            <a:endParaRPr lang="en-US" sz="5400" dirty="0">
              <a:solidFill>
                <a:schemeClr val="tx1">
                  <a:lumMod val="50000"/>
                  <a:lumOff val="50000"/>
                </a:schemeClr>
              </a:solidFill>
              <a:latin typeface="Arial Black" panose="020B0A04020102020204" pitchFamily="34" charset="0"/>
            </a:endParaRPr>
          </a:p>
        </p:txBody>
      </p:sp>
    </p:spTree>
    <p:extLst>
      <p:ext uri="{BB962C8B-B14F-4D97-AF65-F5344CB8AC3E}">
        <p14:creationId xmlns:p14="http://schemas.microsoft.com/office/powerpoint/2010/main" val="2374721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475013" y="676742"/>
            <a:ext cx="9410701" cy="923330"/>
          </a:xfrm>
          <a:prstGeom prst="rect">
            <a:avLst/>
          </a:prstGeom>
          <a:noFill/>
        </p:spPr>
        <p:txBody>
          <a:bodyPr wrap="square" rtlCol="0">
            <a:spAutoFit/>
          </a:bodyPr>
          <a:lstStyle/>
          <a:p>
            <a:pPr algn="ctr"/>
            <a:r>
              <a:rPr lang="en-US" sz="5400" dirty="0" smtClean="0">
                <a:solidFill>
                  <a:schemeClr val="tx1">
                    <a:lumMod val="50000"/>
                    <a:lumOff val="50000"/>
                  </a:schemeClr>
                </a:solidFill>
                <a:latin typeface="Arial Black" panose="020B0A04020102020204" pitchFamily="34" charset="0"/>
              </a:rPr>
              <a:t>The beginnings</a:t>
            </a:r>
            <a:endParaRPr lang="en-US" sz="5400" dirty="0">
              <a:solidFill>
                <a:schemeClr val="tx1">
                  <a:lumMod val="50000"/>
                  <a:lumOff val="50000"/>
                </a:schemeClr>
              </a:solidFill>
              <a:latin typeface="Arial Black" panose="020B0A04020102020204" pitchFamily="34" charset="0"/>
            </a:endParaRPr>
          </a:p>
        </p:txBody>
      </p:sp>
      <p:sp>
        <p:nvSpPr>
          <p:cNvPr id="10" name="TextBox 9"/>
          <p:cNvSpPr txBox="1"/>
          <p:nvPr/>
        </p:nvSpPr>
        <p:spPr>
          <a:xfrm>
            <a:off x="1524000" y="1460814"/>
            <a:ext cx="9620656" cy="2554545"/>
          </a:xfrm>
          <a:prstGeom prst="rect">
            <a:avLst/>
          </a:prstGeom>
          <a:noFill/>
        </p:spPr>
        <p:txBody>
          <a:bodyPr wrap="square" rtlCol="0">
            <a:spAutoFit/>
          </a:bodyPr>
          <a:lstStyle/>
          <a:p>
            <a:r>
              <a:rPr lang="en-US" sz="2000" dirty="0" smtClean="0">
                <a:solidFill>
                  <a:schemeClr val="tx1">
                    <a:lumMod val="50000"/>
                    <a:lumOff val="50000"/>
                  </a:schemeClr>
                </a:solidFill>
              </a:rPr>
              <a:t>Although earlier predecessors of 2d animation such as shadow play and magic lanterns exist, the earliest form of what we can call animation by our modern standards is the </a:t>
            </a:r>
            <a:r>
              <a:rPr lang="en-US" sz="2000" dirty="0" err="1" smtClean="0">
                <a:solidFill>
                  <a:schemeClr val="tx1">
                    <a:lumMod val="50000"/>
                    <a:lumOff val="50000"/>
                  </a:schemeClr>
                </a:solidFill>
              </a:rPr>
              <a:t>Thaumatrope</a:t>
            </a:r>
            <a:r>
              <a:rPr lang="en-US" sz="2000" dirty="0" smtClean="0">
                <a:solidFill>
                  <a:schemeClr val="tx1">
                    <a:lumMod val="50000"/>
                    <a:lumOff val="50000"/>
                  </a:schemeClr>
                </a:solidFill>
              </a:rPr>
              <a:t> in 1825. This was a cardboard circle connected to a string with one drawing on each side, and when twirled around would create the illusion of one image comprised of both sides. Soon, the </a:t>
            </a:r>
            <a:r>
              <a:rPr lang="en-US" sz="2000" dirty="0" err="1" smtClean="0">
                <a:solidFill>
                  <a:schemeClr val="tx1">
                    <a:lumMod val="50000"/>
                    <a:lumOff val="50000"/>
                  </a:schemeClr>
                </a:solidFill>
              </a:rPr>
              <a:t>Phenakistiscope</a:t>
            </a:r>
            <a:r>
              <a:rPr lang="en-US" sz="2000" dirty="0" smtClean="0">
                <a:solidFill>
                  <a:schemeClr val="tx1">
                    <a:lumMod val="50000"/>
                    <a:lumOff val="50000"/>
                  </a:schemeClr>
                </a:solidFill>
              </a:rPr>
              <a:t> and Zoetrope would be invented using a paper circle (or a paper cylinder in the case of the zoetrope) with drawings on them, and being spun rapidly to create the illusion of motion. In 1868 the flip book was created, which would later evolve in to traditional hand drawn animation.</a:t>
            </a:r>
            <a:endParaRPr lang="en-US" sz="2000" dirty="0">
              <a:solidFill>
                <a:schemeClr val="tx1">
                  <a:lumMod val="50000"/>
                  <a:lumOff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143" y="3880740"/>
            <a:ext cx="2217962" cy="22179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057" y="4232401"/>
            <a:ext cx="2305050" cy="166602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7504" y="4180404"/>
            <a:ext cx="3124745" cy="1756123"/>
          </a:xfrm>
          <a:prstGeom prst="rect">
            <a:avLst/>
          </a:prstGeom>
        </p:spPr>
      </p:pic>
    </p:spTree>
    <p:extLst>
      <p:ext uri="{BB962C8B-B14F-4D97-AF65-F5344CB8AC3E}">
        <p14:creationId xmlns:p14="http://schemas.microsoft.com/office/powerpoint/2010/main" val="1361155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197429" y="1030288"/>
            <a:ext cx="7946571" cy="707886"/>
          </a:xfrm>
          <a:prstGeom prst="rect">
            <a:avLst/>
          </a:prstGeom>
        </p:spPr>
        <p:txBody>
          <a:bodyPr wrap="square">
            <a:spAutoFit/>
          </a:bodyPr>
          <a:lstStyle/>
          <a:p>
            <a:pPr lvl="0"/>
            <a:r>
              <a:rPr lang="en-US" sz="2000" b="1" dirty="0" smtClean="0">
                <a:solidFill>
                  <a:prstClr val="black">
                    <a:lumMod val="50000"/>
                    <a:lumOff val="50000"/>
                  </a:prstClr>
                </a:solidFill>
                <a:latin typeface="Arial Black" panose="020B0A04020102020204" pitchFamily="34" charset="0"/>
              </a:rPr>
              <a:t> </a:t>
            </a:r>
            <a:endParaRPr lang="en-US" sz="2000" b="1" dirty="0">
              <a:solidFill>
                <a:prstClr val="black">
                  <a:lumMod val="50000"/>
                  <a:lumOff val="50000"/>
                </a:prstClr>
              </a:solidFill>
              <a:latin typeface="Arial Black" panose="020B0A04020102020204" pitchFamily="34" charset="0"/>
            </a:endParaRPr>
          </a:p>
          <a:p>
            <a:pPr lvl="0"/>
            <a:endParaRPr lang="en-US" sz="2000" b="1" dirty="0" smtClean="0">
              <a:solidFill>
                <a:prstClr val="black">
                  <a:lumMod val="50000"/>
                  <a:lumOff val="50000"/>
                </a:prstClr>
              </a:solidFill>
              <a:latin typeface="Arial Black" panose="020B0A04020102020204" pitchFamily="34" charset="0"/>
            </a:endParaRPr>
          </a:p>
        </p:txBody>
      </p:sp>
      <p:sp>
        <p:nvSpPr>
          <p:cNvPr id="11" name="TextBox 10"/>
          <p:cNvSpPr txBox="1"/>
          <p:nvPr/>
        </p:nvSpPr>
        <p:spPr>
          <a:xfrm>
            <a:off x="1371600" y="1260088"/>
            <a:ext cx="4215161" cy="4524315"/>
          </a:xfrm>
          <a:prstGeom prst="rect">
            <a:avLst/>
          </a:prstGeom>
          <a:noFill/>
        </p:spPr>
        <p:txBody>
          <a:bodyPr wrap="square" rtlCol="0">
            <a:spAutoFit/>
          </a:bodyPr>
          <a:lstStyle/>
          <a:p>
            <a:pPr algn="ctr"/>
            <a:r>
              <a:rPr lang="en-US" sz="3200" dirty="0" smtClean="0">
                <a:latin typeface="Arial Black" panose="020B0A04020102020204" pitchFamily="34" charset="0"/>
                <a:cs typeface="Arial" panose="020B0604020202020204" pitchFamily="34" charset="0"/>
              </a:rPr>
              <a:t>Chandler Hall helps us to understand the beginnings of animation. He also introduced us to The 12 Principles of Animation.</a:t>
            </a:r>
            <a:endParaRPr lang="en-US" sz="3200" dirty="0">
              <a:latin typeface="Arial Black" panose="020B0A040201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5427341" y="967659"/>
            <a:ext cx="5567230" cy="5084607"/>
          </a:xfrm>
          <a:prstGeom prst="rect">
            <a:avLst/>
          </a:prstGeom>
        </p:spPr>
      </p:pic>
    </p:spTree>
    <p:extLst>
      <p:ext uri="{BB962C8B-B14F-4D97-AF65-F5344CB8AC3E}">
        <p14:creationId xmlns:p14="http://schemas.microsoft.com/office/powerpoint/2010/main" val="1248994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11086" y="2323802"/>
            <a:ext cx="9666516" cy="830997"/>
          </a:xfrm>
          <a:prstGeom prst="rect">
            <a:avLst/>
          </a:prstGeom>
          <a:noFill/>
        </p:spPr>
        <p:txBody>
          <a:bodyPr wrap="square" rtlCol="0">
            <a:spAutoFit/>
          </a:bodyPr>
          <a:lstStyle/>
          <a:p>
            <a:r>
              <a:rPr lang="en-US" sz="4800" b="1" dirty="0" smtClean="0">
                <a:solidFill>
                  <a:schemeClr val="tx1">
                    <a:lumMod val="50000"/>
                    <a:lumOff val="50000"/>
                  </a:schemeClr>
                </a:solidFill>
                <a:latin typeface="Arial Black" panose="020B0A04020102020204" pitchFamily="34" charset="0"/>
              </a:rPr>
              <a:t>“What are they?’</a:t>
            </a:r>
            <a:endParaRPr lang="en-US" sz="4800" b="1" dirty="0">
              <a:solidFill>
                <a:schemeClr val="tx1">
                  <a:lumMod val="50000"/>
                  <a:lumOff val="50000"/>
                </a:schemeClr>
              </a:solidFill>
              <a:latin typeface="Arial Black" panose="020B0A04020102020204" pitchFamily="34" charset="0"/>
            </a:endParaRPr>
          </a:p>
        </p:txBody>
      </p:sp>
      <p:sp>
        <p:nvSpPr>
          <p:cNvPr id="6" name="TextBox 5"/>
          <p:cNvSpPr txBox="1"/>
          <p:nvPr/>
        </p:nvSpPr>
        <p:spPr>
          <a:xfrm>
            <a:off x="1611086" y="3509962"/>
            <a:ext cx="5987143" cy="1938992"/>
          </a:xfrm>
          <a:prstGeom prst="rect">
            <a:avLst/>
          </a:prstGeom>
          <a:noFill/>
        </p:spPr>
        <p:txBody>
          <a:bodyPr wrap="square" rtlCol="0">
            <a:spAutoFit/>
          </a:bodyPr>
          <a:lstStyle/>
          <a:p>
            <a:r>
              <a:rPr lang="en-US" sz="2000" dirty="0" smtClean="0">
                <a:solidFill>
                  <a:schemeClr val="tx1">
                    <a:lumMod val="50000"/>
                    <a:lumOff val="50000"/>
                  </a:schemeClr>
                </a:solidFill>
              </a:rPr>
              <a:t>The 12 principles of animation are 12 basic rules developed by classical Disney animators as to produce realistic, believable motion; these principles of animation were introduced in the 1981 book “The Illusion of Life”, written by animation veterans Frank Thomas and Ollie Johnston.</a:t>
            </a:r>
            <a:endParaRPr lang="en-US" sz="2000" dirty="0">
              <a:solidFill>
                <a:schemeClr val="tx1">
                  <a:lumMod val="50000"/>
                  <a:lumOff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808" y="2358094"/>
            <a:ext cx="2873766" cy="3055771"/>
          </a:xfrm>
          <a:prstGeom prst="rect">
            <a:avLst/>
          </a:prstGeom>
        </p:spPr>
      </p:pic>
      <p:sp>
        <p:nvSpPr>
          <p:cNvPr id="8" name="Rectangle 7"/>
          <p:cNvSpPr/>
          <p:nvPr/>
        </p:nvSpPr>
        <p:spPr>
          <a:xfrm>
            <a:off x="957942" y="587829"/>
            <a:ext cx="10330543" cy="1446550"/>
          </a:xfrm>
          <a:prstGeom prst="rect">
            <a:avLst/>
          </a:prstGeom>
        </p:spPr>
        <p:txBody>
          <a:bodyPr wrap="square">
            <a:spAutoFit/>
          </a:bodyPr>
          <a:lstStyle/>
          <a:p>
            <a:pPr lvl="0" algn="ctr"/>
            <a:r>
              <a:rPr lang="en-US" sz="4400" dirty="0" smtClean="0">
                <a:solidFill>
                  <a:prstClr val="black">
                    <a:lumMod val="50000"/>
                    <a:lumOff val="50000"/>
                  </a:prstClr>
                </a:solidFill>
                <a:latin typeface="Arial Black" panose="020B0A04020102020204" pitchFamily="34" charset="0"/>
              </a:rPr>
              <a:t>On our Journey we discovered The </a:t>
            </a:r>
            <a:r>
              <a:rPr lang="en-US" sz="4400" dirty="0">
                <a:solidFill>
                  <a:prstClr val="black">
                    <a:lumMod val="50000"/>
                    <a:lumOff val="50000"/>
                  </a:prstClr>
                </a:solidFill>
                <a:latin typeface="Arial Black" panose="020B0A04020102020204" pitchFamily="34" charset="0"/>
              </a:rPr>
              <a:t>12 </a:t>
            </a:r>
            <a:r>
              <a:rPr lang="en-US" sz="4400" dirty="0" smtClean="0">
                <a:solidFill>
                  <a:prstClr val="black">
                    <a:lumMod val="50000"/>
                    <a:lumOff val="50000"/>
                  </a:prstClr>
                </a:solidFill>
                <a:latin typeface="Arial Black" panose="020B0A04020102020204" pitchFamily="34" charset="0"/>
              </a:rPr>
              <a:t>Principles </a:t>
            </a:r>
            <a:r>
              <a:rPr lang="en-US" sz="4400" dirty="0">
                <a:solidFill>
                  <a:prstClr val="black">
                    <a:lumMod val="50000"/>
                    <a:lumOff val="50000"/>
                  </a:prstClr>
                </a:solidFill>
                <a:latin typeface="Arial Black" panose="020B0A04020102020204" pitchFamily="34" charset="0"/>
              </a:rPr>
              <a:t>of </a:t>
            </a:r>
            <a:r>
              <a:rPr lang="en-US" sz="4400" dirty="0" smtClean="0">
                <a:solidFill>
                  <a:prstClr val="black">
                    <a:lumMod val="50000"/>
                    <a:lumOff val="50000"/>
                  </a:prstClr>
                </a:solidFill>
                <a:latin typeface="Arial Black" panose="020B0A04020102020204" pitchFamily="34" charset="0"/>
              </a:rPr>
              <a:t>Animation</a:t>
            </a:r>
            <a:endParaRPr lang="en-US" sz="4400" dirty="0">
              <a:solidFill>
                <a:prstClr val="black">
                  <a:lumMod val="50000"/>
                  <a:lumOff val="50000"/>
                </a:prstClr>
              </a:solidFill>
              <a:latin typeface="Arial Black" panose="020B0A04020102020204" pitchFamily="34" charset="0"/>
            </a:endParaRPr>
          </a:p>
        </p:txBody>
      </p:sp>
    </p:spTree>
    <p:extLst>
      <p:ext uri="{BB962C8B-B14F-4D97-AF65-F5344CB8AC3E}">
        <p14:creationId xmlns:p14="http://schemas.microsoft.com/office/powerpoint/2010/main" val="3324802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stretch>
            <a:fillRect/>
          </a:stretch>
        </p:blipFill>
        <p:spPr>
          <a:xfrm>
            <a:off x="1624386" y="2933358"/>
            <a:ext cx="3069149" cy="1065540"/>
          </a:xfrm>
          <a:prstGeom prst="rect">
            <a:avLst/>
          </a:prstGeom>
        </p:spPr>
      </p:pic>
      <p:pic>
        <p:nvPicPr>
          <p:cNvPr id="9" name="Picture 8"/>
          <p:cNvPicPr>
            <a:picLocks noChangeAspect="1"/>
          </p:cNvPicPr>
          <p:nvPr/>
        </p:nvPicPr>
        <p:blipFill>
          <a:blip r:embed="rId4"/>
          <a:stretch>
            <a:fillRect/>
          </a:stretch>
        </p:blipFill>
        <p:spPr>
          <a:xfrm>
            <a:off x="8757530" y="4146535"/>
            <a:ext cx="1473369" cy="1525472"/>
          </a:xfrm>
          <a:prstGeom prst="rect">
            <a:avLst/>
          </a:prstGeom>
        </p:spPr>
      </p:pic>
      <p:pic>
        <p:nvPicPr>
          <p:cNvPr id="10" name="Picture 9"/>
          <p:cNvPicPr>
            <a:picLocks noChangeAspect="1"/>
          </p:cNvPicPr>
          <p:nvPr/>
        </p:nvPicPr>
        <p:blipFill>
          <a:blip r:embed="rId5"/>
          <a:stretch>
            <a:fillRect/>
          </a:stretch>
        </p:blipFill>
        <p:spPr>
          <a:xfrm>
            <a:off x="7678400" y="1630275"/>
            <a:ext cx="2989600" cy="2244750"/>
          </a:xfrm>
          <a:prstGeom prst="rect">
            <a:avLst/>
          </a:prstGeom>
        </p:spPr>
      </p:pic>
      <p:pic>
        <p:nvPicPr>
          <p:cNvPr id="11" name="Picture 10"/>
          <p:cNvPicPr>
            <a:picLocks noChangeAspect="1"/>
          </p:cNvPicPr>
          <p:nvPr/>
        </p:nvPicPr>
        <p:blipFill>
          <a:blip r:embed="rId6"/>
          <a:stretch>
            <a:fillRect/>
          </a:stretch>
        </p:blipFill>
        <p:spPr>
          <a:xfrm>
            <a:off x="1524000" y="4429919"/>
            <a:ext cx="3169535" cy="1141351"/>
          </a:xfrm>
          <a:prstGeom prst="rect">
            <a:avLst/>
          </a:prstGeom>
        </p:spPr>
      </p:pic>
      <p:pic>
        <p:nvPicPr>
          <p:cNvPr id="12" name="Picture 11"/>
          <p:cNvPicPr>
            <a:picLocks noChangeAspect="1"/>
          </p:cNvPicPr>
          <p:nvPr/>
        </p:nvPicPr>
        <p:blipFill>
          <a:blip r:embed="rId7"/>
          <a:stretch>
            <a:fillRect/>
          </a:stretch>
        </p:blipFill>
        <p:spPr>
          <a:xfrm>
            <a:off x="5221032" y="3112627"/>
            <a:ext cx="2193778" cy="1709979"/>
          </a:xfrm>
          <a:prstGeom prst="rect">
            <a:avLst/>
          </a:prstGeom>
        </p:spPr>
      </p:pic>
      <p:sp>
        <p:nvSpPr>
          <p:cNvPr id="14" name="TextBox 13"/>
          <p:cNvSpPr txBox="1"/>
          <p:nvPr/>
        </p:nvSpPr>
        <p:spPr>
          <a:xfrm>
            <a:off x="1524000" y="986453"/>
            <a:ext cx="6324600" cy="1200329"/>
          </a:xfrm>
          <a:prstGeom prst="rect">
            <a:avLst/>
          </a:prstGeom>
          <a:noFill/>
        </p:spPr>
        <p:txBody>
          <a:bodyPr wrap="square" rtlCol="0">
            <a:spAutoFit/>
          </a:bodyPr>
          <a:lstStyle/>
          <a:p>
            <a:r>
              <a:rPr lang="en-US" sz="3600" dirty="0" smtClean="0">
                <a:latin typeface="Arial Black" panose="020B0A04020102020204" pitchFamily="34" charset="0"/>
              </a:rPr>
              <a:t>We work on figuring these out……</a:t>
            </a:r>
            <a:endParaRPr lang="en-US" sz="3600" dirty="0">
              <a:latin typeface="Arial Black" panose="020B0A04020102020204" pitchFamily="34" charset="0"/>
            </a:endParaRPr>
          </a:p>
        </p:txBody>
      </p:sp>
    </p:spTree>
    <p:extLst>
      <p:ext uri="{BB962C8B-B14F-4D97-AF65-F5344CB8AC3E}">
        <p14:creationId xmlns:p14="http://schemas.microsoft.com/office/powerpoint/2010/main" val="606747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26028" y="1253644"/>
            <a:ext cx="9927771" cy="3766929"/>
          </a:xfrm>
          <a:prstGeom prst="rect">
            <a:avLst/>
          </a:prstGeom>
          <a:noFill/>
        </p:spPr>
        <p:txBody>
          <a:bodyPr wrap="square" rtlCol="0">
            <a:spAutoFit/>
          </a:bodyPr>
          <a:lstStyle/>
          <a:p>
            <a:pPr lvl="0">
              <a:lnSpc>
                <a:spcPct val="107000"/>
              </a:lnSpc>
              <a:spcAft>
                <a:spcPts val="800"/>
              </a:spcAft>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We also looked at 5 kinds of animation</a:t>
            </a:r>
          </a:p>
          <a:p>
            <a:pPr marL="342900" lvl="0" indent="-342900">
              <a:lnSpc>
                <a:spcPct val="107000"/>
              </a:lnSpc>
              <a:spcAft>
                <a:spcPts val="800"/>
              </a:spcAft>
              <a:buFont typeface="+mj-lt"/>
              <a:buAutoNum type="arabicPeriod"/>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 Traditional </a:t>
            </a:r>
            <a:r>
              <a:rPr lang="en-US" sz="3200" b="1"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animation</a:t>
            </a:r>
            <a:endParaRPr lang="en-US" sz="32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 2D </a:t>
            </a:r>
            <a:r>
              <a:rPr lang="en-US" sz="3200" b="1"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Vector-based animation</a:t>
            </a:r>
            <a:endParaRPr lang="en-US" sz="32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 3D </a:t>
            </a:r>
            <a:r>
              <a:rPr lang="en-US" sz="3200" b="1"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computer animation</a:t>
            </a:r>
            <a:endParaRPr lang="en-US" sz="32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 Motion </a:t>
            </a:r>
            <a:r>
              <a:rPr lang="en-US" sz="3200" b="1"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graphics</a:t>
            </a:r>
            <a:endParaRPr lang="en-US" sz="32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3200" b="1" dirty="0" smtClean="0">
                <a:solidFill>
                  <a:prstClr val="black"/>
                </a:solidFill>
                <a:latin typeface="Arial Black" panose="020B0A04020102020204" pitchFamily="34" charset="0"/>
                <a:ea typeface="Calibri" panose="020F0502020204030204" pitchFamily="34" charset="0"/>
                <a:cs typeface="Times New Roman" panose="02020603050405020304" pitchFamily="18" charset="0"/>
              </a:rPr>
              <a:t> Stop </a:t>
            </a:r>
            <a:r>
              <a:rPr lang="en-US" sz="3200" b="1"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motion</a:t>
            </a:r>
            <a:endParaRPr lang="en-US" sz="3200" dirty="0">
              <a:solidFill>
                <a:prstClr val="black"/>
              </a:solidFill>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735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Film Grain Overlay Color | HD | Snowman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746503"/>
            <a:ext cx="9927772" cy="830997"/>
          </a:xfrm>
          <a:prstGeom prst="rect">
            <a:avLst/>
          </a:prstGeom>
          <a:noFill/>
        </p:spPr>
        <p:txBody>
          <a:bodyPr wrap="square" rtlCol="0">
            <a:spAutoFit/>
          </a:bodyPr>
          <a:lstStyle/>
          <a:p>
            <a:r>
              <a:rPr lang="en-US" sz="4800" b="1" dirty="0" smtClean="0">
                <a:solidFill>
                  <a:schemeClr val="tx1">
                    <a:lumMod val="50000"/>
                    <a:lumOff val="50000"/>
                  </a:schemeClr>
                </a:solidFill>
                <a:latin typeface="Arial Black" panose="020B0A04020102020204" pitchFamily="34" charset="0"/>
              </a:rPr>
              <a:t>Students get the materials</a:t>
            </a:r>
            <a:endParaRPr lang="en-US" sz="4800" b="1" dirty="0">
              <a:solidFill>
                <a:schemeClr val="tx1">
                  <a:lumMod val="50000"/>
                  <a:lumOff val="50000"/>
                </a:schemeClr>
              </a:solidFill>
              <a:latin typeface="Arial Black" panose="020B0A04020102020204" pitchFamily="34" charset="0"/>
            </a:endParaRPr>
          </a:p>
        </p:txBody>
      </p:sp>
      <p:pic>
        <p:nvPicPr>
          <p:cNvPr id="9" name="Picture 8"/>
          <p:cNvPicPr>
            <a:picLocks noChangeAspect="1"/>
          </p:cNvPicPr>
          <p:nvPr/>
        </p:nvPicPr>
        <p:blipFill>
          <a:blip r:embed="rId3"/>
          <a:stretch>
            <a:fillRect/>
          </a:stretch>
        </p:blipFill>
        <p:spPr>
          <a:xfrm>
            <a:off x="3558520" y="1577500"/>
            <a:ext cx="4679750" cy="4349464"/>
          </a:xfrm>
          <a:prstGeom prst="rect">
            <a:avLst/>
          </a:prstGeom>
        </p:spPr>
      </p:pic>
    </p:spTree>
    <p:extLst>
      <p:ext uri="{BB962C8B-B14F-4D97-AF65-F5344CB8AC3E}">
        <p14:creationId xmlns:p14="http://schemas.microsoft.com/office/powerpoint/2010/main" val="1247486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3251</TotalTime>
  <Words>438</Words>
  <Application>Microsoft Office PowerPoint</Application>
  <PresentationFormat>Widescreen</PresentationFormat>
  <Paragraphs>35</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Black</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Chandler.Hall</dc:creator>
  <cp:lastModifiedBy>Shepherd, Shannon (BLHS)</cp:lastModifiedBy>
  <cp:revision>51</cp:revision>
  <cp:lastPrinted>2020-04-07T16:20:23Z</cp:lastPrinted>
  <dcterms:created xsi:type="dcterms:W3CDTF">2019-10-02T18:32:09Z</dcterms:created>
  <dcterms:modified xsi:type="dcterms:W3CDTF">2020-04-07T17:51:30Z</dcterms:modified>
</cp:coreProperties>
</file>