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62" r:id="rId2"/>
    <p:sldId id="257" r:id="rId3"/>
    <p:sldId id="258" r:id="rId4"/>
    <p:sldId id="259" r:id="rId5"/>
    <p:sldId id="260" r:id="rId6"/>
    <p:sldId id="265" r:id="rId7"/>
    <p:sldId id="261" r:id="rId8"/>
    <p:sldId id="264"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1"/>
    <p:restoredTop sz="94632"/>
  </p:normalViewPr>
  <p:slideViewPr>
    <p:cSldViewPr snapToGrid="0" snapToObjects="1">
      <p:cViewPr varScale="1">
        <p:scale>
          <a:sx n="94" d="100"/>
          <a:sy n="94" d="100"/>
        </p:scale>
        <p:origin x="208"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4FBF6-9DF2-5349-A781-C28299ED0DCA}" type="datetimeFigureOut">
              <a:rPr lang="en-US" smtClean="0"/>
              <a:t>4/14/2020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A3B9B-BCE0-3E49-A225-27A4B0D6B118}" type="slidenum">
              <a:rPr lang="en-US" smtClean="0"/>
              <a:t>‹#›</a:t>
            </a:fld>
            <a:endParaRPr lang="en-US"/>
          </a:p>
        </p:txBody>
      </p:sp>
    </p:spTree>
    <p:extLst>
      <p:ext uri="{BB962C8B-B14F-4D97-AF65-F5344CB8AC3E}">
        <p14:creationId xmlns:p14="http://schemas.microsoft.com/office/powerpoint/2010/main" val="416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back to your grant -</a:t>
            </a:r>
          </a:p>
          <a:p>
            <a:endParaRPr lang="en-US" dirty="0"/>
          </a:p>
        </p:txBody>
      </p:sp>
      <p:sp>
        <p:nvSpPr>
          <p:cNvPr id="4" name="Slide Number Placeholder 3"/>
          <p:cNvSpPr>
            <a:spLocks noGrp="1"/>
          </p:cNvSpPr>
          <p:nvPr>
            <p:ph type="sldNum" sz="quarter" idx="5"/>
          </p:nvPr>
        </p:nvSpPr>
        <p:spPr/>
        <p:txBody>
          <a:bodyPr/>
          <a:lstStyle/>
          <a:p>
            <a:fld id="{BE7A3B9B-BCE0-3E49-A225-27A4B0D6B118}" type="slidenum">
              <a:rPr lang="en-US" smtClean="0"/>
              <a:t>2</a:t>
            </a:fld>
            <a:endParaRPr lang="en-US"/>
          </a:p>
        </p:txBody>
      </p:sp>
    </p:spTree>
    <p:extLst>
      <p:ext uri="{BB962C8B-B14F-4D97-AF65-F5344CB8AC3E}">
        <p14:creationId xmlns:p14="http://schemas.microsoft.com/office/powerpoint/2010/main" val="368939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back to your grant – What was the need?</a:t>
            </a:r>
          </a:p>
        </p:txBody>
      </p:sp>
      <p:sp>
        <p:nvSpPr>
          <p:cNvPr id="4" name="Slide Number Placeholder 3"/>
          <p:cNvSpPr>
            <a:spLocks noGrp="1"/>
          </p:cNvSpPr>
          <p:nvPr>
            <p:ph type="sldNum" sz="quarter" idx="5"/>
          </p:nvPr>
        </p:nvSpPr>
        <p:spPr/>
        <p:txBody>
          <a:bodyPr/>
          <a:lstStyle/>
          <a:p>
            <a:fld id="{BE7A3B9B-BCE0-3E49-A225-27A4B0D6B118}" type="slidenum">
              <a:rPr lang="en-US" smtClean="0"/>
              <a:t>3</a:t>
            </a:fld>
            <a:endParaRPr lang="en-US"/>
          </a:p>
        </p:txBody>
      </p:sp>
    </p:spTree>
    <p:extLst>
      <p:ext uri="{BB962C8B-B14F-4D97-AF65-F5344CB8AC3E}">
        <p14:creationId xmlns:p14="http://schemas.microsoft.com/office/powerpoint/2010/main" val="3351776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examples, add photos, maybe student statements, data tables, </a:t>
            </a:r>
            <a:r>
              <a:rPr lang="en-US" dirty="0" err="1"/>
              <a:t>etc</a:t>
            </a:r>
            <a:r>
              <a:rPr lang="en-US" dirty="0"/>
              <a:t>…</a:t>
            </a:r>
          </a:p>
        </p:txBody>
      </p:sp>
      <p:sp>
        <p:nvSpPr>
          <p:cNvPr id="4" name="Slide Number Placeholder 3"/>
          <p:cNvSpPr>
            <a:spLocks noGrp="1"/>
          </p:cNvSpPr>
          <p:nvPr>
            <p:ph type="sldNum" sz="quarter" idx="5"/>
          </p:nvPr>
        </p:nvSpPr>
        <p:spPr/>
        <p:txBody>
          <a:bodyPr/>
          <a:lstStyle/>
          <a:p>
            <a:fld id="{BE7A3B9B-BCE0-3E49-A225-27A4B0D6B118}" type="slidenum">
              <a:rPr lang="en-US" smtClean="0"/>
              <a:t>4</a:t>
            </a:fld>
            <a:endParaRPr lang="en-US"/>
          </a:p>
        </p:txBody>
      </p:sp>
    </p:spTree>
    <p:extLst>
      <p:ext uri="{BB962C8B-B14F-4D97-AF65-F5344CB8AC3E}">
        <p14:creationId xmlns:p14="http://schemas.microsoft.com/office/powerpoint/2010/main" val="3453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impact it had on your students, if you didn’t get to finish your grant then tell what will be the benefits for students.  How does this help students in the long run.</a:t>
            </a:r>
          </a:p>
        </p:txBody>
      </p:sp>
      <p:sp>
        <p:nvSpPr>
          <p:cNvPr id="4" name="Slide Number Placeholder 3"/>
          <p:cNvSpPr>
            <a:spLocks noGrp="1"/>
          </p:cNvSpPr>
          <p:nvPr>
            <p:ph type="sldNum" sz="quarter" idx="5"/>
          </p:nvPr>
        </p:nvSpPr>
        <p:spPr/>
        <p:txBody>
          <a:bodyPr/>
          <a:lstStyle/>
          <a:p>
            <a:fld id="{BE7A3B9B-BCE0-3E49-A225-27A4B0D6B118}" type="slidenum">
              <a:rPr lang="en-US" smtClean="0"/>
              <a:t>5</a:t>
            </a:fld>
            <a:endParaRPr lang="en-US"/>
          </a:p>
        </p:txBody>
      </p:sp>
    </p:spTree>
    <p:extLst>
      <p:ext uri="{BB962C8B-B14F-4D97-AF65-F5344CB8AC3E}">
        <p14:creationId xmlns:p14="http://schemas.microsoft.com/office/powerpoint/2010/main" val="2251394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impact it had on your students, if you didn’t get to finish your grant then tell what will be the benefits for students.  How does this help students in the long run.</a:t>
            </a:r>
          </a:p>
        </p:txBody>
      </p:sp>
      <p:sp>
        <p:nvSpPr>
          <p:cNvPr id="4" name="Slide Number Placeholder 3"/>
          <p:cNvSpPr>
            <a:spLocks noGrp="1"/>
          </p:cNvSpPr>
          <p:nvPr>
            <p:ph type="sldNum" sz="quarter" idx="5"/>
          </p:nvPr>
        </p:nvSpPr>
        <p:spPr/>
        <p:txBody>
          <a:bodyPr/>
          <a:lstStyle/>
          <a:p>
            <a:fld id="{BE7A3B9B-BCE0-3E49-A225-27A4B0D6B118}" type="slidenum">
              <a:rPr lang="en-US" smtClean="0"/>
              <a:t>6</a:t>
            </a:fld>
            <a:endParaRPr lang="en-US"/>
          </a:p>
        </p:txBody>
      </p:sp>
    </p:spTree>
    <p:extLst>
      <p:ext uri="{BB962C8B-B14F-4D97-AF65-F5344CB8AC3E}">
        <p14:creationId xmlns:p14="http://schemas.microsoft.com/office/powerpoint/2010/main" val="3929669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t>
            </a:r>
            <a:r>
              <a:rPr lang="en-US" sz="1200" dirty="0">
                <a:solidFill>
                  <a:srgbClr val="FFFFFF"/>
                </a:solidFill>
              </a:rPr>
              <a:t>(Evidence may include: data, photographs, student work, tools, video, etc.). Talk about good and bad.</a:t>
            </a:r>
            <a:endParaRPr lang="en-US" dirty="0"/>
          </a:p>
        </p:txBody>
      </p:sp>
      <p:sp>
        <p:nvSpPr>
          <p:cNvPr id="4" name="Slide Number Placeholder 3"/>
          <p:cNvSpPr>
            <a:spLocks noGrp="1"/>
          </p:cNvSpPr>
          <p:nvPr>
            <p:ph type="sldNum" sz="quarter" idx="5"/>
          </p:nvPr>
        </p:nvSpPr>
        <p:spPr/>
        <p:txBody>
          <a:bodyPr/>
          <a:lstStyle/>
          <a:p>
            <a:fld id="{BE7A3B9B-BCE0-3E49-A225-27A4B0D6B118}" type="slidenum">
              <a:rPr lang="en-US" smtClean="0"/>
              <a:t>7</a:t>
            </a:fld>
            <a:endParaRPr lang="en-US"/>
          </a:p>
        </p:txBody>
      </p:sp>
    </p:spTree>
    <p:extLst>
      <p:ext uri="{BB962C8B-B14F-4D97-AF65-F5344CB8AC3E}">
        <p14:creationId xmlns:p14="http://schemas.microsoft.com/office/powerpoint/2010/main" val="1578071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how this will benefit </a:t>
            </a:r>
          </a:p>
        </p:txBody>
      </p:sp>
      <p:sp>
        <p:nvSpPr>
          <p:cNvPr id="4" name="Slide Number Placeholder 3"/>
          <p:cNvSpPr>
            <a:spLocks noGrp="1"/>
          </p:cNvSpPr>
          <p:nvPr>
            <p:ph type="sldNum" sz="quarter" idx="5"/>
          </p:nvPr>
        </p:nvSpPr>
        <p:spPr/>
        <p:txBody>
          <a:bodyPr/>
          <a:lstStyle/>
          <a:p>
            <a:fld id="{BE7A3B9B-BCE0-3E49-A225-27A4B0D6B118}" type="slidenum">
              <a:rPr lang="en-US" smtClean="0"/>
              <a:t>8</a:t>
            </a:fld>
            <a:endParaRPr lang="en-US"/>
          </a:p>
        </p:txBody>
      </p:sp>
    </p:spTree>
    <p:extLst>
      <p:ext uri="{BB962C8B-B14F-4D97-AF65-F5344CB8AC3E}">
        <p14:creationId xmlns:p14="http://schemas.microsoft.com/office/powerpoint/2010/main" val="2678289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Don’t forget to Thank them for the experience</a:t>
            </a:r>
            <a:endParaRPr lang="en-US" dirty="0"/>
          </a:p>
        </p:txBody>
      </p:sp>
      <p:sp>
        <p:nvSpPr>
          <p:cNvPr id="4" name="Slide Number Placeholder 3"/>
          <p:cNvSpPr>
            <a:spLocks noGrp="1"/>
          </p:cNvSpPr>
          <p:nvPr>
            <p:ph type="sldNum" sz="quarter" idx="5"/>
          </p:nvPr>
        </p:nvSpPr>
        <p:spPr/>
        <p:txBody>
          <a:bodyPr/>
          <a:lstStyle/>
          <a:p>
            <a:fld id="{BE7A3B9B-BCE0-3E49-A225-27A4B0D6B118}" type="slidenum">
              <a:rPr lang="en-US" smtClean="0"/>
              <a:t>9</a:t>
            </a:fld>
            <a:endParaRPr lang="en-US"/>
          </a:p>
        </p:txBody>
      </p:sp>
    </p:spTree>
    <p:extLst>
      <p:ext uri="{BB962C8B-B14F-4D97-AF65-F5344CB8AC3E}">
        <p14:creationId xmlns:p14="http://schemas.microsoft.com/office/powerpoint/2010/main" val="878600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69B62-D042-2244-AE3F-193951EA37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CF6416-08DB-9049-9D64-083EC36449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A351A-1ED5-7E42-9C68-BBB3168091EB}"/>
              </a:ext>
            </a:extLst>
          </p:cNvPr>
          <p:cNvSpPr>
            <a:spLocks noGrp="1"/>
          </p:cNvSpPr>
          <p:nvPr>
            <p:ph type="dt" sz="half" idx="10"/>
          </p:nvPr>
        </p:nvSpPr>
        <p:spPr/>
        <p:txBody>
          <a:bodyPr/>
          <a:lstStyle/>
          <a:p>
            <a:fld id="{1FCA61AD-FC65-E948-9C84-4C485EE1D854}" type="datetimeFigureOut">
              <a:rPr lang="en-US" smtClean="0"/>
              <a:t>4/14/2020</a:t>
            </a:fld>
            <a:endParaRPr lang="en-US"/>
          </a:p>
        </p:txBody>
      </p:sp>
      <p:sp>
        <p:nvSpPr>
          <p:cNvPr id="5" name="Footer Placeholder 4">
            <a:extLst>
              <a:ext uri="{FF2B5EF4-FFF2-40B4-BE49-F238E27FC236}">
                <a16:creationId xmlns:a16="http://schemas.microsoft.com/office/drawing/2014/main" id="{17D39E1E-F136-4F4E-8AED-6385C8265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43A01-4E4F-EE46-B125-1DD7096B123B}"/>
              </a:ext>
            </a:extLst>
          </p:cNvPr>
          <p:cNvSpPr>
            <a:spLocks noGrp="1"/>
          </p:cNvSpPr>
          <p:nvPr>
            <p:ph type="sldNum" sz="quarter" idx="12"/>
          </p:nvPr>
        </p:nvSpPr>
        <p:spPr/>
        <p:txBody>
          <a:bodyPr/>
          <a:lstStyle/>
          <a:p>
            <a:fld id="{087631C0-FB0B-2D4E-BB88-52161E14F81A}" type="slidenum">
              <a:rPr lang="en-US" smtClean="0"/>
              <a:t>‹#›</a:t>
            </a:fld>
            <a:endParaRPr lang="en-US"/>
          </a:p>
        </p:txBody>
      </p:sp>
    </p:spTree>
    <p:extLst>
      <p:ext uri="{BB962C8B-B14F-4D97-AF65-F5344CB8AC3E}">
        <p14:creationId xmlns:p14="http://schemas.microsoft.com/office/powerpoint/2010/main" val="270038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BFC7-D189-4844-955D-F691405F7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23BA75-1CE9-6443-B34F-D0F976C636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C246F-2D27-AF4C-86FE-84A7A0AB052B}"/>
              </a:ext>
            </a:extLst>
          </p:cNvPr>
          <p:cNvSpPr>
            <a:spLocks noGrp="1"/>
          </p:cNvSpPr>
          <p:nvPr>
            <p:ph type="dt" sz="half" idx="10"/>
          </p:nvPr>
        </p:nvSpPr>
        <p:spPr/>
        <p:txBody>
          <a:bodyPr/>
          <a:lstStyle/>
          <a:p>
            <a:fld id="{1FCA61AD-FC65-E948-9C84-4C485EE1D854}" type="datetimeFigureOut">
              <a:rPr lang="en-US" smtClean="0"/>
              <a:t>4/14/2020</a:t>
            </a:fld>
            <a:endParaRPr lang="en-US"/>
          </a:p>
        </p:txBody>
      </p:sp>
      <p:sp>
        <p:nvSpPr>
          <p:cNvPr id="5" name="Footer Placeholder 4">
            <a:extLst>
              <a:ext uri="{FF2B5EF4-FFF2-40B4-BE49-F238E27FC236}">
                <a16:creationId xmlns:a16="http://schemas.microsoft.com/office/drawing/2014/main" id="{AC0FCD05-931E-C145-8C5E-F2003F2849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C2114-14F9-994B-B4A5-947BC418429C}"/>
              </a:ext>
            </a:extLst>
          </p:cNvPr>
          <p:cNvSpPr>
            <a:spLocks noGrp="1"/>
          </p:cNvSpPr>
          <p:nvPr>
            <p:ph type="sldNum" sz="quarter" idx="12"/>
          </p:nvPr>
        </p:nvSpPr>
        <p:spPr/>
        <p:txBody>
          <a:bodyPr/>
          <a:lstStyle/>
          <a:p>
            <a:fld id="{087631C0-FB0B-2D4E-BB88-52161E14F81A}" type="slidenum">
              <a:rPr lang="en-US" smtClean="0"/>
              <a:t>‹#›</a:t>
            </a:fld>
            <a:endParaRPr lang="en-US"/>
          </a:p>
        </p:txBody>
      </p:sp>
    </p:spTree>
    <p:extLst>
      <p:ext uri="{BB962C8B-B14F-4D97-AF65-F5344CB8AC3E}">
        <p14:creationId xmlns:p14="http://schemas.microsoft.com/office/powerpoint/2010/main" val="15413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F6F81E-F49F-8549-A4BE-94701CAD3F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7AFC0B-45D0-6544-8982-BA4B596490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40110-F020-7347-8213-7C1C32B4F35F}"/>
              </a:ext>
            </a:extLst>
          </p:cNvPr>
          <p:cNvSpPr>
            <a:spLocks noGrp="1"/>
          </p:cNvSpPr>
          <p:nvPr>
            <p:ph type="dt" sz="half" idx="10"/>
          </p:nvPr>
        </p:nvSpPr>
        <p:spPr/>
        <p:txBody>
          <a:bodyPr/>
          <a:lstStyle/>
          <a:p>
            <a:fld id="{1FCA61AD-FC65-E948-9C84-4C485EE1D854}" type="datetimeFigureOut">
              <a:rPr lang="en-US" smtClean="0"/>
              <a:t>4/14/2020</a:t>
            </a:fld>
            <a:endParaRPr lang="en-US"/>
          </a:p>
        </p:txBody>
      </p:sp>
      <p:sp>
        <p:nvSpPr>
          <p:cNvPr id="5" name="Footer Placeholder 4">
            <a:extLst>
              <a:ext uri="{FF2B5EF4-FFF2-40B4-BE49-F238E27FC236}">
                <a16:creationId xmlns:a16="http://schemas.microsoft.com/office/drawing/2014/main" id="{88905879-4E98-1E4C-8A5F-FB4F10720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BABF4-D421-DF43-937B-7E3201A0E93F}"/>
              </a:ext>
            </a:extLst>
          </p:cNvPr>
          <p:cNvSpPr>
            <a:spLocks noGrp="1"/>
          </p:cNvSpPr>
          <p:nvPr>
            <p:ph type="sldNum" sz="quarter" idx="12"/>
          </p:nvPr>
        </p:nvSpPr>
        <p:spPr/>
        <p:txBody>
          <a:bodyPr/>
          <a:lstStyle/>
          <a:p>
            <a:fld id="{087631C0-FB0B-2D4E-BB88-52161E14F81A}" type="slidenum">
              <a:rPr lang="en-US" smtClean="0"/>
              <a:t>‹#›</a:t>
            </a:fld>
            <a:endParaRPr lang="en-US"/>
          </a:p>
        </p:txBody>
      </p:sp>
    </p:spTree>
    <p:extLst>
      <p:ext uri="{BB962C8B-B14F-4D97-AF65-F5344CB8AC3E}">
        <p14:creationId xmlns:p14="http://schemas.microsoft.com/office/powerpoint/2010/main" val="392991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BAA2D-E00D-6844-9EBD-F88FC88A6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65956-25B9-F74C-AB63-4212BA612D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E6933-99AB-9749-B6B5-31EDB4AE98BE}"/>
              </a:ext>
            </a:extLst>
          </p:cNvPr>
          <p:cNvSpPr>
            <a:spLocks noGrp="1"/>
          </p:cNvSpPr>
          <p:nvPr>
            <p:ph type="dt" sz="half" idx="10"/>
          </p:nvPr>
        </p:nvSpPr>
        <p:spPr/>
        <p:txBody>
          <a:bodyPr/>
          <a:lstStyle/>
          <a:p>
            <a:fld id="{1FCA61AD-FC65-E948-9C84-4C485EE1D854}" type="datetimeFigureOut">
              <a:rPr lang="en-US" smtClean="0"/>
              <a:t>4/14/2020</a:t>
            </a:fld>
            <a:endParaRPr lang="en-US"/>
          </a:p>
        </p:txBody>
      </p:sp>
      <p:sp>
        <p:nvSpPr>
          <p:cNvPr id="5" name="Footer Placeholder 4">
            <a:extLst>
              <a:ext uri="{FF2B5EF4-FFF2-40B4-BE49-F238E27FC236}">
                <a16:creationId xmlns:a16="http://schemas.microsoft.com/office/drawing/2014/main" id="{095E16F7-0797-254C-88A4-D89675034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EFBC7-F640-F944-A6DE-FCA0C3DE4EF1}"/>
              </a:ext>
            </a:extLst>
          </p:cNvPr>
          <p:cNvSpPr>
            <a:spLocks noGrp="1"/>
          </p:cNvSpPr>
          <p:nvPr>
            <p:ph type="sldNum" sz="quarter" idx="12"/>
          </p:nvPr>
        </p:nvSpPr>
        <p:spPr/>
        <p:txBody>
          <a:bodyPr/>
          <a:lstStyle/>
          <a:p>
            <a:fld id="{087631C0-FB0B-2D4E-BB88-52161E14F81A}" type="slidenum">
              <a:rPr lang="en-US" smtClean="0"/>
              <a:t>‹#›</a:t>
            </a:fld>
            <a:endParaRPr lang="en-US"/>
          </a:p>
        </p:txBody>
      </p:sp>
    </p:spTree>
    <p:extLst>
      <p:ext uri="{BB962C8B-B14F-4D97-AF65-F5344CB8AC3E}">
        <p14:creationId xmlns:p14="http://schemas.microsoft.com/office/powerpoint/2010/main" val="111354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D3D9D-2A2C-F64F-BED1-34940ACE3B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EA9890-4AFD-874D-95A2-AD55FFB5A9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D1236D-70A1-4F4C-A0C1-5380D30E01A8}"/>
              </a:ext>
            </a:extLst>
          </p:cNvPr>
          <p:cNvSpPr>
            <a:spLocks noGrp="1"/>
          </p:cNvSpPr>
          <p:nvPr>
            <p:ph type="dt" sz="half" idx="10"/>
          </p:nvPr>
        </p:nvSpPr>
        <p:spPr/>
        <p:txBody>
          <a:bodyPr/>
          <a:lstStyle/>
          <a:p>
            <a:fld id="{1FCA61AD-FC65-E948-9C84-4C485EE1D854}" type="datetimeFigureOut">
              <a:rPr lang="en-US" smtClean="0"/>
              <a:t>4/14/2020</a:t>
            </a:fld>
            <a:endParaRPr lang="en-US"/>
          </a:p>
        </p:txBody>
      </p:sp>
      <p:sp>
        <p:nvSpPr>
          <p:cNvPr id="5" name="Footer Placeholder 4">
            <a:extLst>
              <a:ext uri="{FF2B5EF4-FFF2-40B4-BE49-F238E27FC236}">
                <a16:creationId xmlns:a16="http://schemas.microsoft.com/office/drawing/2014/main" id="{496DB452-6FC1-2843-8E5D-4D0D10833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2F2EA-CA28-2140-87C4-D29629E671CC}"/>
              </a:ext>
            </a:extLst>
          </p:cNvPr>
          <p:cNvSpPr>
            <a:spLocks noGrp="1"/>
          </p:cNvSpPr>
          <p:nvPr>
            <p:ph type="sldNum" sz="quarter" idx="12"/>
          </p:nvPr>
        </p:nvSpPr>
        <p:spPr/>
        <p:txBody>
          <a:bodyPr/>
          <a:lstStyle/>
          <a:p>
            <a:fld id="{087631C0-FB0B-2D4E-BB88-52161E14F81A}" type="slidenum">
              <a:rPr lang="en-US" smtClean="0"/>
              <a:t>‹#›</a:t>
            </a:fld>
            <a:endParaRPr lang="en-US"/>
          </a:p>
        </p:txBody>
      </p:sp>
    </p:spTree>
    <p:extLst>
      <p:ext uri="{BB962C8B-B14F-4D97-AF65-F5344CB8AC3E}">
        <p14:creationId xmlns:p14="http://schemas.microsoft.com/office/powerpoint/2010/main" val="815886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223CC-E44B-FD45-807F-4BBA706CF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D529C-32B1-2943-8D9E-F6CB54A00C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11BD7A-EA98-CA41-9F07-98D2DCFF44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09A995-E268-6B4D-BF71-31AF42218A8D}"/>
              </a:ext>
            </a:extLst>
          </p:cNvPr>
          <p:cNvSpPr>
            <a:spLocks noGrp="1"/>
          </p:cNvSpPr>
          <p:nvPr>
            <p:ph type="dt" sz="half" idx="10"/>
          </p:nvPr>
        </p:nvSpPr>
        <p:spPr/>
        <p:txBody>
          <a:bodyPr/>
          <a:lstStyle/>
          <a:p>
            <a:fld id="{1FCA61AD-FC65-E948-9C84-4C485EE1D854}" type="datetimeFigureOut">
              <a:rPr lang="en-US" smtClean="0"/>
              <a:t>4/14/2020</a:t>
            </a:fld>
            <a:endParaRPr lang="en-US"/>
          </a:p>
        </p:txBody>
      </p:sp>
      <p:sp>
        <p:nvSpPr>
          <p:cNvPr id="6" name="Footer Placeholder 5">
            <a:extLst>
              <a:ext uri="{FF2B5EF4-FFF2-40B4-BE49-F238E27FC236}">
                <a16:creationId xmlns:a16="http://schemas.microsoft.com/office/drawing/2014/main" id="{3748E224-76D5-1445-9103-A2DDE65A9F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475FD-A7B6-8E44-B8A4-35F04080D7DC}"/>
              </a:ext>
            </a:extLst>
          </p:cNvPr>
          <p:cNvSpPr>
            <a:spLocks noGrp="1"/>
          </p:cNvSpPr>
          <p:nvPr>
            <p:ph type="sldNum" sz="quarter" idx="12"/>
          </p:nvPr>
        </p:nvSpPr>
        <p:spPr/>
        <p:txBody>
          <a:bodyPr/>
          <a:lstStyle/>
          <a:p>
            <a:fld id="{087631C0-FB0B-2D4E-BB88-52161E14F81A}" type="slidenum">
              <a:rPr lang="en-US" smtClean="0"/>
              <a:t>‹#›</a:t>
            </a:fld>
            <a:endParaRPr lang="en-US"/>
          </a:p>
        </p:txBody>
      </p:sp>
    </p:spTree>
    <p:extLst>
      <p:ext uri="{BB962C8B-B14F-4D97-AF65-F5344CB8AC3E}">
        <p14:creationId xmlns:p14="http://schemas.microsoft.com/office/powerpoint/2010/main" val="58093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D170E-29B0-A442-A417-E1AF496F5E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79E06-E022-DD4A-9D40-51204D8318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72179-B2D7-D348-962B-24D6B76409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36490D-78BE-384E-A92A-DEA29D69EC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7E5F1-76DB-8843-A5CD-10C94AD29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963CD9-F73F-FD41-85F4-10D3B5D57D91}"/>
              </a:ext>
            </a:extLst>
          </p:cNvPr>
          <p:cNvSpPr>
            <a:spLocks noGrp="1"/>
          </p:cNvSpPr>
          <p:nvPr>
            <p:ph type="dt" sz="half" idx="10"/>
          </p:nvPr>
        </p:nvSpPr>
        <p:spPr/>
        <p:txBody>
          <a:bodyPr/>
          <a:lstStyle/>
          <a:p>
            <a:fld id="{1FCA61AD-FC65-E948-9C84-4C485EE1D854}" type="datetimeFigureOut">
              <a:rPr lang="en-US" smtClean="0"/>
              <a:t>4/14/2020</a:t>
            </a:fld>
            <a:endParaRPr lang="en-US"/>
          </a:p>
        </p:txBody>
      </p:sp>
      <p:sp>
        <p:nvSpPr>
          <p:cNvPr id="8" name="Footer Placeholder 7">
            <a:extLst>
              <a:ext uri="{FF2B5EF4-FFF2-40B4-BE49-F238E27FC236}">
                <a16:creationId xmlns:a16="http://schemas.microsoft.com/office/drawing/2014/main" id="{276AF473-62BF-A148-98C2-C9C8BF3BA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D935-0F0E-0246-AC42-E5783A910C14}"/>
              </a:ext>
            </a:extLst>
          </p:cNvPr>
          <p:cNvSpPr>
            <a:spLocks noGrp="1"/>
          </p:cNvSpPr>
          <p:nvPr>
            <p:ph type="sldNum" sz="quarter" idx="12"/>
          </p:nvPr>
        </p:nvSpPr>
        <p:spPr/>
        <p:txBody>
          <a:bodyPr/>
          <a:lstStyle/>
          <a:p>
            <a:fld id="{087631C0-FB0B-2D4E-BB88-52161E14F81A}" type="slidenum">
              <a:rPr lang="en-US" smtClean="0"/>
              <a:t>‹#›</a:t>
            </a:fld>
            <a:endParaRPr lang="en-US"/>
          </a:p>
        </p:txBody>
      </p:sp>
    </p:spTree>
    <p:extLst>
      <p:ext uri="{BB962C8B-B14F-4D97-AF65-F5344CB8AC3E}">
        <p14:creationId xmlns:p14="http://schemas.microsoft.com/office/powerpoint/2010/main" val="187370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23B3F-9A73-914D-A7D5-4E20F10CE9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14ADCB-C924-0546-AF0C-19679EF10553}"/>
              </a:ext>
            </a:extLst>
          </p:cNvPr>
          <p:cNvSpPr>
            <a:spLocks noGrp="1"/>
          </p:cNvSpPr>
          <p:nvPr>
            <p:ph type="dt" sz="half" idx="10"/>
          </p:nvPr>
        </p:nvSpPr>
        <p:spPr/>
        <p:txBody>
          <a:bodyPr/>
          <a:lstStyle/>
          <a:p>
            <a:fld id="{1FCA61AD-FC65-E948-9C84-4C485EE1D854}" type="datetimeFigureOut">
              <a:rPr lang="en-US" smtClean="0"/>
              <a:t>4/14/2020</a:t>
            </a:fld>
            <a:endParaRPr lang="en-US"/>
          </a:p>
        </p:txBody>
      </p:sp>
      <p:sp>
        <p:nvSpPr>
          <p:cNvPr id="4" name="Footer Placeholder 3">
            <a:extLst>
              <a:ext uri="{FF2B5EF4-FFF2-40B4-BE49-F238E27FC236}">
                <a16:creationId xmlns:a16="http://schemas.microsoft.com/office/drawing/2014/main" id="{28708202-361E-AD4C-B6D6-98731CBA84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8B5B9-35B7-5A40-854D-7D2F9EC47300}"/>
              </a:ext>
            </a:extLst>
          </p:cNvPr>
          <p:cNvSpPr>
            <a:spLocks noGrp="1"/>
          </p:cNvSpPr>
          <p:nvPr>
            <p:ph type="sldNum" sz="quarter" idx="12"/>
          </p:nvPr>
        </p:nvSpPr>
        <p:spPr/>
        <p:txBody>
          <a:bodyPr/>
          <a:lstStyle/>
          <a:p>
            <a:fld id="{087631C0-FB0B-2D4E-BB88-52161E14F81A}" type="slidenum">
              <a:rPr lang="en-US" smtClean="0"/>
              <a:t>‹#›</a:t>
            </a:fld>
            <a:endParaRPr lang="en-US"/>
          </a:p>
        </p:txBody>
      </p:sp>
    </p:spTree>
    <p:extLst>
      <p:ext uri="{BB962C8B-B14F-4D97-AF65-F5344CB8AC3E}">
        <p14:creationId xmlns:p14="http://schemas.microsoft.com/office/powerpoint/2010/main" val="128761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33658A-E28E-E544-9297-1F51E3D2A5D9}"/>
              </a:ext>
            </a:extLst>
          </p:cNvPr>
          <p:cNvSpPr>
            <a:spLocks noGrp="1"/>
          </p:cNvSpPr>
          <p:nvPr>
            <p:ph type="dt" sz="half" idx="10"/>
          </p:nvPr>
        </p:nvSpPr>
        <p:spPr/>
        <p:txBody>
          <a:bodyPr/>
          <a:lstStyle/>
          <a:p>
            <a:fld id="{1FCA61AD-FC65-E948-9C84-4C485EE1D854}" type="datetimeFigureOut">
              <a:rPr lang="en-US" smtClean="0"/>
              <a:t>4/14/2020</a:t>
            </a:fld>
            <a:endParaRPr lang="en-US"/>
          </a:p>
        </p:txBody>
      </p:sp>
      <p:sp>
        <p:nvSpPr>
          <p:cNvPr id="3" name="Footer Placeholder 2">
            <a:extLst>
              <a:ext uri="{FF2B5EF4-FFF2-40B4-BE49-F238E27FC236}">
                <a16:creationId xmlns:a16="http://schemas.microsoft.com/office/drawing/2014/main" id="{4A96444E-6D30-DC49-A800-B72B7E95C6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38C0F-9959-1443-9F1F-97257983CB9D}"/>
              </a:ext>
            </a:extLst>
          </p:cNvPr>
          <p:cNvSpPr>
            <a:spLocks noGrp="1"/>
          </p:cNvSpPr>
          <p:nvPr>
            <p:ph type="sldNum" sz="quarter" idx="12"/>
          </p:nvPr>
        </p:nvSpPr>
        <p:spPr/>
        <p:txBody>
          <a:bodyPr/>
          <a:lstStyle/>
          <a:p>
            <a:fld id="{087631C0-FB0B-2D4E-BB88-52161E14F81A}" type="slidenum">
              <a:rPr lang="en-US" smtClean="0"/>
              <a:t>‹#›</a:t>
            </a:fld>
            <a:endParaRPr lang="en-US"/>
          </a:p>
        </p:txBody>
      </p:sp>
    </p:spTree>
    <p:extLst>
      <p:ext uri="{BB962C8B-B14F-4D97-AF65-F5344CB8AC3E}">
        <p14:creationId xmlns:p14="http://schemas.microsoft.com/office/powerpoint/2010/main" val="751592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F291F-35A5-684E-86B9-298C53203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ADA514-C5AB-D94D-AC01-E8B421AFF3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47F7BE-614C-D74A-A221-4A574849C2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D40A7-5F28-E543-B1EC-5612D59453AB}"/>
              </a:ext>
            </a:extLst>
          </p:cNvPr>
          <p:cNvSpPr>
            <a:spLocks noGrp="1"/>
          </p:cNvSpPr>
          <p:nvPr>
            <p:ph type="dt" sz="half" idx="10"/>
          </p:nvPr>
        </p:nvSpPr>
        <p:spPr/>
        <p:txBody>
          <a:bodyPr/>
          <a:lstStyle/>
          <a:p>
            <a:fld id="{1FCA61AD-FC65-E948-9C84-4C485EE1D854}" type="datetimeFigureOut">
              <a:rPr lang="en-US" smtClean="0"/>
              <a:t>4/14/2020</a:t>
            </a:fld>
            <a:endParaRPr lang="en-US"/>
          </a:p>
        </p:txBody>
      </p:sp>
      <p:sp>
        <p:nvSpPr>
          <p:cNvPr id="6" name="Footer Placeholder 5">
            <a:extLst>
              <a:ext uri="{FF2B5EF4-FFF2-40B4-BE49-F238E27FC236}">
                <a16:creationId xmlns:a16="http://schemas.microsoft.com/office/drawing/2014/main" id="{8FBC1129-9522-A64E-B552-9E1FDD983C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14C97-4152-4E4C-8F95-3F66A4A32F37}"/>
              </a:ext>
            </a:extLst>
          </p:cNvPr>
          <p:cNvSpPr>
            <a:spLocks noGrp="1"/>
          </p:cNvSpPr>
          <p:nvPr>
            <p:ph type="sldNum" sz="quarter" idx="12"/>
          </p:nvPr>
        </p:nvSpPr>
        <p:spPr/>
        <p:txBody>
          <a:bodyPr/>
          <a:lstStyle/>
          <a:p>
            <a:fld id="{087631C0-FB0B-2D4E-BB88-52161E14F81A}" type="slidenum">
              <a:rPr lang="en-US" smtClean="0"/>
              <a:t>‹#›</a:t>
            </a:fld>
            <a:endParaRPr lang="en-US"/>
          </a:p>
        </p:txBody>
      </p:sp>
    </p:spTree>
    <p:extLst>
      <p:ext uri="{BB962C8B-B14F-4D97-AF65-F5344CB8AC3E}">
        <p14:creationId xmlns:p14="http://schemas.microsoft.com/office/powerpoint/2010/main" val="220781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0A2F-E91C-164F-9D0F-9AC25AC537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B07E4-A794-B64C-ADD3-1C2C7E121F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9BA359-02DC-8049-B96B-0A94B78A5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D5FCE3-EFD7-B642-A162-18FFE97458CC}"/>
              </a:ext>
            </a:extLst>
          </p:cNvPr>
          <p:cNvSpPr>
            <a:spLocks noGrp="1"/>
          </p:cNvSpPr>
          <p:nvPr>
            <p:ph type="dt" sz="half" idx="10"/>
          </p:nvPr>
        </p:nvSpPr>
        <p:spPr/>
        <p:txBody>
          <a:bodyPr/>
          <a:lstStyle/>
          <a:p>
            <a:fld id="{1FCA61AD-FC65-E948-9C84-4C485EE1D854}" type="datetimeFigureOut">
              <a:rPr lang="en-US" smtClean="0"/>
              <a:t>4/14/2020</a:t>
            </a:fld>
            <a:endParaRPr lang="en-US"/>
          </a:p>
        </p:txBody>
      </p:sp>
      <p:sp>
        <p:nvSpPr>
          <p:cNvPr id="6" name="Footer Placeholder 5">
            <a:extLst>
              <a:ext uri="{FF2B5EF4-FFF2-40B4-BE49-F238E27FC236}">
                <a16:creationId xmlns:a16="http://schemas.microsoft.com/office/drawing/2014/main" id="{1B1264DC-E87A-8B4E-8084-DB2F5CE98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4B3A5-94D4-7247-9479-91458889AABB}"/>
              </a:ext>
            </a:extLst>
          </p:cNvPr>
          <p:cNvSpPr>
            <a:spLocks noGrp="1"/>
          </p:cNvSpPr>
          <p:nvPr>
            <p:ph type="sldNum" sz="quarter" idx="12"/>
          </p:nvPr>
        </p:nvSpPr>
        <p:spPr/>
        <p:txBody>
          <a:bodyPr/>
          <a:lstStyle/>
          <a:p>
            <a:fld id="{087631C0-FB0B-2D4E-BB88-52161E14F81A}" type="slidenum">
              <a:rPr lang="en-US" smtClean="0"/>
              <a:t>‹#›</a:t>
            </a:fld>
            <a:endParaRPr lang="en-US"/>
          </a:p>
        </p:txBody>
      </p:sp>
    </p:spTree>
    <p:extLst>
      <p:ext uri="{BB962C8B-B14F-4D97-AF65-F5344CB8AC3E}">
        <p14:creationId xmlns:p14="http://schemas.microsoft.com/office/powerpoint/2010/main" val="3384588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1C3E7A-C6B3-3A4E-BBD6-333D570B2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1B0BAE-13E2-5044-ADA6-FCD5A92F3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F9717C-22CE-7C40-952A-899DDF1761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A61AD-FC65-E948-9C84-4C485EE1D854}" type="datetimeFigureOut">
              <a:rPr lang="en-US" smtClean="0"/>
              <a:t>4/14/2020</a:t>
            </a:fld>
            <a:endParaRPr lang="en-US"/>
          </a:p>
        </p:txBody>
      </p:sp>
      <p:sp>
        <p:nvSpPr>
          <p:cNvPr id="5" name="Footer Placeholder 4">
            <a:extLst>
              <a:ext uri="{FF2B5EF4-FFF2-40B4-BE49-F238E27FC236}">
                <a16:creationId xmlns:a16="http://schemas.microsoft.com/office/drawing/2014/main" id="{1A27BAA6-1C87-5844-BDF2-1893B6F739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BF9DEC-CF5A-894B-84E9-046E99BCC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631C0-FB0B-2D4E-BB88-52161E14F81A}" type="slidenum">
              <a:rPr lang="en-US" smtClean="0"/>
              <a:t>‹#›</a:t>
            </a:fld>
            <a:endParaRPr lang="en-US"/>
          </a:p>
        </p:txBody>
      </p:sp>
    </p:spTree>
    <p:extLst>
      <p:ext uri="{BB962C8B-B14F-4D97-AF65-F5344CB8AC3E}">
        <p14:creationId xmlns:p14="http://schemas.microsoft.com/office/powerpoint/2010/main" val="2875064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AB0CA-D7D5-164B-AE48-F98AE50CD267}"/>
              </a:ext>
            </a:extLst>
          </p:cNvPr>
          <p:cNvSpPr>
            <a:spLocks noGrp="1"/>
          </p:cNvSpPr>
          <p:nvPr>
            <p:ph type="title"/>
          </p:nvPr>
        </p:nvSpPr>
        <p:spPr>
          <a:xfrm>
            <a:off x="589560" y="856180"/>
            <a:ext cx="4560584" cy="1128068"/>
          </a:xfrm>
        </p:spPr>
        <p:txBody>
          <a:bodyPr anchor="ctr">
            <a:normAutofit/>
          </a:bodyPr>
          <a:lstStyle/>
          <a:p>
            <a:pPr algn="ctr"/>
            <a:r>
              <a:rPr lang="en-US" sz="4000" dirty="0"/>
              <a:t>Write ON!!</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3E2870-023D-F348-9AE8-B6FF95F9F907}"/>
              </a:ext>
            </a:extLst>
          </p:cNvPr>
          <p:cNvSpPr>
            <a:spLocks noGrp="1"/>
          </p:cNvSpPr>
          <p:nvPr>
            <p:ph idx="1"/>
          </p:nvPr>
        </p:nvSpPr>
        <p:spPr>
          <a:xfrm>
            <a:off x="590719" y="2330505"/>
            <a:ext cx="4559425" cy="3979585"/>
          </a:xfrm>
        </p:spPr>
        <p:txBody>
          <a:bodyPr anchor="ctr">
            <a:normAutofit/>
          </a:bodyPr>
          <a:lstStyle/>
          <a:p>
            <a:r>
              <a:rPr lang="en-US" sz="2000" dirty="0"/>
              <a:t>Missy Henson Little</a:t>
            </a:r>
          </a:p>
          <a:p>
            <a:r>
              <a:rPr lang="en-US" sz="2000" dirty="0">
                <a:cs typeface="Calibri"/>
              </a:rPr>
              <a:t>6</a:t>
            </a:r>
            <a:r>
              <a:rPr lang="en-US" sz="2000" baseline="30000" dirty="0">
                <a:cs typeface="Calibri"/>
              </a:rPr>
              <a:t>th</a:t>
            </a:r>
            <a:r>
              <a:rPr lang="en-US" sz="2000" dirty="0">
                <a:cs typeface="Calibri"/>
              </a:rPr>
              <a:t>, 7</a:t>
            </a:r>
            <a:r>
              <a:rPr lang="en-US" sz="2000" baseline="30000" dirty="0">
                <a:cs typeface="Calibri"/>
              </a:rPr>
              <a:t>th</a:t>
            </a:r>
            <a:r>
              <a:rPr lang="en-US" sz="2000" dirty="0">
                <a:cs typeface="Calibri"/>
              </a:rPr>
              <a:t>, 8</a:t>
            </a:r>
            <a:r>
              <a:rPr lang="en-US" sz="2000" baseline="30000" dirty="0">
                <a:cs typeface="Calibri"/>
              </a:rPr>
              <a:t>th</a:t>
            </a:r>
            <a:r>
              <a:rPr lang="en-US" sz="2000" dirty="0">
                <a:cs typeface="Calibri"/>
              </a:rPr>
              <a:t> grade ELA</a:t>
            </a:r>
          </a:p>
          <a:p>
            <a:r>
              <a:rPr lang="en-US" sz="2000" dirty="0">
                <a:cs typeface="Calibri"/>
              </a:rPr>
              <a:t>Senior Seminar Class</a:t>
            </a:r>
          </a:p>
          <a:p>
            <a:r>
              <a:rPr lang="en-US" sz="2000" dirty="0"/>
              <a:t>Jackson City School</a:t>
            </a:r>
            <a:endParaRPr lang="en-US" sz="2000" dirty="0">
              <a:cs typeface="Calibri"/>
            </a:endParaRPr>
          </a:p>
          <a:p>
            <a:r>
              <a:rPr lang="en-US" sz="2000" dirty="0"/>
              <a:t>Jackson Independent School District</a:t>
            </a:r>
            <a:endParaRPr lang="en-US" sz="2000" dirty="0">
              <a:cs typeface="Calibri"/>
            </a:endParaRPr>
          </a:p>
          <a:p>
            <a:r>
              <a:rPr lang="en-US" sz="1800" dirty="0" err="1"/>
              <a:t>melissa.henson@jacksonind.kyschools.us</a:t>
            </a:r>
            <a:endParaRPr lang="en-US" sz="1800" dirty="0">
              <a:cs typeface="Calibri"/>
            </a:endParaRPr>
          </a:p>
          <a:p>
            <a:pPr marL="0" indent="0">
              <a:buNone/>
            </a:pPr>
            <a:endParaRPr lang="en-US" sz="2000" dirty="0">
              <a:cs typeface="Calibri"/>
            </a:endParaRP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A0B2E812-E946-4844-A385-D64F84A3A867}"/>
              </a:ext>
            </a:extLst>
          </p:cNvPr>
          <p:cNvPicPr>
            <a:picLocks noChangeAspect="1"/>
          </p:cNvPicPr>
          <p:nvPr/>
        </p:nvPicPr>
        <p:blipFill rotWithShape="1">
          <a:blip r:embed="rId2"/>
          <a:srcRect l="2337" r="10291" b="1"/>
          <a:stretch/>
        </p:blipFill>
        <p:spPr>
          <a:xfrm>
            <a:off x="8464893" y="3033748"/>
            <a:ext cx="3230284" cy="3131380"/>
          </a:xfrm>
          <a:prstGeom prst="rect">
            <a:avLst/>
          </a:prstGeom>
        </p:spPr>
      </p:pic>
      <p:pic>
        <p:nvPicPr>
          <p:cNvPr id="7" name="Picture 6">
            <a:extLst>
              <a:ext uri="{FF2B5EF4-FFF2-40B4-BE49-F238E27FC236}">
                <a16:creationId xmlns:a16="http://schemas.microsoft.com/office/drawing/2014/main" id="{03D169CD-CD10-5249-B465-926235766615}"/>
              </a:ext>
            </a:extLst>
          </p:cNvPr>
          <p:cNvPicPr>
            <a:picLocks noChangeAspect="1"/>
          </p:cNvPicPr>
          <p:nvPr/>
        </p:nvPicPr>
        <p:blipFill>
          <a:blip r:embed="rId3"/>
          <a:stretch>
            <a:fillRect/>
          </a:stretch>
        </p:blipFill>
        <p:spPr>
          <a:xfrm rot="5400000">
            <a:off x="5567057" y="1166819"/>
            <a:ext cx="3791583" cy="2843687"/>
          </a:xfrm>
          <a:prstGeom prst="rect">
            <a:avLst/>
          </a:prstGeom>
        </p:spPr>
      </p:pic>
    </p:spTree>
    <p:extLst>
      <p:ext uri="{BB962C8B-B14F-4D97-AF65-F5344CB8AC3E}">
        <p14:creationId xmlns:p14="http://schemas.microsoft.com/office/powerpoint/2010/main" val="4208234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48F415-E229-A146-9474-F0A0D23DD63D}"/>
              </a:ext>
            </a:extLst>
          </p:cNvPr>
          <p:cNvSpPr>
            <a:spLocks noGrp="1"/>
          </p:cNvSpPr>
          <p:nvPr>
            <p:ph type="title"/>
          </p:nvPr>
        </p:nvSpPr>
        <p:spPr>
          <a:xfrm>
            <a:off x="1113267" y="254874"/>
            <a:ext cx="3892732" cy="2674962"/>
          </a:xfrm>
        </p:spPr>
        <p:txBody>
          <a:bodyPr anchor="ctr">
            <a:normAutofit/>
          </a:bodyPr>
          <a:lstStyle/>
          <a:p>
            <a:r>
              <a:rPr lang="en-US" sz="6000" b="1" dirty="0"/>
              <a:t>What did you do?</a:t>
            </a:r>
          </a:p>
        </p:txBody>
      </p:sp>
      <p:grpSp>
        <p:nvGrpSpPr>
          <p:cNvPr id="10" name="Group 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6FA6A0-338C-D243-A319-B625AB490576}"/>
              </a:ext>
            </a:extLst>
          </p:cNvPr>
          <p:cNvSpPr>
            <a:spLocks noGrp="1"/>
          </p:cNvSpPr>
          <p:nvPr>
            <p:ph idx="1"/>
          </p:nvPr>
        </p:nvSpPr>
        <p:spPr>
          <a:xfrm>
            <a:off x="6096001" y="1336329"/>
            <a:ext cx="5260848" cy="3698809"/>
          </a:xfrm>
        </p:spPr>
        <p:txBody>
          <a:bodyPr anchor="ctr">
            <a:normAutofit/>
          </a:bodyPr>
          <a:lstStyle/>
          <a:p>
            <a:r>
              <a:rPr lang="en-US" sz="2000" dirty="0"/>
              <a:t>Purchased some dry erase classroom tables.  Two were round high-top tables and one was a standard rectangle table.  </a:t>
            </a:r>
          </a:p>
          <a:p>
            <a:endParaRPr lang="en-US" sz="2000" dirty="0"/>
          </a:p>
          <a:p>
            <a:r>
              <a:rPr lang="en-US" sz="2000" dirty="0"/>
              <a:t>Utilized these tables in my daily classroom instruction and with student activities.  They also served as regular seating for students in my classroom.</a:t>
            </a:r>
          </a:p>
        </p:txBody>
      </p:sp>
      <p:pic>
        <p:nvPicPr>
          <p:cNvPr id="7" name="Picture 6">
            <a:extLst>
              <a:ext uri="{FF2B5EF4-FFF2-40B4-BE49-F238E27FC236}">
                <a16:creationId xmlns:a16="http://schemas.microsoft.com/office/drawing/2014/main" id="{BF744E7C-1E29-7949-BE88-FF58EEAB9E92}"/>
              </a:ext>
            </a:extLst>
          </p:cNvPr>
          <p:cNvPicPr>
            <a:picLocks noChangeAspect="1"/>
          </p:cNvPicPr>
          <p:nvPr/>
        </p:nvPicPr>
        <p:blipFill>
          <a:blip r:embed="rId3"/>
          <a:stretch>
            <a:fillRect/>
          </a:stretch>
        </p:blipFill>
        <p:spPr>
          <a:xfrm>
            <a:off x="1623706" y="2915302"/>
            <a:ext cx="2844800" cy="3173775"/>
          </a:xfrm>
          <a:prstGeom prst="rect">
            <a:avLst/>
          </a:prstGeom>
        </p:spPr>
      </p:pic>
    </p:spTree>
    <p:extLst>
      <p:ext uri="{BB962C8B-B14F-4D97-AF65-F5344CB8AC3E}">
        <p14:creationId xmlns:p14="http://schemas.microsoft.com/office/powerpoint/2010/main" val="1521541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D52AD-D658-E24B-AECD-AA3AF1BD5527}"/>
              </a:ext>
            </a:extLst>
          </p:cNvPr>
          <p:cNvSpPr>
            <a:spLocks noGrp="1"/>
          </p:cNvSpPr>
          <p:nvPr>
            <p:ph type="title"/>
          </p:nvPr>
        </p:nvSpPr>
        <p:spPr>
          <a:xfrm>
            <a:off x="645065" y="1463040"/>
            <a:ext cx="3796306" cy="2690949"/>
          </a:xfrm>
        </p:spPr>
        <p:txBody>
          <a:bodyPr anchor="t">
            <a:normAutofit fontScale="90000"/>
          </a:bodyPr>
          <a:lstStyle/>
          <a:p>
            <a:pPr algn="ctr"/>
            <a:br>
              <a:rPr lang="en-US" dirty="0"/>
            </a:br>
            <a:r>
              <a:rPr lang="en-US" sz="6000" b="1" dirty="0"/>
              <a:t>Why did you do it? </a:t>
            </a:r>
            <a:br>
              <a:rPr lang="en-US" dirty="0"/>
            </a:br>
            <a:endParaRPr lang="en-US" dirty="0"/>
          </a:p>
        </p:txBody>
      </p:sp>
      <p:grpSp>
        <p:nvGrpSpPr>
          <p:cNvPr id="2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CAA039-BD4A-3B48-A4D3-4B6043D06321}"/>
              </a:ext>
            </a:extLst>
          </p:cNvPr>
          <p:cNvSpPr>
            <a:spLocks noGrp="1"/>
          </p:cNvSpPr>
          <p:nvPr>
            <p:ph idx="1"/>
          </p:nvPr>
        </p:nvSpPr>
        <p:spPr>
          <a:xfrm>
            <a:off x="5133706" y="613954"/>
            <a:ext cx="4337838" cy="4300447"/>
          </a:xfrm>
        </p:spPr>
        <p:txBody>
          <a:bodyPr anchor="t">
            <a:normAutofit/>
          </a:bodyPr>
          <a:lstStyle/>
          <a:p>
            <a:r>
              <a:rPr lang="en-US" sz="2200" dirty="0"/>
              <a:t>To study the impact of visual thinking and literacy strategies on achievement in the classroom. </a:t>
            </a:r>
          </a:p>
          <a:p>
            <a:endParaRPr lang="en-US" sz="2200" dirty="0"/>
          </a:p>
          <a:p>
            <a:r>
              <a:rPr lang="en-US" sz="2200" dirty="0"/>
              <a:t>To promote collaboration and discussion between student and teacher and among students. </a:t>
            </a:r>
          </a:p>
          <a:p>
            <a:endParaRPr lang="en-US" sz="2200" dirty="0"/>
          </a:p>
          <a:p>
            <a:r>
              <a:rPr lang="en-US" sz="2200" dirty="0"/>
              <a:t>To improve student engagement and to teach thinking and planning strategies for reading and writing.</a:t>
            </a:r>
          </a:p>
        </p:txBody>
      </p:sp>
      <p:pic>
        <p:nvPicPr>
          <p:cNvPr id="6" name="Picture 5">
            <a:extLst>
              <a:ext uri="{FF2B5EF4-FFF2-40B4-BE49-F238E27FC236}">
                <a16:creationId xmlns:a16="http://schemas.microsoft.com/office/drawing/2014/main" id="{1147C8BB-748F-7A4E-86D3-C54CB93FFAD6}"/>
              </a:ext>
            </a:extLst>
          </p:cNvPr>
          <p:cNvPicPr>
            <a:picLocks noChangeAspect="1"/>
          </p:cNvPicPr>
          <p:nvPr/>
        </p:nvPicPr>
        <p:blipFill rotWithShape="1">
          <a:blip r:embed="rId3"/>
          <a:srcRect t="501" r="17793"/>
          <a:stretch/>
        </p:blipFill>
        <p:spPr>
          <a:xfrm rot="5400000">
            <a:off x="8866271" y="3496070"/>
            <a:ext cx="3061579" cy="2483894"/>
          </a:xfrm>
          <a:prstGeom prst="rect">
            <a:avLst/>
          </a:prstGeom>
        </p:spPr>
      </p:pic>
    </p:spTree>
    <p:extLst>
      <p:ext uri="{BB962C8B-B14F-4D97-AF65-F5344CB8AC3E}">
        <p14:creationId xmlns:p14="http://schemas.microsoft.com/office/powerpoint/2010/main" val="1987719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57CBC0-E89E-DB40-BFF9-6F1F449C9028}"/>
              </a:ext>
            </a:extLst>
          </p:cNvPr>
          <p:cNvSpPr>
            <a:spLocks noGrp="1"/>
          </p:cNvSpPr>
          <p:nvPr>
            <p:ph type="title"/>
          </p:nvPr>
        </p:nvSpPr>
        <p:spPr>
          <a:xfrm>
            <a:off x="784407" y="731361"/>
            <a:ext cx="3796306" cy="1965960"/>
          </a:xfrm>
        </p:spPr>
        <p:txBody>
          <a:bodyPr anchor="t">
            <a:normAutofit/>
          </a:bodyPr>
          <a:lstStyle/>
          <a:p>
            <a:pPr algn="ctr"/>
            <a:r>
              <a:rPr lang="en-US" sz="6000" b="1" dirty="0"/>
              <a:t>How did it work? </a:t>
            </a:r>
          </a:p>
        </p:txBody>
      </p:sp>
      <p:grpSp>
        <p:nvGrpSpPr>
          <p:cNvPr id="2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BEF4ED-4E3D-4B48-A527-358A95F2B329}"/>
              </a:ext>
            </a:extLst>
          </p:cNvPr>
          <p:cNvSpPr>
            <a:spLocks noGrp="1"/>
          </p:cNvSpPr>
          <p:nvPr>
            <p:ph idx="1"/>
          </p:nvPr>
        </p:nvSpPr>
        <p:spPr>
          <a:xfrm>
            <a:off x="5656218" y="587829"/>
            <a:ext cx="5542387" cy="5682342"/>
          </a:xfrm>
        </p:spPr>
        <p:txBody>
          <a:bodyPr anchor="t">
            <a:normAutofit/>
          </a:bodyPr>
          <a:lstStyle/>
          <a:p>
            <a:r>
              <a:rPr lang="en-US" sz="2200" dirty="0"/>
              <a:t>My students loved our dry erase tables, especially the high tops!  A big thank you to our school maintenance staff for putting them together for me.  </a:t>
            </a:r>
          </a:p>
          <a:p>
            <a:r>
              <a:rPr lang="en-US" sz="2200" dirty="0"/>
              <a:t>We used the tables during close reading activities to analyze text.  Students could draw graphic organizers and charts, and then rotate around and view others. </a:t>
            </a:r>
          </a:p>
          <a:p>
            <a:r>
              <a:rPr lang="en-US" sz="2200" dirty="0"/>
              <a:t>Students were able to visually share ideas to plan for writing.  I was able to provide instant feedback, or have students provide feedback to each other. </a:t>
            </a:r>
          </a:p>
          <a:p>
            <a:r>
              <a:rPr lang="en-US" sz="2200" dirty="0"/>
              <a:t>The use of our tables promoted classroom discussion and engagement.  The only negative was that I wish I was able to afford more of them! Students had to take turns using them. </a:t>
            </a:r>
          </a:p>
          <a:p>
            <a:endParaRPr lang="en-US" sz="2200" dirty="0"/>
          </a:p>
        </p:txBody>
      </p:sp>
      <p:pic>
        <p:nvPicPr>
          <p:cNvPr id="9" name="Picture 8">
            <a:extLst>
              <a:ext uri="{FF2B5EF4-FFF2-40B4-BE49-F238E27FC236}">
                <a16:creationId xmlns:a16="http://schemas.microsoft.com/office/drawing/2014/main" id="{E3419604-2EA4-C342-8058-473348A8AB77}"/>
              </a:ext>
            </a:extLst>
          </p:cNvPr>
          <p:cNvPicPr>
            <a:picLocks noChangeAspect="1"/>
          </p:cNvPicPr>
          <p:nvPr/>
        </p:nvPicPr>
        <p:blipFill>
          <a:blip r:embed="rId3"/>
          <a:stretch>
            <a:fillRect/>
          </a:stretch>
        </p:blipFill>
        <p:spPr>
          <a:xfrm rot="5400000">
            <a:off x="1157780" y="3363442"/>
            <a:ext cx="2818145" cy="2530076"/>
          </a:xfrm>
          <a:prstGeom prst="rect">
            <a:avLst/>
          </a:prstGeom>
        </p:spPr>
      </p:pic>
    </p:spTree>
    <p:extLst>
      <p:ext uri="{BB962C8B-B14F-4D97-AF65-F5344CB8AC3E}">
        <p14:creationId xmlns:p14="http://schemas.microsoft.com/office/powerpoint/2010/main" val="1515462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1C6080-BE0C-CE4A-8208-BA36DCC3BC43}"/>
              </a:ext>
            </a:extLst>
          </p:cNvPr>
          <p:cNvSpPr>
            <a:spLocks noGrp="1"/>
          </p:cNvSpPr>
          <p:nvPr>
            <p:ph type="title"/>
          </p:nvPr>
        </p:nvSpPr>
        <p:spPr>
          <a:xfrm>
            <a:off x="253055" y="512759"/>
            <a:ext cx="4332474" cy="2695699"/>
          </a:xfrm>
        </p:spPr>
        <p:txBody>
          <a:bodyPr anchor="t">
            <a:normAutofit/>
          </a:bodyPr>
          <a:lstStyle/>
          <a:p>
            <a:pPr algn="ctr"/>
            <a:br>
              <a:rPr lang="en-US" sz="3600" dirty="0"/>
            </a:br>
            <a:r>
              <a:rPr lang="en-US" sz="4900" b="1" dirty="0"/>
              <a:t>How did it impact student learning?</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438593A-9C28-B54A-9EEC-A516EA7FD154}"/>
              </a:ext>
            </a:extLst>
          </p:cNvPr>
          <p:cNvSpPr>
            <a:spLocks noGrp="1"/>
          </p:cNvSpPr>
          <p:nvPr>
            <p:ph idx="1"/>
          </p:nvPr>
        </p:nvSpPr>
        <p:spPr>
          <a:xfrm>
            <a:off x="5070020" y="1698170"/>
            <a:ext cx="6478513" cy="4516361"/>
          </a:xfrm>
        </p:spPr>
        <p:txBody>
          <a:bodyPr>
            <a:normAutofit fontScale="85000" lnSpcReduction="20000"/>
          </a:bodyPr>
          <a:lstStyle/>
          <a:p>
            <a:r>
              <a:rPr lang="en-US" sz="2000" dirty="0"/>
              <a:t>The dry erase tables were very successful at promoting student participation!  Students loved sitting at the tables and writing on them.  Students who typically struggled paying attention were now engaged. The high top tables also provided flexible seating opportunities.  They could stand if they wanted or sit on the bar stool. </a:t>
            </a:r>
          </a:p>
          <a:p>
            <a:endParaRPr lang="en-US" sz="2000" dirty="0"/>
          </a:p>
          <a:p>
            <a:r>
              <a:rPr lang="en-US" sz="2000" dirty="0"/>
              <a:t>I observed greater engagement when completing close reading activities and prewriting strategies.  Students took on a more active role in their learning because they loved writing on the tables.  </a:t>
            </a:r>
          </a:p>
          <a:p>
            <a:r>
              <a:rPr lang="en-US" sz="2000" dirty="0"/>
              <a:t>Students were able to use the tables to visual their ideas.  We used them during vocabulary strategies to learn meanings of new words. We used them to brainstorm ideas for writing. We used them to complete tasks in group activities. </a:t>
            </a:r>
          </a:p>
          <a:p>
            <a:endParaRPr lang="en-US" sz="2000" dirty="0"/>
          </a:p>
          <a:p>
            <a:r>
              <a:rPr lang="en-US" sz="2000" dirty="0"/>
              <a:t>As a result of increased student engagement and visualization of literacy strategies, student achievement was positively impacted.  Due to school closing for Covid-19, we were unable to gain more specific data to prove this.  However, direct observation and assessment results indicate a positive connection.</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68DB1630-9B9D-C54A-998A-BFC4BF8FE06A}"/>
              </a:ext>
            </a:extLst>
          </p:cNvPr>
          <p:cNvPicPr>
            <a:picLocks noChangeAspect="1"/>
          </p:cNvPicPr>
          <p:nvPr/>
        </p:nvPicPr>
        <p:blipFill rotWithShape="1">
          <a:blip r:embed="rId3"/>
          <a:srcRect l="16321" r="11433" b="2036"/>
          <a:stretch/>
        </p:blipFill>
        <p:spPr>
          <a:xfrm rot="5400000">
            <a:off x="809990" y="3220162"/>
            <a:ext cx="3357350" cy="3175826"/>
          </a:xfrm>
          <a:prstGeom prst="rect">
            <a:avLst/>
          </a:prstGeom>
        </p:spPr>
      </p:pic>
    </p:spTree>
    <p:extLst>
      <p:ext uri="{BB962C8B-B14F-4D97-AF65-F5344CB8AC3E}">
        <p14:creationId xmlns:p14="http://schemas.microsoft.com/office/powerpoint/2010/main" val="2298816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1C6080-BE0C-CE4A-8208-BA36DCC3BC43}"/>
              </a:ext>
            </a:extLst>
          </p:cNvPr>
          <p:cNvSpPr>
            <a:spLocks noGrp="1"/>
          </p:cNvSpPr>
          <p:nvPr>
            <p:ph type="title"/>
          </p:nvPr>
        </p:nvSpPr>
        <p:spPr>
          <a:xfrm>
            <a:off x="464492" y="692382"/>
            <a:ext cx="3962061" cy="1948162"/>
          </a:xfrm>
        </p:spPr>
        <p:txBody>
          <a:bodyPr anchor="t">
            <a:normAutofit fontScale="90000"/>
          </a:bodyPr>
          <a:lstStyle/>
          <a:p>
            <a:pPr algn="ctr"/>
            <a:br>
              <a:rPr lang="en-US" sz="3600" dirty="0"/>
            </a:br>
            <a:r>
              <a:rPr lang="en-US" sz="4900" b="1" dirty="0"/>
              <a:t>Share a student experience</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438593A-9C28-B54A-9EEC-A516EA7FD154}"/>
              </a:ext>
            </a:extLst>
          </p:cNvPr>
          <p:cNvSpPr>
            <a:spLocks noGrp="1"/>
          </p:cNvSpPr>
          <p:nvPr>
            <p:ph idx="1"/>
          </p:nvPr>
        </p:nvSpPr>
        <p:spPr>
          <a:xfrm>
            <a:off x="5070020" y="1698170"/>
            <a:ext cx="6478513" cy="4516361"/>
          </a:xfrm>
        </p:spPr>
        <p:txBody>
          <a:bodyPr>
            <a:normAutofit/>
          </a:bodyPr>
          <a:lstStyle/>
          <a:p>
            <a:r>
              <a:rPr lang="en-US" sz="2000" dirty="0"/>
              <a:t>A  7</a:t>
            </a:r>
            <a:r>
              <a:rPr lang="en-US" sz="2000" baseline="30000" dirty="0"/>
              <a:t>th</a:t>
            </a:r>
            <a:r>
              <a:rPr lang="en-US" sz="2000" dirty="0"/>
              <a:t> grade student who has typically been a reluctant and unfocused learner was allowed to sit at the high top dry erase table.  She suddenly became more attentive and was able to take turns standing or sitting while completing her work.  I also used time with dry erase markers on the table as a reward.  These strategies were effective in increasing her participation and achievement. </a:t>
            </a:r>
          </a:p>
          <a:p>
            <a:endParaRPr lang="en-US" sz="2000" dirty="0"/>
          </a:p>
          <a:p>
            <a:r>
              <a:rPr lang="en-US" sz="2000" dirty="0"/>
              <a:t>8</a:t>
            </a:r>
            <a:r>
              <a:rPr lang="en-US" sz="2000" baseline="30000" dirty="0"/>
              <a:t>th</a:t>
            </a:r>
            <a:r>
              <a:rPr lang="en-US" sz="2000" dirty="0"/>
              <a:t> grade students were able to list claims and evidence on the tables when learning about argumentative writing.  As a class, students rotated and gave each other feedback.  As a result, the final writings were better supported. </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EF011269-B024-D140-ACE1-B834997C4121}"/>
              </a:ext>
            </a:extLst>
          </p:cNvPr>
          <p:cNvPicPr>
            <a:picLocks noChangeAspect="1"/>
          </p:cNvPicPr>
          <p:nvPr/>
        </p:nvPicPr>
        <p:blipFill rotWithShape="1">
          <a:blip r:embed="rId3"/>
          <a:srcRect r="16224"/>
          <a:stretch/>
        </p:blipFill>
        <p:spPr>
          <a:xfrm rot="5400000">
            <a:off x="467639" y="2863071"/>
            <a:ext cx="3875965" cy="3304180"/>
          </a:xfrm>
          <a:prstGeom prst="rect">
            <a:avLst/>
          </a:prstGeom>
        </p:spPr>
      </p:pic>
    </p:spTree>
    <p:extLst>
      <p:ext uri="{BB962C8B-B14F-4D97-AF65-F5344CB8AC3E}">
        <p14:creationId xmlns:p14="http://schemas.microsoft.com/office/powerpoint/2010/main" val="2203390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34B0E-5B1C-9841-8B4F-D8FE7F83BAB6}"/>
              </a:ext>
            </a:extLst>
          </p:cNvPr>
          <p:cNvSpPr>
            <a:spLocks noGrp="1"/>
          </p:cNvSpPr>
          <p:nvPr>
            <p:ph type="title"/>
          </p:nvPr>
        </p:nvSpPr>
        <p:spPr>
          <a:xfrm>
            <a:off x="1171074" y="1396686"/>
            <a:ext cx="3240506" cy="4064628"/>
          </a:xfrm>
        </p:spPr>
        <p:txBody>
          <a:bodyPr>
            <a:normAutofit/>
          </a:bodyPr>
          <a:lstStyle/>
          <a:p>
            <a:r>
              <a:rPr lang="en-US" sz="3400" b="1" dirty="0">
                <a:solidFill>
                  <a:srgbClr val="FFFFFF"/>
                </a:solidFill>
              </a:rPr>
              <a:t>What did you learn? </a:t>
            </a:r>
            <a:br>
              <a:rPr lang="en-US" sz="3400" dirty="0">
                <a:solidFill>
                  <a:srgbClr val="FFFFFF"/>
                </a:solidFill>
              </a:rPr>
            </a:br>
            <a:endParaRPr lang="en-US" sz="3400" dirty="0">
              <a:solidFill>
                <a:srgbClr val="FFFFFF"/>
              </a:solidFill>
            </a:endParaRPr>
          </a:p>
        </p:txBody>
      </p:sp>
      <p:sp>
        <p:nvSpPr>
          <p:cNvPr id="17"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8CC8509-8D93-1A4F-8286-9A74DB82BA70}"/>
              </a:ext>
            </a:extLst>
          </p:cNvPr>
          <p:cNvSpPr>
            <a:spLocks noGrp="1"/>
          </p:cNvSpPr>
          <p:nvPr>
            <p:ph idx="1"/>
          </p:nvPr>
        </p:nvSpPr>
        <p:spPr>
          <a:xfrm>
            <a:off x="5661721" y="972214"/>
            <a:ext cx="5536397" cy="5595583"/>
          </a:xfrm>
        </p:spPr>
        <p:txBody>
          <a:bodyPr>
            <a:normAutofit lnSpcReduction="10000"/>
          </a:bodyPr>
          <a:lstStyle/>
          <a:p>
            <a:r>
              <a:rPr lang="en-US" sz="2400" dirty="0"/>
              <a:t>I learned that the use of dry erase tables can be very beneficial in learning literacy strategies in middle school classrooms by allowing students to visualize ideas. </a:t>
            </a:r>
          </a:p>
          <a:p>
            <a:r>
              <a:rPr lang="en-US" sz="2400" dirty="0"/>
              <a:t>I learned that dry erase tables can increase student engagement and provide opportunities for flexible seating. </a:t>
            </a:r>
          </a:p>
          <a:p>
            <a:r>
              <a:rPr lang="en-US" sz="2400" dirty="0"/>
              <a:t>I learned that a cheaper alternative to add to dry erase tables is the purchase and use of dry erase lapboards so that all students have an area to write. </a:t>
            </a:r>
          </a:p>
          <a:p>
            <a:r>
              <a:rPr lang="en-US" sz="2400" dirty="0"/>
              <a:t>I learned that the dry erase tables promoted positive collaboration and discussions.  Effective use also resulted in higher achievement on writings and assessments. </a:t>
            </a:r>
          </a:p>
        </p:txBody>
      </p:sp>
      <p:pic>
        <p:nvPicPr>
          <p:cNvPr id="5" name="Picture 4">
            <a:extLst>
              <a:ext uri="{FF2B5EF4-FFF2-40B4-BE49-F238E27FC236}">
                <a16:creationId xmlns:a16="http://schemas.microsoft.com/office/drawing/2014/main" id="{22146517-73B1-8444-AAAB-E33518C0212E}"/>
              </a:ext>
            </a:extLst>
          </p:cNvPr>
          <p:cNvPicPr>
            <a:picLocks noChangeAspect="1"/>
          </p:cNvPicPr>
          <p:nvPr/>
        </p:nvPicPr>
        <p:blipFill>
          <a:blip r:embed="rId3"/>
          <a:stretch>
            <a:fillRect/>
          </a:stretch>
        </p:blipFill>
        <p:spPr>
          <a:xfrm>
            <a:off x="2504029" y="3710297"/>
            <a:ext cx="2857500" cy="2857500"/>
          </a:xfrm>
          <a:prstGeom prst="rect">
            <a:avLst/>
          </a:prstGeom>
        </p:spPr>
      </p:pic>
    </p:spTree>
    <p:extLst>
      <p:ext uri="{BB962C8B-B14F-4D97-AF65-F5344CB8AC3E}">
        <p14:creationId xmlns:p14="http://schemas.microsoft.com/office/powerpoint/2010/main" val="3754657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334B0E-5B1C-9841-8B4F-D8FE7F83BAB6}"/>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000" kern="1200" dirty="0">
                <a:solidFill>
                  <a:schemeClr val="tx1"/>
                </a:solidFill>
                <a:latin typeface="+mj-lt"/>
                <a:ea typeface="+mj-ea"/>
                <a:cs typeface="+mj-cs"/>
              </a:rPr>
              <a:t>Can this be used with future classes?</a:t>
            </a:r>
          </a:p>
        </p:txBody>
      </p:sp>
      <p:grpSp>
        <p:nvGrpSpPr>
          <p:cNvPr id="26" name="Group 2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7" name="Rectangle 2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Classroom">
            <a:extLst>
              <a:ext uri="{FF2B5EF4-FFF2-40B4-BE49-F238E27FC236}">
                <a16:creationId xmlns:a16="http://schemas.microsoft.com/office/drawing/2014/main" id="{4B1482BB-8BE3-46EC-B96E-0110C33F42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8099" y="666729"/>
            <a:ext cx="5355289" cy="3335256"/>
          </a:xfrm>
          <a:prstGeom prst="rect">
            <a:avLst/>
          </a:prstGeom>
        </p:spPr>
      </p:pic>
      <p:sp>
        <p:nvSpPr>
          <p:cNvPr id="3" name="TextBox 2">
            <a:extLst>
              <a:ext uri="{FF2B5EF4-FFF2-40B4-BE49-F238E27FC236}">
                <a16:creationId xmlns:a16="http://schemas.microsoft.com/office/drawing/2014/main" id="{64F4B157-159D-1B41-9729-FEDAD74921FE}"/>
              </a:ext>
            </a:extLst>
          </p:cNvPr>
          <p:cNvSpPr txBox="1"/>
          <p:nvPr/>
        </p:nvSpPr>
        <p:spPr>
          <a:xfrm>
            <a:off x="6281613" y="4001985"/>
            <a:ext cx="4928260" cy="2308324"/>
          </a:xfrm>
          <a:prstGeom prst="rect">
            <a:avLst/>
          </a:prstGeom>
          <a:noFill/>
        </p:spPr>
        <p:txBody>
          <a:bodyPr wrap="square" rtlCol="0">
            <a:spAutoFit/>
          </a:bodyPr>
          <a:lstStyle/>
          <a:p>
            <a:r>
              <a:rPr lang="en-US" dirty="0"/>
              <a:t>Absolutely!!! These tables are a great addition to my permanent classroom. This grant opportunity has enhanced my classroom instruction and atmosphere from now on.  I consider my students lucky to have them.  They will continue to be utilized to promote student participation and achievement in literacy.  Thank you, KVEC and ARI Learning Innovation Grant supporters! </a:t>
            </a:r>
          </a:p>
        </p:txBody>
      </p:sp>
    </p:spTree>
    <p:extLst>
      <p:ext uri="{BB962C8B-B14F-4D97-AF65-F5344CB8AC3E}">
        <p14:creationId xmlns:p14="http://schemas.microsoft.com/office/powerpoint/2010/main" val="396753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334B0E-5B1C-9841-8B4F-D8FE7F83BAB6}"/>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6000" kern="1200">
                <a:solidFill>
                  <a:schemeClr val="tx1"/>
                </a:solidFill>
                <a:latin typeface="+mj-lt"/>
                <a:ea typeface="+mj-ea"/>
                <a:cs typeface="+mj-cs"/>
              </a:rPr>
              <a:t>THANK YOU</a:t>
            </a:r>
          </a:p>
        </p:txBody>
      </p:sp>
      <p:sp>
        <p:nvSpPr>
          <p:cNvPr id="51" name="Oval 3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4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4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Straight Connector 4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583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18065</TotalTime>
  <Words>901</Words>
  <Application>Microsoft Office PowerPoint</Application>
  <PresentationFormat>Widescreen</PresentationFormat>
  <Paragraphs>57</Paragraphs>
  <Slides>9</Slides>
  <Notes>8</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Write ON!!</vt:lpstr>
      <vt:lpstr>What did you do?</vt:lpstr>
      <vt:lpstr> Why did you do it?  </vt:lpstr>
      <vt:lpstr>How did it work? </vt:lpstr>
      <vt:lpstr> How did it impact student learning?</vt:lpstr>
      <vt:lpstr> Share a student experience</vt:lpstr>
      <vt:lpstr>What did you learn?  </vt:lpstr>
      <vt:lpstr>Can this be used with future classes?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your project</dc:title>
  <dc:creator>Coots, Jeff (CIO)</dc:creator>
  <cp:lastModifiedBy>Henson-Little, Melissa (Gearup Academic Specialist)</cp:lastModifiedBy>
  <cp:revision>18</cp:revision>
  <dcterms:created xsi:type="dcterms:W3CDTF">2020-04-01T23:36:23Z</dcterms:created>
  <dcterms:modified xsi:type="dcterms:W3CDTF">2020-04-14T17:07:44Z</dcterms:modified>
</cp:coreProperties>
</file>