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67" r:id="rId4"/>
    <p:sldId id="268" r:id="rId5"/>
    <p:sldId id="257" r:id="rId6"/>
    <p:sldId id="258" r:id="rId7"/>
    <p:sldId id="265" r:id="rId8"/>
    <p:sldId id="259" r:id="rId9"/>
    <p:sldId id="266" r:id="rId10"/>
    <p:sldId id="260" r:id="rId11"/>
    <p:sldId id="261" r:id="rId12"/>
    <p:sldId id="262" r:id="rId13"/>
    <p:sldId id="263" r:id="rId14"/>
    <p:sldId id="270" r:id="rId15"/>
    <p:sldId id="275" r:id="rId16"/>
    <p:sldId id="273" r:id="rId17"/>
    <p:sldId id="274" r:id="rId18"/>
    <p:sldId id="271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9"/>
    <p:restoredTop sz="94650"/>
  </p:normalViewPr>
  <p:slideViewPr>
    <p:cSldViewPr snapToGrid="0" snapToObjects="1">
      <p:cViewPr varScale="1">
        <p:scale>
          <a:sx n="93" d="100"/>
          <a:sy n="93" d="100"/>
        </p:scale>
        <p:origin x="21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C2956-D2D7-E14D-870D-7D0A1F2C8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093D0-3605-814F-9BED-6023CE9E4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5CC2B-761F-F846-B250-D841F991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16458-0448-1544-8E5E-0ACC8C6A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CDE9-5116-4349-972C-E09E8BCD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7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9D8C-5ACC-5647-A6B3-DBC15AF1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17C69-4F22-8949-9868-B10F54A08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64A62-6087-A14E-84D9-845926898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D4A01-2759-D14A-A513-C9035042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3B6F6-4FED-E24D-8273-3761D7BC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1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8A5B56-D1C2-5148-A4FB-F18056B0A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4009F-F5FF-CD4D-B3FD-6DF21A9C5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DEF5F-F233-1F40-8DA5-30D77509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8068-5475-DD4B-B266-D0FDEB88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378C6-7367-BE4E-8A83-A9004991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8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E807-C75C-6B44-ACE8-BFE40FA4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12264-46C0-DE42-9618-F35FDC58F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2F334-D342-0540-95D0-06DCD8BE8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F2308-DEEF-9E47-833B-DCDFD011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2027-9C71-CD49-974C-46E7AB29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8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7C40D-5E3F-F142-B2CC-8328F054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A1C30-AC7F-0E4D-96E0-B13EBDAB1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6B345-2C8E-DF44-970F-23D3E1072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9C385-0FF6-BA47-92E2-9F410ECD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EC2FC-7530-A14E-8471-C1D91F1D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8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A1A1-5E36-8B4D-8DE0-96901DC1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36127-DCF3-FF44-AE5D-03F547C6F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943D0-5D63-6C40-9FD7-AFCF9FF88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0C9B6-008C-934E-A3B0-00DE8CA0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1EF07-E185-D745-AAC8-F53392F6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7AB66-ECC6-594D-9CFB-E82552B8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6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5F45-3956-624F-821F-DC729BFA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9EDCE-EC7F-0349-9223-3E8126F60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7DB60-D0A8-C441-8039-30CFF5259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1B27A-163D-914F-8F8A-BCBBEC1AA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0EA73-1386-1C43-BEBB-AE5793AC2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C2B822-ED55-A54A-A93A-5B305E84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2AC10A-312F-E849-86BC-74ACC602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74581-BF45-524C-ACC7-05D558CF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2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7431-8F42-8F43-B161-EB88EE8A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A45E6-BAE3-6A4E-BBBF-89210542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D2882-FB3C-734D-A45F-D22620AF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8163A-B6C5-AB42-A724-89C0BA2F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6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851DA-0AE8-1B47-9A57-4DE63280C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C0729-579A-D54E-992D-656E11BE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FE435-6487-8843-9E40-8028E31F2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8FB6-8EC9-F946-83B5-0B90F0C8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FC09E-DD91-6F4E-BA87-C3FFCF6A1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1DFE4-5B1D-CE46-B93B-317D28990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54D9E-29FA-8842-8562-3EA7FEC3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55F24-3956-6440-8171-70F4A430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40B43-D5EE-514A-A66F-2DFA5ADB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63CD-38EF-5F43-920B-F064E000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800BF-097D-BD47-96AC-36794360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048C4-364E-DA4B-A047-010CA660E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DFCB3-0BDF-6E41-BBF0-996EB045C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AA634-8C8D-0740-80E1-5188BDC7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AE974-187E-1549-A820-D4E04ED4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2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1D05F-FCAC-684D-AB52-8BA63CB9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2E508-8ED6-F14E-AE69-A64AEF102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1E4EE-A2D9-5646-86A0-C292BE817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3CFA8-2219-EC40-87D3-A91ABC5427D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DF508-FD21-EE44-92A9-3A6E4FCA2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23464-9FB9-4C43-AC99-8DCC17B2D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331A-39A8-CF45-BC3E-6EC8C910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5B27-A42C-A84B-98DD-4ADB9007C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938" y="3262983"/>
            <a:ext cx="4310062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Jackson Independent’s</a:t>
            </a:r>
            <a:br>
              <a:rPr lang="en-US" b="1" dirty="0"/>
            </a:br>
            <a:r>
              <a:rPr lang="en-US" b="1" dirty="0"/>
              <a:t>Student Senate Community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1776D-57E5-914D-B805-C32EB65E3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650583"/>
            <a:ext cx="11525250" cy="914524"/>
          </a:xfrm>
        </p:spPr>
        <p:txBody>
          <a:bodyPr>
            <a:normAutofit/>
          </a:bodyPr>
          <a:lstStyle/>
          <a:p>
            <a:r>
              <a:rPr lang="en-US" b="1" dirty="0"/>
              <a:t>Data Collection </a:t>
            </a:r>
            <a:r>
              <a:rPr lang="en-US" dirty="0"/>
              <a:t>from </a:t>
            </a:r>
            <a:r>
              <a:rPr lang="en-US" b="1" dirty="0"/>
              <a:t>JACKSON ISD COMMUNITY SURVEY </a:t>
            </a:r>
          </a:p>
          <a:p>
            <a:r>
              <a:rPr lang="en-US" b="1" dirty="0"/>
              <a:t>JCS </a:t>
            </a:r>
            <a:r>
              <a:rPr lang="en-US" dirty="0"/>
              <a:t>is in </a:t>
            </a:r>
            <a:r>
              <a:rPr lang="en-US" b="1" dirty="0"/>
              <a:t>partnership</a:t>
            </a:r>
            <a:r>
              <a:rPr lang="en-US" dirty="0"/>
              <a:t> with </a:t>
            </a:r>
            <a:r>
              <a:rPr lang="en-US" b="1" dirty="0"/>
              <a:t>KVEC</a:t>
            </a:r>
            <a:r>
              <a:rPr lang="en-US" dirty="0"/>
              <a:t> and </a:t>
            </a:r>
            <a:r>
              <a:rPr lang="en-US" b="1" dirty="0"/>
              <a:t>REL Appalachia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00A5A-85CA-014A-872B-8BA0F6EB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33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641" r="11348" b="13674"/>
          <a:stretch/>
        </p:blipFill>
        <p:spPr>
          <a:xfrm>
            <a:off x="0" y="815975"/>
            <a:ext cx="8434185" cy="442912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  <a:softEdge rad="571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7E55A-09C4-E946-9641-5115D587663C}"/>
              </a:ext>
            </a:extLst>
          </p:cNvPr>
          <p:cNvSpPr txBox="1"/>
          <p:nvPr/>
        </p:nvSpPr>
        <p:spPr>
          <a:xfrm>
            <a:off x="516158" y="13069"/>
            <a:ext cx="9520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Redesigning Main Street</a:t>
            </a:r>
          </a:p>
        </p:txBody>
      </p:sp>
    </p:spTree>
    <p:extLst>
      <p:ext uri="{BB962C8B-B14F-4D97-AF65-F5344CB8AC3E}">
        <p14:creationId xmlns:p14="http://schemas.microsoft.com/office/powerpoint/2010/main" val="9670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55">
        <p:fade/>
      </p:transition>
    </mc:Choice>
    <mc:Fallback xmlns="">
      <p:transition spd="med" advTm="1065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BCA7BE-A147-A54C-84FE-A2B829D6EAE4}"/>
              </a:ext>
            </a:extLst>
          </p:cNvPr>
          <p:cNvSpPr txBox="1"/>
          <p:nvPr/>
        </p:nvSpPr>
        <p:spPr>
          <a:xfrm>
            <a:off x="1414213" y="397925"/>
            <a:ext cx="5573478" cy="64947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 what degree do you agree with the following statement</a:t>
            </a: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have PRIDE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my Community.”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2" descr="Forms response chart. Question title: To what degree do you agree with the following statement: &quot;I have pride in my community.&quot;. Number of responses: 178 responses.">
            <a:extLst>
              <a:ext uri="{FF2B5EF4-FFF2-40B4-BE49-F238E27FC236}">
                <a16:creationId xmlns:a16="http://schemas.microsoft.com/office/drawing/2014/main" id="{5948F16F-F4DC-D74D-B0C3-18C8F3EFF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5" t="25874" r="18047" b="41814"/>
          <a:stretch/>
        </p:blipFill>
        <p:spPr bwMode="auto">
          <a:xfrm>
            <a:off x="8350538" y="4365267"/>
            <a:ext cx="3234316" cy="214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orms response chart. Question title: To what degree do you agree with the following statement: &quot;I have pride in my community.&quot;. Number of responses: 178 responses.">
            <a:extLst>
              <a:ext uri="{FF2B5EF4-FFF2-40B4-BE49-F238E27FC236}">
                <a16:creationId xmlns:a16="http://schemas.microsoft.com/office/drawing/2014/main" id="{0A5CE085-C955-E34C-8D54-3F53CEE90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t="26338" r="52539" b="9316"/>
          <a:stretch/>
        </p:blipFill>
        <p:spPr bwMode="auto">
          <a:xfrm>
            <a:off x="7569153" y="115474"/>
            <a:ext cx="4389485" cy="41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9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33">
        <p:fade/>
      </p:transition>
    </mc:Choice>
    <mc:Fallback xmlns="">
      <p:transition spd="med" advTm="873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3FE92-B425-F645-AD28-C2766413A61C}"/>
              </a:ext>
            </a:extLst>
          </p:cNvPr>
          <p:cNvSpPr txBox="1"/>
          <p:nvPr/>
        </p:nvSpPr>
        <p:spPr>
          <a:xfrm>
            <a:off x="4708357" y="4685079"/>
            <a:ext cx="7092215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knowledgeable are you about the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history of your community?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95F9011-7457-0F48-8B1E-E1D342194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6" r="-3" b="-3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" name="Picture 2" descr="Forms response chart. Question title: How knowledgeable are you about the history of your community?. Number of responses: 178 responses.">
            <a:extLst>
              <a:ext uri="{FF2B5EF4-FFF2-40B4-BE49-F238E27FC236}">
                <a16:creationId xmlns:a16="http://schemas.microsoft.com/office/drawing/2014/main" id="{68644129-941A-2F4F-87BD-CCB2469D8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28940" r="53582" b="8854"/>
          <a:stretch/>
        </p:blipFill>
        <p:spPr bwMode="auto">
          <a:xfrm>
            <a:off x="5138287" y="321733"/>
            <a:ext cx="3207779" cy="311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orms response chart. Question title: How knowledgeable are you about the history of your community?. Number of responses: 178 responses.">
            <a:extLst>
              <a:ext uri="{FF2B5EF4-FFF2-40B4-BE49-F238E27FC236}">
                <a16:creationId xmlns:a16="http://schemas.microsoft.com/office/drawing/2014/main" id="{574C2997-ABEA-004F-A7F2-4E6D09B5D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9" t="26152" r="7055" b="41789"/>
          <a:stretch/>
        </p:blipFill>
        <p:spPr bwMode="auto">
          <a:xfrm>
            <a:off x="8486775" y="1192508"/>
            <a:ext cx="3536263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1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51">
        <p:fade/>
      </p:transition>
    </mc:Choice>
    <mc:Fallback xmlns="">
      <p:transition spd="med" advTm="1195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AA092-022D-5448-8598-0F2F503AD825}"/>
              </a:ext>
            </a:extLst>
          </p:cNvPr>
          <p:cNvSpPr txBox="1"/>
          <p:nvPr/>
        </p:nvSpPr>
        <p:spPr>
          <a:xfrm>
            <a:off x="322623" y="839643"/>
            <a:ext cx="11546754" cy="1078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How knowledgeable are you about the businesses in your community?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7F7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Forms response chart. Question title: How knowledgeable are you about the businesses in your community?. Number of responses: 178 responses.">
            <a:extLst>
              <a:ext uri="{FF2B5EF4-FFF2-40B4-BE49-F238E27FC236}">
                <a16:creationId xmlns:a16="http://schemas.microsoft.com/office/drawing/2014/main" id="{B9767594-343D-1846-9DF4-D50E728E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27731" r="52774" b="9873"/>
          <a:stretch/>
        </p:blipFill>
        <p:spPr bwMode="auto">
          <a:xfrm>
            <a:off x="990600" y="2449106"/>
            <a:ext cx="4281487" cy="39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Forms response chart. Question title: How knowledgeable are you about the businesses in your community?. Number of responses: 178 responses.">
            <a:extLst>
              <a:ext uri="{FF2B5EF4-FFF2-40B4-BE49-F238E27FC236}">
                <a16:creationId xmlns:a16="http://schemas.microsoft.com/office/drawing/2014/main" id="{8F8A3283-844A-0249-AD1B-6AF2E8230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0" t="26710" r="11399" b="43485"/>
          <a:stretch/>
        </p:blipFill>
        <p:spPr bwMode="auto">
          <a:xfrm>
            <a:off x="6578516" y="3234133"/>
            <a:ext cx="4974336" cy="23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22">
        <p:fade/>
      </p:transition>
    </mc:Choice>
    <mc:Fallback xmlns="">
      <p:transition spd="med" advTm="942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E9193-D4AA-B94D-9411-BB5DF96BB6EF}"/>
              </a:ext>
            </a:extLst>
          </p:cNvPr>
          <p:cNvSpPr txBox="1"/>
          <p:nvPr/>
        </p:nvSpPr>
        <p:spPr>
          <a:xfrm>
            <a:off x="774184" y="4033445"/>
            <a:ext cx="5538440" cy="24534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How knowledgeable are you about the local employment options?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0" name="Picture 2" descr="Forms response chart. Question title: How knowledgeable are you about the local employment options?. Number of responses: 178 responses.">
            <a:extLst>
              <a:ext uri="{FF2B5EF4-FFF2-40B4-BE49-F238E27FC236}">
                <a16:creationId xmlns:a16="http://schemas.microsoft.com/office/drawing/2014/main" id="{7CEF1891-F4B0-0F43-97BD-3DDE6F7C8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5" t="24465" r="9832" b="38611"/>
          <a:stretch/>
        </p:blipFill>
        <p:spPr bwMode="auto">
          <a:xfrm>
            <a:off x="6479837" y="297939"/>
            <a:ext cx="5586942" cy="26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6A010-9221-4549-B62E-60E530EE4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3" r="-1" b="4327"/>
          <a:stretch/>
        </p:blipFill>
        <p:spPr>
          <a:xfrm>
            <a:off x="749933" y="420624"/>
            <a:ext cx="5586942" cy="3172477"/>
          </a:xfrm>
          <a:prstGeom prst="rect">
            <a:avLst/>
          </a:prstGeom>
        </p:spPr>
      </p:pic>
      <p:pic>
        <p:nvPicPr>
          <p:cNvPr id="4" name="Picture 2" descr="Forms response chart. Question title: How knowledgeable are you about the local employment options?. Number of responses: 178 responses.">
            <a:extLst>
              <a:ext uri="{FF2B5EF4-FFF2-40B4-BE49-F238E27FC236}">
                <a16:creationId xmlns:a16="http://schemas.microsoft.com/office/drawing/2014/main" id="{3F97EFC6-9615-044B-A366-0C0B533F1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t="26473" r="49572" b="9072"/>
          <a:stretch/>
        </p:blipFill>
        <p:spPr bwMode="auto">
          <a:xfrm>
            <a:off x="7036591" y="2358591"/>
            <a:ext cx="4838523" cy="39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93">
        <p:fade/>
      </p:transition>
    </mc:Choice>
    <mc:Fallback xmlns="">
      <p:transition spd="med" advTm="1089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EB0013DF-4C5D-AE43-99A7-E18180258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76" b="165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18A00-8EE0-0744-A6A6-AE4C4C8F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Middle School Leadership Team Meets with Mayor Laura Thomas to discuss their ideas and dreams about Jackson.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6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82">
        <p:fade/>
      </p:transition>
    </mc:Choice>
    <mc:Fallback xmlns="">
      <p:transition spd="med" advTm="7282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9088-220D-E14F-B9A7-5FB0D271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3" y="365125"/>
            <a:ext cx="11586575" cy="16139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JCS Middle School Leadership Team and Students work with Crystal Media in co-operation with Zoo Fam Production</a:t>
            </a:r>
          </a:p>
        </p:txBody>
      </p:sp>
      <p:pic>
        <p:nvPicPr>
          <p:cNvPr id="4" name="🎥Crystal Media in co-operation with Zoo Fam Prodctions. A video entry for HGT" descr="🎥Crystal Media in co-operation with Zoo Fam Prodctions. A video entry for HGT">
            <a:hlinkClick r:id="" action="ppaction://media"/>
            <a:extLst>
              <a:ext uri="{FF2B5EF4-FFF2-40B4-BE49-F238E27FC236}">
                <a16:creationId xmlns:a16="http://schemas.microsoft.com/office/drawing/2014/main" id="{C6B46C9F-170B-5E4A-A147-3D5B4E3D11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2141537"/>
            <a:ext cx="7735887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3538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CA89D6-FA75-4328-B5ED-3017011C8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7B0A6-35A7-6543-85DC-17F15F3A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2"/>
            <a:ext cx="3725319" cy="54502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/>
              <a:t>Mr. Coots’ STEM Class used digital cameras to capture building  images for students to create Models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B0EACE-B423-492D-BB64-58B3348CE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4116" y="-7449"/>
            <a:ext cx="3321279" cy="71852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alpha val="25000"/>
                </a:schemeClr>
              </a:solidFill>
            </a:endParaRPr>
          </a:p>
        </p:txBody>
      </p:sp>
      <p:pic>
        <p:nvPicPr>
          <p:cNvPr id="11" name="Picture 10" descr="A car parked in front of a brick building&#10;&#10;Description automatically generated">
            <a:extLst>
              <a:ext uri="{FF2B5EF4-FFF2-40B4-BE49-F238E27FC236}">
                <a16:creationId xmlns:a16="http://schemas.microsoft.com/office/drawing/2014/main" id="{ACF4CEC1-EB0D-DD4F-8266-B5D0178C5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119" y="705101"/>
            <a:ext cx="3309526" cy="2482144"/>
          </a:xfrm>
          <a:prstGeom prst="rect">
            <a:avLst/>
          </a:prstGeom>
        </p:spPr>
      </p:pic>
      <p:pic>
        <p:nvPicPr>
          <p:cNvPr id="13" name="Picture 12" descr="A car parked on a city street&#10;&#10;Description automatically generated">
            <a:extLst>
              <a:ext uri="{FF2B5EF4-FFF2-40B4-BE49-F238E27FC236}">
                <a16:creationId xmlns:a16="http://schemas.microsoft.com/office/drawing/2014/main" id="{400583A3-7CFA-934B-9F7A-49A5FE33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772" y="705101"/>
            <a:ext cx="3321365" cy="2491023"/>
          </a:xfrm>
          <a:prstGeom prst="rect">
            <a:avLst/>
          </a:prstGeom>
        </p:spPr>
      </p:pic>
      <p:pic>
        <p:nvPicPr>
          <p:cNvPr id="7" name="Content Placeholder 6" descr="A person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C9A7D9CD-91BB-AB4D-B455-1BA7D73F5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24119" y="3632900"/>
            <a:ext cx="3309526" cy="24821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3807ACF-B00D-4FAE-882D-706157357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65934" y="6026512"/>
            <a:ext cx="3299677" cy="82999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alpha val="25000"/>
                </a:schemeClr>
              </a:solidFill>
            </a:endParaRPr>
          </a:p>
        </p:txBody>
      </p:sp>
      <p:pic>
        <p:nvPicPr>
          <p:cNvPr id="9" name="Picture 8" descr="A car parked in front of a brick building&#10;&#10;Description automatically generated">
            <a:extLst>
              <a:ext uri="{FF2B5EF4-FFF2-40B4-BE49-F238E27FC236}">
                <a16:creationId xmlns:a16="http://schemas.microsoft.com/office/drawing/2014/main" id="{444095DA-60EB-C54A-8F28-72B9932A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772" y="3624022"/>
            <a:ext cx="3321365" cy="249102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036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BEE1B-F1AB-9842-9C16-4880D64F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Student Models:  Students used Tinckercad to design models and worked with Art Class to finalize models</a:t>
            </a:r>
          </a:p>
        </p:txBody>
      </p:sp>
      <p:pic>
        <p:nvPicPr>
          <p:cNvPr id="9" name="Picture 8" descr="A picture containing table, indoor, sitting, cake&#10;&#10;Description automatically generated">
            <a:extLst>
              <a:ext uri="{FF2B5EF4-FFF2-40B4-BE49-F238E27FC236}">
                <a16:creationId xmlns:a16="http://schemas.microsoft.com/office/drawing/2014/main" id="{89261760-FAA6-7C42-B230-1ED46F544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1" r="16905"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5" name="Content Placeholder 4" descr="A picture containing indoor, table, building, small&#10;&#10;Description automatically generated">
            <a:extLst>
              <a:ext uri="{FF2B5EF4-FFF2-40B4-BE49-F238E27FC236}">
                <a16:creationId xmlns:a16="http://schemas.microsoft.com/office/drawing/2014/main" id="{DEE7B8BB-AEC0-794C-8254-A4531EE00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028" r="1" b="18382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1" name="Picture 10" descr="A hand holding a toy&#10;&#10;Description automatically generated">
            <a:extLst>
              <a:ext uri="{FF2B5EF4-FFF2-40B4-BE49-F238E27FC236}">
                <a16:creationId xmlns:a16="http://schemas.microsoft.com/office/drawing/2014/main" id="{771DA989-CCB7-F044-8237-ED35584A4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81" r="1" b="14663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Picture 6" descr="A wooden table&#10;&#10;Description automatically generated">
            <a:extLst>
              <a:ext uri="{FF2B5EF4-FFF2-40B4-BE49-F238E27FC236}">
                <a16:creationId xmlns:a16="http://schemas.microsoft.com/office/drawing/2014/main" id="{4B080CFB-6BB8-5D4F-AB1B-E13A698356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82" r="9132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desk with a computer sitting on top of a table&#10;&#10;Description automatically generated">
            <a:extLst>
              <a:ext uri="{FF2B5EF4-FFF2-40B4-BE49-F238E27FC236}">
                <a16:creationId xmlns:a16="http://schemas.microsoft.com/office/drawing/2014/main" id="{36984E78-3267-2248-81B2-49F3581B5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51" r="1" b="18306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00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nkfort Video" descr="Frankfort Video">
            <a:hlinkClick r:id="" action="ppaction://media"/>
            <a:extLst>
              <a:ext uri="{FF2B5EF4-FFF2-40B4-BE49-F238E27FC236}">
                <a16:creationId xmlns:a16="http://schemas.microsoft.com/office/drawing/2014/main" id="{D578D960-35EF-AA41-B623-43EC0BDB77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549" y="325504"/>
            <a:ext cx="11034902" cy="620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6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5CE0A3-4CFF-2148-ADBF-5F4B2C311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66" y="4019774"/>
            <a:ext cx="2322576" cy="178924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3B786D-4AA4-3445-BF4A-11FFFDAB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862" y="4054183"/>
            <a:ext cx="2322576" cy="172042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E9362DD9-FED0-1246-97B5-15C745FDB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644" y="763702"/>
            <a:ext cx="4766035" cy="5340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64C96-ED0F-3C4C-93EB-332C18952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15" y="741372"/>
            <a:ext cx="5223940" cy="24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22">
        <p:fade/>
      </p:transition>
    </mc:Choice>
    <mc:Fallback xmlns="">
      <p:transition spd="med" advTm="7122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ED5E8C3-D852-2041-A8AE-B2511F005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7B0A6-35A7-6543-85DC-17F15F3A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MS Student Leadership Team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Presenting Community Challenge Project in Frankfort, KY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55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D0F3B-6331-424E-A9AE-F2B65E878F98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Jackson ISD Community Survey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A21F4C-DB99-644C-9DB7-7D91D122E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74" y="2426818"/>
            <a:ext cx="3208103" cy="39976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49A1D99-D2FC-2F47-96BE-6DF69ACEA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033" y="2426818"/>
            <a:ext cx="3387997" cy="3997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28F83E-2997-7840-A45B-0824BF2FAED9}"/>
              </a:ext>
            </a:extLst>
          </p:cNvPr>
          <p:cNvSpPr txBox="1"/>
          <p:nvPr/>
        </p:nvSpPr>
        <p:spPr>
          <a:xfrm>
            <a:off x="4557713" y="1625167"/>
            <a:ext cx="339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Survey was posted on JCS Website</a:t>
            </a:r>
          </a:p>
        </p:txBody>
      </p:sp>
    </p:spTree>
    <p:extLst>
      <p:ext uri="{BB962C8B-B14F-4D97-AF65-F5344CB8AC3E}">
        <p14:creationId xmlns:p14="http://schemas.microsoft.com/office/powerpoint/2010/main" val="19970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46">
        <p:fade/>
      </p:transition>
    </mc:Choice>
    <mc:Fallback xmlns="">
      <p:transition spd="med" advTm="574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694A-1CC3-0C40-80E5-7AECB06B4360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Jackson ISD Community Survey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C7B4B6-7B0E-914C-B585-EBF7A714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91" y="2426818"/>
            <a:ext cx="3268068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4289B9-ED7D-EC4F-AE3A-DB2D62CD0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666103"/>
            <a:ext cx="5455917" cy="351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66">
        <p:fade/>
      </p:transition>
    </mc:Choice>
    <mc:Fallback xmlns="">
      <p:transition spd="med" advTm="526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E1F27-164D-0D44-A2D8-B75929393AB8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Percentage of students per grade that took survey.  178 Responses</a:t>
            </a:r>
          </a:p>
        </p:txBody>
      </p:sp>
      <p:pic>
        <p:nvPicPr>
          <p:cNvPr id="1026" name="Picture 2" descr="Forms response chart. Question title: What is your grade level. Number of responses: 178 responses.">
            <a:extLst>
              <a:ext uri="{FF2B5EF4-FFF2-40B4-BE49-F238E27FC236}">
                <a16:creationId xmlns:a16="http://schemas.microsoft.com/office/drawing/2014/main" id="{247C426D-EA43-3341-8B11-E4A8795C5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t="21324" r="24063"/>
          <a:stretch/>
        </p:blipFill>
        <p:spPr bwMode="auto">
          <a:xfrm>
            <a:off x="182970" y="1413932"/>
            <a:ext cx="8583478" cy="54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8DFEA-F740-B14F-948A-45F36DBE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690" y="2515140"/>
            <a:ext cx="3832340" cy="25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23">
        <p:fade/>
      </p:transition>
    </mc:Choice>
    <mc:Fallback xmlns="">
      <p:transition spd="med" advTm="622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13AD5B-29D5-DB4B-B01C-55405EC8FD5F}"/>
              </a:ext>
            </a:extLst>
          </p:cNvPr>
          <p:cNvSpPr txBox="1"/>
          <p:nvPr/>
        </p:nvSpPr>
        <p:spPr>
          <a:xfrm>
            <a:off x="6271264" y="310195"/>
            <a:ext cx="5786446" cy="4819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 your life, how important is living close to parents and relatives?</a:t>
            </a:r>
            <a:br>
              <a:rPr lang="en-US" sz="6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6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Forms response chart. Question title: In your life, how important is living close to parents and relatives?. Number of responses: 178 responses.">
            <a:extLst>
              <a:ext uri="{FF2B5EF4-FFF2-40B4-BE49-F238E27FC236}">
                <a16:creationId xmlns:a16="http://schemas.microsoft.com/office/drawing/2014/main" id="{527A0B8D-D86D-2F41-8977-30367F150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0" t="19604" r="50038" b="-2943"/>
          <a:stretch/>
        </p:blipFill>
        <p:spPr bwMode="auto">
          <a:xfrm>
            <a:off x="134290" y="771524"/>
            <a:ext cx="5478085" cy="6390944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orms response chart. Question title: In your life, how important is living close to parents and relatives?. Number of responses: 178 responses.">
            <a:extLst>
              <a:ext uri="{FF2B5EF4-FFF2-40B4-BE49-F238E27FC236}">
                <a16:creationId xmlns:a16="http://schemas.microsoft.com/office/drawing/2014/main" id="{30CF7E38-CE13-2C43-B44B-2D123E2D9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22985" r="9194" b="39061"/>
          <a:stretch/>
        </p:blipFill>
        <p:spPr bwMode="auto">
          <a:xfrm>
            <a:off x="5976197" y="4843461"/>
            <a:ext cx="6081513" cy="201453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39">
        <p:fade/>
      </p:transition>
    </mc:Choice>
    <mc:Fallback xmlns="">
      <p:transition spd="med" advTm="873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43C501-7F2B-0747-A4A3-BB2AAE2A98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69272" y="0"/>
            <a:ext cx="12053455" cy="6858000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A3A04-689A-3246-A181-654BA83F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1" y="279897"/>
            <a:ext cx="1184243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How important is it to live near your family? Why do you feel this 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DBD9E-4EEF-244E-83A0-6016F0F46286}"/>
              </a:ext>
            </a:extLst>
          </p:cNvPr>
          <p:cNvSpPr/>
          <p:nvPr/>
        </p:nvSpPr>
        <p:spPr>
          <a:xfrm rot="2057198">
            <a:off x="6216643" y="30908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I want to be connected and close to family because they are an important part in my life and</a:t>
            </a:r>
          </a:p>
          <a:p>
            <a:pPr algn="ctr"/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 I love them very much.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E1AD7A-C1F0-7F40-A832-53F1A6C9A8BF}"/>
              </a:ext>
            </a:extLst>
          </p:cNvPr>
          <p:cNvSpPr/>
          <p:nvPr/>
        </p:nvSpPr>
        <p:spPr>
          <a:xfrm>
            <a:off x="408213" y="5369394"/>
            <a:ext cx="10863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202124"/>
                </a:solidFill>
                <a:effectLst/>
                <a:latin typeface="Roboto"/>
              </a:rPr>
              <a:t>It is very important because we always see each other special events or a family reunion to see all the family. 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B4912-0CD5-9E4A-9FF2-DB94D6269A32}"/>
              </a:ext>
            </a:extLst>
          </p:cNvPr>
          <p:cNvSpPr/>
          <p:nvPr/>
        </p:nvSpPr>
        <p:spPr>
          <a:xfrm>
            <a:off x="661092" y="4623106"/>
            <a:ext cx="10310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Roboto"/>
              </a:rPr>
              <a:t>I love to be surrounded by people that I love and people that love me, </a:t>
            </a:r>
          </a:p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Roboto"/>
              </a:rPr>
              <a:t>it makes me so happy!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EB81B-7A3E-C144-BCEE-4503108FF1A5}"/>
              </a:ext>
            </a:extLst>
          </p:cNvPr>
          <p:cNvSpPr/>
          <p:nvPr/>
        </p:nvSpPr>
        <p:spPr>
          <a:xfrm rot="19516459">
            <a:off x="-390269" y="3083995"/>
            <a:ext cx="6467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Roboto"/>
              </a:rPr>
              <a:t>They keep me safe, provide for me, take me to church, teach me about God and other important things in life, ex.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D145C-F6DD-6F40-A05B-68177F5536BD}"/>
              </a:ext>
            </a:extLst>
          </p:cNvPr>
          <p:cNvSpPr txBox="1"/>
          <p:nvPr/>
        </p:nvSpPr>
        <p:spPr>
          <a:xfrm>
            <a:off x="3679503" y="2890359"/>
            <a:ext cx="40629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Because </a:t>
            </a:r>
          </a:p>
          <a:p>
            <a:pPr algn="ctr"/>
            <a:r>
              <a:rPr lang="en-US" sz="4400" b="1" dirty="0"/>
              <a:t>I need my family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905DE-F6E7-304F-9AB1-F6F37555585C}"/>
              </a:ext>
            </a:extLst>
          </p:cNvPr>
          <p:cNvCxnSpPr>
            <a:cxnSpLocks/>
          </p:cNvCxnSpPr>
          <p:nvPr/>
        </p:nvCxnSpPr>
        <p:spPr>
          <a:xfrm flipV="1">
            <a:off x="714375" y="1734503"/>
            <a:ext cx="5057775" cy="3451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73F383-9995-2747-8238-8A4D3DCA5961}"/>
              </a:ext>
            </a:extLst>
          </p:cNvPr>
          <p:cNvCxnSpPr>
            <a:cxnSpLocks/>
          </p:cNvCxnSpPr>
          <p:nvPr/>
        </p:nvCxnSpPr>
        <p:spPr>
          <a:xfrm flipH="1" flipV="1">
            <a:off x="5896644" y="1736901"/>
            <a:ext cx="5010973" cy="3449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17DD01-B628-2548-AA0E-58BBCBD64D52}"/>
              </a:ext>
            </a:extLst>
          </p:cNvPr>
          <p:cNvCxnSpPr>
            <a:cxnSpLocks/>
          </p:cNvCxnSpPr>
          <p:nvPr/>
        </p:nvCxnSpPr>
        <p:spPr>
          <a:xfrm flipV="1">
            <a:off x="876300" y="5246329"/>
            <a:ext cx="9791700" cy="46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7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74">
        <p:fade/>
      </p:transition>
    </mc:Choice>
    <mc:Fallback xmlns="">
      <p:transition spd="med" advTm="1667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EA5CD-AFD2-4341-A2F7-32A06D6B06E3}"/>
              </a:ext>
            </a:extLst>
          </p:cNvPr>
          <p:cNvSpPr txBox="1"/>
          <p:nvPr/>
        </p:nvSpPr>
        <p:spPr>
          <a:xfrm>
            <a:off x="552070" y="408880"/>
            <a:ext cx="11168141" cy="2063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b="1" i="1" dirty="0">
                <a:latin typeface="+mj-lt"/>
                <a:ea typeface="+mj-ea"/>
                <a:cs typeface="+mj-cs"/>
              </a:rPr>
              <a:t>In Your life, how important is getting away from this area of the country?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76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Forms response chart. Question title: In your life, how important is getting away from this area of the country?. Number of responses: 178 responses.">
            <a:extLst>
              <a:ext uri="{FF2B5EF4-FFF2-40B4-BE49-F238E27FC236}">
                <a16:creationId xmlns:a16="http://schemas.microsoft.com/office/drawing/2014/main" id="{A6CFB6D5-F02D-CF42-8BFF-7AC3CA03A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4" t="27851" r="16432" b="48777"/>
          <a:stretch/>
        </p:blipFill>
        <p:spPr bwMode="auto">
          <a:xfrm>
            <a:off x="872034" y="3468050"/>
            <a:ext cx="5264107" cy="229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rms response chart. Question title: In your life, how important is getting away from this area of the country?. Number of responses: 178 responses.">
            <a:extLst>
              <a:ext uri="{FF2B5EF4-FFF2-40B4-BE49-F238E27FC236}">
                <a16:creationId xmlns:a16="http://schemas.microsoft.com/office/drawing/2014/main" id="{5369C972-9EAC-AC41-B3B5-E6B16EBA9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27614" r="52680" b="8361"/>
          <a:stretch/>
        </p:blipFill>
        <p:spPr bwMode="auto">
          <a:xfrm>
            <a:off x="6766430" y="2584227"/>
            <a:ext cx="4277808" cy="40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38">
        <p:fade/>
      </p:transition>
    </mc:Choice>
    <mc:Fallback xmlns="">
      <p:transition spd="med" advTm="1093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FC2EF-27DA-4249-840C-1F230DCB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5973"/>
            <a:ext cx="3494362" cy="383709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</a:rPr>
              <a:t>How important is getting away from this area of the country?</a:t>
            </a:r>
            <a:endParaRPr lang="en-US" sz="4800" dirty="0">
              <a:solidFill>
                <a:schemeClr val="accent1"/>
              </a:solidFill>
            </a:endParaRP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D422F-EFA2-194A-B0EF-1A3636EF9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30" y="449157"/>
            <a:ext cx="6250940" cy="274320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Not Important</a:t>
            </a:r>
          </a:p>
          <a:p>
            <a:r>
              <a:rPr lang="en-US" sz="2000" dirty="0"/>
              <a:t>Because this is my home.</a:t>
            </a:r>
          </a:p>
          <a:p>
            <a:r>
              <a:rPr lang="en-US" sz="2000" dirty="0"/>
              <a:t>I'm happy where I live, and I would want my family to grow up in the same loving environment I grew up in.</a:t>
            </a:r>
          </a:p>
          <a:p>
            <a:r>
              <a:rPr lang="en-US" sz="2000" dirty="0"/>
              <a:t>I love where I live.</a:t>
            </a:r>
          </a:p>
          <a:p>
            <a:r>
              <a:rPr lang="en-US" sz="2000" dirty="0"/>
              <a:t>I like living in the country, there are so many things to do outside</a:t>
            </a:r>
            <a:r>
              <a:rPr lang="en-US" sz="1700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848AE-E24D-3F47-8FD9-665C16F08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6030" y="3589866"/>
            <a:ext cx="6250940" cy="274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Very Important</a:t>
            </a:r>
          </a:p>
          <a:p>
            <a:r>
              <a:rPr lang="en-US" sz="2000" dirty="0"/>
              <a:t>The career that I want to do is not offered here.</a:t>
            </a:r>
          </a:p>
          <a:p>
            <a:r>
              <a:rPr lang="en-US" sz="2000" dirty="0"/>
              <a:t>More things you can do.</a:t>
            </a:r>
          </a:p>
          <a:p>
            <a:r>
              <a:rPr lang="en-US" sz="2000" dirty="0"/>
              <a:t>This area of the country offers little to no opportunities for some careers of which I wish to pursue. </a:t>
            </a:r>
          </a:p>
          <a:p>
            <a:r>
              <a:rPr lang="en-US" sz="2000" dirty="0"/>
              <a:t>Experience things I might not be able to experience here</a:t>
            </a:r>
            <a:r>
              <a:rPr lang="en-US" sz="19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E738B-59E3-A545-9A9D-AAF83C8E0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81" y="588857"/>
            <a:ext cx="3810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35">
        <p:fade/>
      </p:transition>
    </mc:Choice>
    <mc:Fallback xmlns="">
      <p:transition spd="med" advTm="16735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455</Words>
  <Application>Microsoft Macintosh PowerPoint</Application>
  <PresentationFormat>Widescreen</PresentationFormat>
  <Paragraphs>43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Office Theme</vt:lpstr>
      <vt:lpstr>Jackson Independent’s Student Senate Community Challenge</vt:lpstr>
      <vt:lpstr>MS Student Leadership Team  Presenting Community Challenge Project in Frankfort, KY</vt:lpstr>
      <vt:lpstr>PowerPoint Presentation</vt:lpstr>
      <vt:lpstr>PowerPoint Presentation</vt:lpstr>
      <vt:lpstr>PowerPoint Presentation</vt:lpstr>
      <vt:lpstr>PowerPoint Presentation</vt:lpstr>
      <vt:lpstr>How important is it to live near your family? Why do you feel this way</vt:lpstr>
      <vt:lpstr>PowerPoint Presentation</vt:lpstr>
      <vt:lpstr>How important is getting away from this area of the country?</vt:lpstr>
      <vt:lpstr>PowerPoint Presentation</vt:lpstr>
      <vt:lpstr>PowerPoint Presentation</vt:lpstr>
      <vt:lpstr>PowerPoint Presentation</vt:lpstr>
      <vt:lpstr>PowerPoint Presentation</vt:lpstr>
      <vt:lpstr>Middle School Leadership Team Meets with Mayor Laura Thomas to discuss their ideas and dreams about Jackson.</vt:lpstr>
      <vt:lpstr>JCS Middle School Leadership Team and Students work with Crystal Media in co-operation with Zoo Fam Production</vt:lpstr>
      <vt:lpstr>Mr. Coots’ STEM Class used digital cameras to capture building  images for students to create Models</vt:lpstr>
      <vt:lpstr>Student Models:  Students used Tinckercad to design models and worked with Art Class to finalize models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Jackson Independent’s Student Senate Community Challenge</dc:title>
  <dc:creator>Coots, Jeff (CIO)</dc:creator>
  <cp:lastModifiedBy>Coots, Jeff (CIO)</cp:lastModifiedBy>
  <cp:revision>1</cp:revision>
  <dcterms:created xsi:type="dcterms:W3CDTF">2020-04-09T15:52:44Z</dcterms:created>
  <dcterms:modified xsi:type="dcterms:W3CDTF">2020-04-09T16:49:11Z</dcterms:modified>
</cp:coreProperties>
</file>