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sldIdLst>
    <p:sldId id="256" r:id="rId5"/>
    <p:sldId id="257" r:id="rId6"/>
    <p:sldId id="259" r:id="rId7"/>
    <p:sldId id="260" r:id="rId8"/>
    <p:sldId id="261" r:id="rId9"/>
    <p:sldId id="262" r:id="rId10"/>
    <p:sldId id="265" r:id="rId11"/>
    <p:sldId id="263" r:id="rId12"/>
    <p:sldId id="264" r:id="rId13"/>
    <p:sldId id="266" r:id="rId1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2" d="100"/>
          <a:sy n="72" d="100"/>
        </p:scale>
        <p:origin x="72" y="6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t>Comparing Student Behaviors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BEFORE Fantastic Floors</c:v>
                </c:pt>
              </c:strCache>
            </c:strRef>
          </c:tx>
          <c:spPr>
            <a:solidFill>
              <a:schemeClr val="accent1"/>
            </a:solidFill>
            <a:ln>
              <a:noFill/>
            </a:ln>
            <a:effectLst/>
          </c:spPr>
          <c:invertIfNegative val="0"/>
          <c:cat>
            <c:strRef>
              <c:f>Sheet1!$A$2:$A$5</c:f>
              <c:strCache>
                <c:ptCount val="4"/>
                <c:pt idx="0">
                  <c:v>Physical Behaviors</c:v>
                </c:pt>
                <c:pt idx="1">
                  <c:v>Running</c:v>
                </c:pt>
                <c:pt idx="2">
                  <c:v>Refusing Gen Ed classes</c:v>
                </c:pt>
                <c:pt idx="3">
                  <c:v>Refusing to enter resource</c:v>
                </c:pt>
              </c:strCache>
            </c:strRef>
          </c:cat>
          <c:val>
            <c:numRef>
              <c:f>Sheet1!$B$2:$B$5</c:f>
              <c:numCache>
                <c:formatCode>General</c:formatCode>
                <c:ptCount val="4"/>
                <c:pt idx="0">
                  <c:v>8</c:v>
                </c:pt>
                <c:pt idx="1">
                  <c:v>37</c:v>
                </c:pt>
                <c:pt idx="2">
                  <c:v>26</c:v>
                </c:pt>
                <c:pt idx="3">
                  <c:v>16</c:v>
                </c:pt>
              </c:numCache>
            </c:numRef>
          </c:val>
          <c:extLst>
            <c:ext xmlns:c16="http://schemas.microsoft.com/office/drawing/2014/chart" uri="{C3380CC4-5D6E-409C-BE32-E72D297353CC}">
              <c16:uniqueId val="{00000000-60D9-4CEE-A446-0A31C1B9F248}"/>
            </c:ext>
          </c:extLst>
        </c:ser>
        <c:ser>
          <c:idx val="1"/>
          <c:order val="1"/>
          <c:tx>
            <c:strRef>
              <c:f>Sheet1!$C$1</c:f>
              <c:strCache>
                <c:ptCount val="1"/>
                <c:pt idx="0">
                  <c:v>AFTER Fantastic Floors</c:v>
                </c:pt>
              </c:strCache>
            </c:strRef>
          </c:tx>
          <c:spPr>
            <a:solidFill>
              <a:schemeClr val="accent2"/>
            </a:solidFill>
            <a:ln>
              <a:noFill/>
            </a:ln>
            <a:effectLst/>
          </c:spPr>
          <c:invertIfNegative val="0"/>
          <c:cat>
            <c:strRef>
              <c:f>Sheet1!$A$2:$A$5</c:f>
              <c:strCache>
                <c:ptCount val="4"/>
                <c:pt idx="0">
                  <c:v>Physical Behaviors</c:v>
                </c:pt>
                <c:pt idx="1">
                  <c:v>Running</c:v>
                </c:pt>
                <c:pt idx="2">
                  <c:v>Refusing Gen Ed classes</c:v>
                </c:pt>
                <c:pt idx="3">
                  <c:v>Refusing to enter resource</c:v>
                </c:pt>
              </c:strCache>
            </c:strRef>
          </c:cat>
          <c:val>
            <c:numRef>
              <c:f>Sheet1!$C$2:$C$5</c:f>
              <c:numCache>
                <c:formatCode>General</c:formatCode>
                <c:ptCount val="4"/>
                <c:pt idx="0">
                  <c:v>2</c:v>
                </c:pt>
                <c:pt idx="1">
                  <c:v>4</c:v>
                </c:pt>
                <c:pt idx="2">
                  <c:v>12</c:v>
                </c:pt>
                <c:pt idx="3">
                  <c:v>1</c:v>
                </c:pt>
              </c:numCache>
            </c:numRef>
          </c:val>
          <c:extLst>
            <c:ext xmlns:c16="http://schemas.microsoft.com/office/drawing/2014/chart" uri="{C3380CC4-5D6E-409C-BE32-E72D297353CC}">
              <c16:uniqueId val="{00000001-60D9-4CEE-A446-0A31C1B9F248}"/>
            </c:ext>
          </c:extLst>
        </c:ser>
        <c:ser>
          <c:idx val="2"/>
          <c:order val="2"/>
          <c:tx>
            <c:strRef>
              <c:f>Sheet1!$D$1</c:f>
              <c:strCache>
                <c:ptCount val="1"/>
                <c:pt idx="0">
                  <c:v>Column1</c:v>
                </c:pt>
              </c:strCache>
            </c:strRef>
          </c:tx>
          <c:spPr>
            <a:solidFill>
              <a:schemeClr val="accent3"/>
            </a:solidFill>
            <a:ln>
              <a:noFill/>
            </a:ln>
            <a:effectLst/>
          </c:spPr>
          <c:invertIfNegative val="0"/>
          <c:cat>
            <c:strRef>
              <c:f>Sheet1!$A$2:$A$5</c:f>
              <c:strCache>
                <c:ptCount val="4"/>
                <c:pt idx="0">
                  <c:v>Physical Behaviors</c:v>
                </c:pt>
                <c:pt idx="1">
                  <c:v>Running</c:v>
                </c:pt>
                <c:pt idx="2">
                  <c:v>Refusing Gen Ed classes</c:v>
                </c:pt>
                <c:pt idx="3">
                  <c:v>Refusing to enter resource</c:v>
                </c:pt>
              </c:strCache>
            </c:strRef>
          </c:cat>
          <c:val>
            <c:numRef>
              <c:f>Sheet1!$D$2:$D$5</c:f>
              <c:numCache>
                <c:formatCode>General</c:formatCode>
                <c:ptCount val="4"/>
              </c:numCache>
            </c:numRef>
          </c:val>
          <c:extLst>
            <c:ext xmlns:c16="http://schemas.microsoft.com/office/drawing/2014/chart" uri="{C3380CC4-5D6E-409C-BE32-E72D297353CC}">
              <c16:uniqueId val="{00000002-60D9-4CEE-A446-0A31C1B9F248}"/>
            </c:ext>
          </c:extLst>
        </c:ser>
        <c:dLbls>
          <c:showLegendKey val="0"/>
          <c:showVal val="0"/>
          <c:showCatName val="0"/>
          <c:showSerName val="0"/>
          <c:showPercent val="0"/>
          <c:showBubbleSize val="0"/>
        </c:dLbls>
        <c:gapWidth val="219"/>
        <c:overlap val="-27"/>
        <c:axId val="1369867151"/>
        <c:axId val="1542394687"/>
      </c:barChart>
      <c:catAx>
        <c:axId val="136986715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542394687"/>
        <c:crosses val="autoZero"/>
        <c:auto val="1"/>
        <c:lblAlgn val="ctr"/>
        <c:lblOffset val="100"/>
        <c:noMultiLvlLbl val="0"/>
      </c:catAx>
      <c:valAx>
        <c:axId val="154239468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369867151"/>
        <c:crosses val="autoZero"/>
        <c:crossBetween val="between"/>
      </c:valAx>
      <c:spPr>
        <a:noFill/>
        <a:ln>
          <a:noFill/>
        </a:ln>
        <a:effectLst/>
      </c:spPr>
    </c:plotArea>
    <c:legend>
      <c:legendPos val="b"/>
      <c:legendEntry>
        <c:idx val="2"/>
        <c:delete val="1"/>
      </c:legendEntry>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6AD6EE87-EBD5-4F12-A48A-63ACA297AC8F}" type="datetimeFigureOut">
              <a:rPr lang="en-US" dirty="0"/>
              <a:t>5/13/2020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CD73815-2707-4475-8F1A-B873CB631BB4}" type="datetimeFigureOut">
              <a:rPr lang="en-US" dirty="0"/>
              <a:t>5/13/2020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A4AFB99-0EAB-4182-AFF8-E214C82A68F6}" type="datetimeFigureOut">
              <a:rPr lang="en-US" dirty="0"/>
              <a:t>5/13/2020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5D3794B-289A-4A80-97D7-111025398D45}" type="datetimeFigureOut">
              <a:rPr lang="en-US" dirty="0"/>
              <a:t>5/13/2020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A61015F-7CC6-4D0A-9D87-873EA4C304CC}" type="datetimeFigureOut">
              <a:rPr lang="en-US" dirty="0"/>
              <a:t>5/13/2020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3C6A301-0538-44EC-B09D-202E1042A48B}" type="datetimeFigureOut">
              <a:rPr lang="en-US" dirty="0"/>
              <a:t>5/13/2020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Click to 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789574A-8875-45EF-8EA2-3CAA0F7ABC4C}" type="datetimeFigureOut">
              <a:rPr lang="en-US" dirty="0"/>
              <a:t>5/13/2020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7EF4D4C-5367-4C26-9E2B-D8088D7FCA81}" type="datetimeFigureOut">
              <a:rPr lang="en-US" dirty="0"/>
              <a:t>5/13/2020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E91E96-98B0-4413-9547-46F3504108EF}" type="datetimeFigureOut">
              <a:rPr lang="en-US" dirty="0"/>
              <a:t>5/13/2020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5C68B11-C5A8-448C-8CE9-B1A273C79CFC}" type="datetimeFigureOut">
              <a:rPr lang="en-US" dirty="0"/>
              <a:t>5/13/2020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16CA0-919D-4A49-9C8A-62FDFB3A5183}" type="datetimeFigureOut">
              <a:rPr lang="en-US" dirty="0"/>
              <a:t>5/13/2020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7E5644-1E61-4311-A31E-84CB9C7AA8A9}" type="slidenum">
              <a:rPr lang="en-US" dirty="0"/>
              <a:t>‹#›</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90298CD5-6C1E-4009-B41F-6DF62E31D3BE}" type="datetimeFigureOut">
              <a:rPr lang="en-US" dirty="0"/>
              <a:pPr/>
              <a:t>5/13/2020</a:t>
            </a:fld>
            <a:endParaRPr lang="en-US" dirty="0"/>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dirty="0"/>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4FAB73BC-B049-4115-A692-8D63A059BFB8}" type="slidenum">
              <a:rPr lang="en-US" dirty="0"/>
              <a:pPr/>
              <a:t>‹#›</a:t>
            </a:fld>
            <a:endParaRPr lang="en-US" dirty="0"/>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58" r:id="rId10"/>
    <p:sldLayoutId id="2147483659" r:id="rId11"/>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5.jpg"/><Relationship Id="rId4" Type="http://schemas.openxmlformats.org/officeDocument/2006/relationships/image" Target="../media/image4.jpg"/></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 Id="rId5" Type="http://schemas.openxmlformats.org/officeDocument/2006/relationships/image" Target="../media/image9.jpg"/><Relationship Id="rId4"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1FCC02-917D-4D86-B635-40E524A6E3CB}"/>
              </a:ext>
            </a:extLst>
          </p:cNvPr>
          <p:cNvSpPr>
            <a:spLocks noGrp="1"/>
          </p:cNvSpPr>
          <p:nvPr>
            <p:ph type="ctrTitle"/>
          </p:nvPr>
        </p:nvSpPr>
        <p:spPr>
          <a:xfrm>
            <a:off x="381000" y="5088683"/>
            <a:ext cx="7818783" cy="1205948"/>
          </a:xfrm>
        </p:spPr>
        <p:txBody>
          <a:bodyPr>
            <a:normAutofit/>
          </a:bodyPr>
          <a:lstStyle/>
          <a:p>
            <a:pPr algn="ctr"/>
            <a:r>
              <a:rPr lang="en-US" sz="7200" dirty="0">
                <a:solidFill>
                  <a:srgbClr val="002060"/>
                </a:solidFill>
              </a:rPr>
              <a:t>By: Whitney </a:t>
            </a:r>
            <a:r>
              <a:rPr lang="en-US" sz="7200" dirty="0" err="1">
                <a:solidFill>
                  <a:srgbClr val="002060"/>
                </a:solidFill>
              </a:rPr>
              <a:t>NEvarez</a:t>
            </a:r>
            <a:endParaRPr lang="en-US" sz="4400" dirty="0">
              <a:solidFill>
                <a:srgbClr val="002060"/>
              </a:solidFill>
            </a:endParaRPr>
          </a:p>
        </p:txBody>
      </p:sp>
      <p:sp>
        <p:nvSpPr>
          <p:cNvPr id="3" name="Subtitle 2">
            <a:extLst>
              <a:ext uri="{FF2B5EF4-FFF2-40B4-BE49-F238E27FC236}">
                <a16:creationId xmlns:a16="http://schemas.microsoft.com/office/drawing/2014/main" id="{CB77C5EB-A191-47F6-A196-73284882971E}"/>
              </a:ext>
            </a:extLst>
          </p:cNvPr>
          <p:cNvSpPr>
            <a:spLocks noGrp="1"/>
          </p:cNvSpPr>
          <p:nvPr>
            <p:ph type="subTitle" idx="1"/>
          </p:nvPr>
        </p:nvSpPr>
        <p:spPr/>
        <p:txBody>
          <a:bodyPr/>
          <a:lstStyle/>
          <a:p>
            <a:r>
              <a:rPr lang="en-US" dirty="0"/>
              <a:t>MSD K-8</a:t>
            </a:r>
            <a:r>
              <a:rPr lang="en-US" baseline="30000" dirty="0"/>
              <a:t>th</a:t>
            </a:r>
            <a:r>
              <a:rPr lang="en-US" dirty="0"/>
              <a:t> </a:t>
            </a:r>
          </a:p>
          <a:p>
            <a:r>
              <a:rPr lang="en-US" dirty="0"/>
              <a:t>East Perry Elementary</a:t>
            </a:r>
          </a:p>
          <a:p>
            <a:r>
              <a:rPr lang="en-US" dirty="0"/>
              <a:t>Perry County</a:t>
            </a:r>
          </a:p>
        </p:txBody>
      </p:sp>
      <p:sp>
        <p:nvSpPr>
          <p:cNvPr id="4" name="Rectangle 3">
            <a:extLst>
              <a:ext uri="{FF2B5EF4-FFF2-40B4-BE49-F238E27FC236}">
                <a16:creationId xmlns:a16="http://schemas.microsoft.com/office/drawing/2014/main" id="{5B133DD0-9BD6-4C09-BAE4-59CF90DB1FFB}"/>
              </a:ext>
            </a:extLst>
          </p:cNvPr>
          <p:cNvSpPr/>
          <p:nvPr/>
        </p:nvSpPr>
        <p:spPr>
          <a:xfrm>
            <a:off x="842639" y="1102280"/>
            <a:ext cx="10506722" cy="1569660"/>
          </a:xfrm>
          <a:prstGeom prst="rect">
            <a:avLst/>
          </a:prstGeom>
          <a:noFill/>
        </p:spPr>
        <p:txBody>
          <a:bodyPr wrap="none" lIns="91440" tIns="45720" rIns="91440" bIns="45720">
            <a:spAutoFit/>
          </a:bodyPr>
          <a:lstStyle/>
          <a:p>
            <a:pPr algn="ctr"/>
            <a:r>
              <a:rPr lang="en-US" sz="9600" b="1" dirty="0">
                <a:ln w="22225">
                  <a:solidFill>
                    <a:schemeClr val="tx2"/>
                  </a:solidFill>
                  <a:prstDash val="solid"/>
                </a:ln>
                <a:solidFill>
                  <a:srgbClr val="002060"/>
                </a:solidFill>
              </a:rPr>
              <a:t>FANTASTIC FLOORS</a:t>
            </a:r>
            <a:endParaRPr lang="en-US" sz="9600" b="1" cap="none" spc="0" dirty="0">
              <a:ln w="22225">
                <a:solidFill>
                  <a:schemeClr val="tx2"/>
                </a:solidFill>
                <a:prstDash val="solid"/>
              </a:ln>
              <a:solidFill>
                <a:srgbClr val="002060"/>
              </a:solidFill>
              <a:effectLst/>
            </a:endParaRPr>
          </a:p>
        </p:txBody>
      </p:sp>
    </p:spTree>
    <p:extLst>
      <p:ext uri="{BB962C8B-B14F-4D97-AF65-F5344CB8AC3E}">
        <p14:creationId xmlns:p14="http://schemas.microsoft.com/office/powerpoint/2010/main" val="4146268190"/>
      </p:ext>
    </p:extLst>
  </p:cSld>
  <p:clrMapOvr>
    <a:masterClrMapping/>
  </p:clrMapOvr>
  <mc:AlternateContent xmlns:mc="http://schemas.openxmlformats.org/markup-compatibility/2006" xmlns:p14="http://schemas.microsoft.com/office/powerpoint/2010/main">
    <mc:Choice Requires="p14">
      <p:transition spd="slow" p14:dur="2000" advTm="12224"/>
    </mc:Choice>
    <mc:Fallback xmlns="">
      <p:transition spd="slow" advTm="12224"/>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990B5-0BA8-456D-B5E5-480201FBC23E}"/>
              </a:ext>
            </a:extLst>
          </p:cNvPr>
          <p:cNvSpPr>
            <a:spLocks noGrp="1"/>
          </p:cNvSpPr>
          <p:nvPr>
            <p:ph type="title"/>
          </p:nvPr>
        </p:nvSpPr>
        <p:spPr/>
        <p:txBody>
          <a:bodyPr/>
          <a:lstStyle/>
          <a:p>
            <a:r>
              <a:rPr lang="en-US" dirty="0"/>
              <a:t>THANK YOU!</a:t>
            </a:r>
          </a:p>
        </p:txBody>
      </p:sp>
      <p:sp>
        <p:nvSpPr>
          <p:cNvPr id="3" name="Content Placeholder 2">
            <a:extLst>
              <a:ext uri="{FF2B5EF4-FFF2-40B4-BE49-F238E27FC236}">
                <a16:creationId xmlns:a16="http://schemas.microsoft.com/office/drawing/2014/main" id="{F729F4ED-8C1D-4F6C-8F9E-FB2B8FAB0AA7}"/>
              </a:ext>
            </a:extLst>
          </p:cNvPr>
          <p:cNvSpPr>
            <a:spLocks noGrp="1"/>
          </p:cNvSpPr>
          <p:nvPr>
            <p:ph idx="1"/>
          </p:nvPr>
        </p:nvSpPr>
        <p:spPr/>
        <p:txBody>
          <a:bodyPr>
            <a:normAutofit/>
          </a:bodyPr>
          <a:lstStyle/>
          <a:p>
            <a:r>
              <a:rPr lang="en-US" sz="3200" dirty="0"/>
              <a:t>I Thank You, so very much for the opportunity to participate in this Learning Innovation. I have learned a lot and I feel that with the grant money I was provided, we were able to help students achieve in the classroom. </a:t>
            </a:r>
          </a:p>
          <a:p>
            <a:endParaRPr lang="en-US" sz="3200" dirty="0"/>
          </a:p>
          <a:p>
            <a:r>
              <a:rPr lang="en-US" sz="3200" dirty="0"/>
              <a:t>Thank you. </a:t>
            </a:r>
          </a:p>
        </p:txBody>
      </p:sp>
    </p:spTree>
    <p:extLst>
      <p:ext uri="{BB962C8B-B14F-4D97-AF65-F5344CB8AC3E}">
        <p14:creationId xmlns:p14="http://schemas.microsoft.com/office/powerpoint/2010/main" val="2668929531"/>
      </p:ext>
    </p:extLst>
  </p:cSld>
  <p:clrMapOvr>
    <a:masterClrMapping/>
  </p:clrMapOvr>
  <mc:AlternateContent xmlns:mc="http://schemas.openxmlformats.org/markup-compatibility/2006" xmlns:p14="http://schemas.microsoft.com/office/powerpoint/2010/main">
    <mc:Choice Requires="p14">
      <p:transition spd="slow" p14:dur="2000" advTm="12087"/>
    </mc:Choice>
    <mc:Fallback xmlns="">
      <p:transition spd="slow" advTm="12087"/>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4F488B-D31B-4D02-B4CF-96EB63A74014}"/>
              </a:ext>
            </a:extLst>
          </p:cNvPr>
          <p:cNvSpPr>
            <a:spLocks noGrp="1"/>
          </p:cNvSpPr>
          <p:nvPr>
            <p:ph type="title"/>
          </p:nvPr>
        </p:nvSpPr>
        <p:spPr/>
        <p:txBody>
          <a:bodyPr/>
          <a:lstStyle/>
          <a:p>
            <a:r>
              <a:rPr lang="en-US" dirty="0"/>
              <a:t>Project	</a:t>
            </a:r>
          </a:p>
        </p:txBody>
      </p:sp>
      <p:sp>
        <p:nvSpPr>
          <p:cNvPr id="3" name="Content Placeholder 2">
            <a:extLst>
              <a:ext uri="{FF2B5EF4-FFF2-40B4-BE49-F238E27FC236}">
                <a16:creationId xmlns:a16="http://schemas.microsoft.com/office/drawing/2014/main" id="{12DA07D8-5CAD-42D1-9336-DD2A9A12A70A}"/>
              </a:ext>
            </a:extLst>
          </p:cNvPr>
          <p:cNvSpPr>
            <a:spLocks noGrp="1"/>
          </p:cNvSpPr>
          <p:nvPr>
            <p:ph idx="1"/>
          </p:nvPr>
        </p:nvSpPr>
        <p:spPr/>
        <p:txBody>
          <a:bodyPr/>
          <a:lstStyle/>
          <a:p>
            <a:r>
              <a:rPr lang="en-US" sz="2800" dirty="0"/>
              <a:t>I designed a sensory walk experience on our hallway floor to help calm students while transitioning in and out of the resource room. </a:t>
            </a:r>
          </a:p>
          <a:p>
            <a:r>
              <a:rPr lang="en-US" sz="2800" dirty="0"/>
              <a:t>I used 5 different sticker activities for the hallway.</a:t>
            </a:r>
          </a:p>
          <a:p>
            <a:endParaRPr lang="en-US" sz="2800" dirty="0"/>
          </a:p>
          <a:p>
            <a:r>
              <a:rPr lang="en-US" sz="2800" dirty="0"/>
              <a:t>We have 2 entrances to the hallway therefore I didn’t place the stickers all flowing in the same direction. As you enter the hallway on either side you are able to follow a path. </a:t>
            </a:r>
          </a:p>
          <a:p>
            <a:endParaRPr lang="en-US" dirty="0"/>
          </a:p>
        </p:txBody>
      </p:sp>
    </p:spTree>
    <p:extLst>
      <p:ext uri="{BB962C8B-B14F-4D97-AF65-F5344CB8AC3E}">
        <p14:creationId xmlns:p14="http://schemas.microsoft.com/office/powerpoint/2010/main" val="4043872170"/>
      </p:ext>
    </p:extLst>
  </p:cSld>
  <p:clrMapOvr>
    <a:masterClrMapping/>
  </p:clrMapOvr>
  <mc:AlternateContent xmlns:mc="http://schemas.openxmlformats.org/markup-compatibility/2006" xmlns:p14="http://schemas.microsoft.com/office/powerpoint/2010/main">
    <mc:Choice Requires="p14">
      <p:transition spd="slow" p14:dur="2000" advTm="37185"/>
    </mc:Choice>
    <mc:Fallback xmlns="">
      <p:transition spd="slow" advTm="37185"/>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D9A5D-B2F6-43EE-A185-8482F44037B0}"/>
              </a:ext>
            </a:extLst>
          </p:cNvPr>
          <p:cNvSpPr>
            <a:spLocks noGrp="1"/>
          </p:cNvSpPr>
          <p:nvPr>
            <p:ph type="title"/>
          </p:nvPr>
        </p:nvSpPr>
        <p:spPr/>
        <p:txBody>
          <a:bodyPr/>
          <a:lstStyle/>
          <a:p>
            <a:r>
              <a:rPr lang="en-US" dirty="0"/>
              <a:t>Reasons for my project</a:t>
            </a:r>
          </a:p>
        </p:txBody>
      </p:sp>
      <p:sp>
        <p:nvSpPr>
          <p:cNvPr id="3" name="Content Placeholder 2">
            <a:extLst>
              <a:ext uri="{FF2B5EF4-FFF2-40B4-BE49-F238E27FC236}">
                <a16:creationId xmlns:a16="http://schemas.microsoft.com/office/drawing/2014/main" id="{3BFA07AA-E87B-42A3-AC53-3F0C69C29B76}"/>
              </a:ext>
            </a:extLst>
          </p:cNvPr>
          <p:cNvSpPr>
            <a:spLocks noGrp="1"/>
          </p:cNvSpPr>
          <p:nvPr>
            <p:ph idx="1"/>
          </p:nvPr>
        </p:nvSpPr>
        <p:spPr>
          <a:xfrm>
            <a:off x="1024128" y="1656521"/>
            <a:ext cx="10425750" cy="4982817"/>
          </a:xfrm>
        </p:spPr>
        <p:txBody>
          <a:bodyPr>
            <a:normAutofit/>
          </a:bodyPr>
          <a:lstStyle/>
          <a:p>
            <a:r>
              <a:rPr lang="en-US" dirty="0"/>
              <a:t>-Student behavior changes when they leave or return to the resource rooms. The behaviors and times vary from child to child. Students may miss general education classes, their lunch time, programs and assemblies due to behaviors that occur during transition. </a:t>
            </a:r>
          </a:p>
          <a:p>
            <a:r>
              <a:rPr lang="en-US" u="sng" dirty="0"/>
              <a:t>Documented Behaviors during transitioning: </a:t>
            </a:r>
          </a:p>
          <a:p>
            <a:pPr>
              <a:buFont typeface="Wingdings" panose="05000000000000000000" pitchFamily="2" charset="2"/>
              <a:buChar char="§"/>
            </a:pPr>
            <a:r>
              <a:rPr lang="en-US" dirty="0"/>
              <a:t>Running</a:t>
            </a:r>
          </a:p>
          <a:p>
            <a:pPr>
              <a:buFont typeface="Wingdings" panose="05000000000000000000" pitchFamily="2" charset="2"/>
              <a:buChar char="§"/>
            </a:pPr>
            <a:r>
              <a:rPr lang="en-US" dirty="0"/>
              <a:t>Jumping</a:t>
            </a:r>
          </a:p>
          <a:p>
            <a:pPr>
              <a:buFont typeface="Wingdings" panose="05000000000000000000" pitchFamily="2" charset="2"/>
              <a:buChar char="§"/>
            </a:pPr>
            <a:r>
              <a:rPr lang="en-US" dirty="0"/>
              <a:t>Screaming</a:t>
            </a:r>
          </a:p>
          <a:p>
            <a:pPr>
              <a:buFont typeface="Wingdings" panose="05000000000000000000" pitchFamily="2" charset="2"/>
              <a:buChar char="§"/>
            </a:pPr>
            <a:r>
              <a:rPr lang="en-US" dirty="0"/>
              <a:t>refusing to walk</a:t>
            </a:r>
          </a:p>
          <a:p>
            <a:pPr>
              <a:buFont typeface="Wingdings" panose="05000000000000000000" pitchFamily="2" charset="2"/>
              <a:buChar char="§"/>
            </a:pPr>
            <a:r>
              <a:rPr lang="en-US" dirty="0"/>
              <a:t> hitting others</a:t>
            </a:r>
          </a:p>
          <a:p>
            <a:pPr>
              <a:buFont typeface="Wingdings" panose="05000000000000000000" pitchFamily="2" charset="2"/>
              <a:buChar char="§"/>
            </a:pPr>
            <a:r>
              <a:rPr lang="en-US" dirty="0"/>
              <a:t>hitting themselves</a:t>
            </a:r>
          </a:p>
          <a:p>
            <a:pPr>
              <a:buFont typeface="Wingdings" panose="05000000000000000000" pitchFamily="2" charset="2"/>
              <a:buChar char="§"/>
            </a:pPr>
            <a:r>
              <a:rPr lang="en-US" dirty="0"/>
              <a:t>kicking walls</a:t>
            </a:r>
          </a:p>
        </p:txBody>
      </p:sp>
    </p:spTree>
    <p:extLst>
      <p:ext uri="{BB962C8B-B14F-4D97-AF65-F5344CB8AC3E}">
        <p14:creationId xmlns:p14="http://schemas.microsoft.com/office/powerpoint/2010/main" val="2968005308"/>
      </p:ext>
    </p:extLst>
  </p:cSld>
  <p:clrMapOvr>
    <a:masterClrMapping/>
  </p:clrMapOvr>
  <mc:AlternateContent xmlns:mc="http://schemas.openxmlformats.org/markup-compatibility/2006" xmlns:p14="http://schemas.microsoft.com/office/powerpoint/2010/main">
    <mc:Choice Requires="p14">
      <p:transition spd="slow" p14:dur="2000" advTm="71003"/>
    </mc:Choice>
    <mc:Fallback xmlns="">
      <p:transition spd="slow" advTm="71003"/>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34A855-C620-43A3-8BF7-74CAE8BEF552}"/>
              </a:ext>
            </a:extLst>
          </p:cNvPr>
          <p:cNvSpPr>
            <a:spLocks noGrp="1"/>
          </p:cNvSpPr>
          <p:nvPr>
            <p:ph type="title"/>
          </p:nvPr>
        </p:nvSpPr>
        <p:spPr/>
        <p:txBody>
          <a:bodyPr/>
          <a:lstStyle/>
          <a:p>
            <a:r>
              <a:rPr lang="en-US" dirty="0"/>
              <a:t>Did it work?</a:t>
            </a:r>
          </a:p>
        </p:txBody>
      </p:sp>
      <p:sp>
        <p:nvSpPr>
          <p:cNvPr id="3" name="Content Placeholder 2">
            <a:extLst>
              <a:ext uri="{FF2B5EF4-FFF2-40B4-BE49-F238E27FC236}">
                <a16:creationId xmlns:a16="http://schemas.microsoft.com/office/drawing/2014/main" id="{C1D49545-6955-46AA-99B4-1E44876FDC23}"/>
              </a:ext>
            </a:extLst>
          </p:cNvPr>
          <p:cNvSpPr>
            <a:spLocks noGrp="1"/>
          </p:cNvSpPr>
          <p:nvPr>
            <p:ph idx="1"/>
          </p:nvPr>
        </p:nvSpPr>
        <p:spPr/>
        <p:txBody>
          <a:bodyPr>
            <a:normAutofit/>
          </a:bodyPr>
          <a:lstStyle/>
          <a:p>
            <a:r>
              <a:rPr lang="en-US" sz="3200" dirty="0"/>
              <a:t>Students were thrilled with the sensory floors. Evidence shows that student participation increased and negative student behaviors decreased. </a:t>
            </a:r>
          </a:p>
          <a:p>
            <a:r>
              <a:rPr lang="en-US" sz="3200" dirty="0"/>
              <a:t>Not only did the floors provide a distraction during transition times, it also provided “brain breaks” during instruction.</a:t>
            </a:r>
          </a:p>
        </p:txBody>
      </p:sp>
    </p:spTree>
    <p:extLst>
      <p:ext uri="{BB962C8B-B14F-4D97-AF65-F5344CB8AC3E}">
        <p14:creationId xmlns:p14="http://schemas.microsoft.com/office/powerpoint/2010/main" val="3953279866"/>
      </p:ext>
    </p:extLst>
  </p:cSld>
  <p:clrMapOvr>
    <a:masterClrMapping/>
  </p:clrMapOvr>
  <mc:AlternateContent xmlns:mc="http://schemas.openxmlformats.org/markup-compatibility/2006" xmlns:p14="http://schemas.microsoft.com/office/powerpoint/2010/main">
    <mc:Choice Requires="p14">
      <p:transition spd="slow" p14:dur="2000" advTm="24696"/>
    </mc:Choice>
    <mc:Fallback xmlns="">
      <p:transition spd="slow" advTm="24696"/>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D3B83E-7BB5-42A9-A352-5CFD7145D3EE}"/>
              </a:ext>
            </a:extLst>
          </p:cNvPr>
          <p:cNvSpPr>
            <a:spLocks noGrp="1"/>
          </p:cNvSpPr>
          <p:nvPr>
            <p:ph type="title"/>
          </p:nvPr>
        </p:nvSpPr>
        <p:spPr/>
        <p:txBody>
          <a:bodyPr/>
          <a:lstStyle/>
          <a:p>
            <a:r>
              <a:rPr lang="en-US" dirty="0"/>
              <a:t>Impact	</a:t>
            </a:r>
          </a:p>
        </p:txBody>
      </p:sp>
      <p:sp>
        <p:nvSpPr>
          <p:cNvPr id="3" name="Content Placeholder 2">
            <a:extLst>
              <a:ext uri="{FF2B5EF4-FFF2-40B4-BE49-F238E27FC236}">
                <a16:creationId xmlns:a16="http://schemas.microsoft.com/office/drawing/2014/main" id="{0D3FBE55-FD81-4CED-8A3D-99BF172BF901}"/>
              </a:ext>
            </a:extLst>
          </p:cNvPr>
          <p:cNvSpPr>
            <a:spLocks noGrp="1"/>
          </p:cNvSpPr>
          <p:nvPr>
            <p:ph idx="1"/>
          </p:nvPr>
        </p:nvSpPr>
        <p:spPr/>
        <p:txBody>
          <a:bodyPr>
            <a:normAutofit/>
          </a:bodyPr>
          <a:lstStyle/>
          <a:p>
            <a:pPr>
              <a:buFont typeface="Wingdings" panose="05000000000000000000" pitchFamily="2" charset="2"/>
              <a:buChar char="Ø"/>
            </a:pPr>
            <a:r>
              <a:rPr lang="en-US" sz="2800" dirty="0"/>
              <a:t>Students spent MORE time engaged in instruction and LESS time having meltdowns.</a:t>
            </a:r>
          </a:p>
          <a:p>
            <a:pPr>
              <a:buFont typeface="Wingdings" panose="05000000000000000000" pitchFamily="2" charset="2"/>
              <a:buChar char="Ø"/>
            </a:pPr>
            <a:r>
              <a:rPr lang="en-US" sz="2800" dirty="0"/>
              <a:t>Students were able to take breaks in the hallway in between instruction which caused fewer meltdowns.</a:t>
            </a:r>
          </a:p>
          <a:p>
            <a:pPr>
              <a:buFont typeface="Wingdings" panose="05000000000000000000" pitchFamily="2" charset="2"/>
              <a:buChar char="Ø"/>
            </a:pPr>
            <a:r>
              <a:rPr lang="en-US" sz="2800" dirty="0"/>
              <a:t>Physical therapist and Occupational therapist were able to use the hallway to </a:t>
            </a:r>
            <a:r>
              <a:rPr lang="en-US" sz="2800"/>
              <a:t>work with students </a:t>
            </a:r>
            <a:r>
              <a:rPr lang="en-US" sz="2800" dirty="0"/>
              <a:t>on goals. </a:t>
            </a:r>
          </a:p>
          <a:p>
            <a:pPr>
              <a:buFont typeface="Wingdings" panose="05000000000000000000" pitchFamily="2" charset="2"/>
              <a:buChar char="Ø"/>
            </a:pPr>
            <a:r>
              <a:rPr lang="en-US" sz="2800" dirty="0"/>
              <a:t>We saw SMILING faces when they entered our classrooms in the morning!!</a:t>
            </a:r>
          </a:p>
        </p:txBody>
      </p:sp>
    </p:spTree>
    <p:extLst>
      <p:ext uri="{BB962C8B-B14F-4D97-AF65-F5344CB8AC3E}">
        <p14:creationId xmlns:p14="http://schemas.microsoft.com/office/powerpoint/2010/main" val="754644835"/>
      </p:ext>
    </p:extLst>
  </p:cSld>
  <p:clrMapOvr>
    <a:masterClrMapping/>
  </p:clrMapOvr>
  <mc:AlternateContent xmlns:mc="http://schemas.openxmlformats.org/markup-compatibility/2006" xmlns:p14="http://schemas.microsoft.com/office/powerpoint/2010/main">
    <mc:Choice Requires="p14">
      <p:transition spd="slow" p14:dur="2000" advTm="17195"/>
    </mc:Choice>
    <mc:Fallback xmlns="">
      <p:transition spd="slow" advTm="17195"/>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FF4F5-89F6-45C6-8331-54CBBD5CBC5F}"/>
              </a:ext>
            </a:extLst>
          </p:cNvPr>
          <p:cNvSpPr>
            <a:spLocks noGrp="1"/>
          </p:cNvSpPr>
          <p:nvPr>
            <p:ph type="title"/>
          </p:nvPr>
        </p:nvSpPr>
        <p:spPr/>
        <p:txBody>
          <a:bodyPr/>
          <a:lstStyle/>
          <a:p>
            <a:r>
              <a:rPr lang="en-US" dirty="0"/>
              <a:t>What I learned…the data</a:t>
            </a:r>
          </a:p>
        </p:txBody>
      </p:sp>
      <p:graphicFrame>
        <p:nvGraphicFramePr>
          <p:cNvPr id="6" name="Content Placeholder 5">
            <a:extLst>
              <a:ext uri="{FF2B5EF4-FFF2-40B4-BE49-F238E27FC236}">
                <a16:creationId xmlns:a16="http://schemas.microsoft.com/office/drawing/2014/main" id="{04CB564F-9CB1-4A90-95DB-F04B23E61452}"/>
              </a:ext>
            </a:extLst>
          </p:cNvPr>
          <p:cNvGraphicFramePr>
            <a:graphicFrameLocks noGrp="1"/>
          </p:cNvGraphicFramePr>
          <p:nvPr>
            <p:ph idx="1"/>
            <p:extLst>
              <p:ext uri="{D42A27DB-BD31-4B8C-83A1-F6EECF244321}">
                <p14:modId xmlns:p14="http://schemas.microsoft.com/office/powerpoint/2010/main" val="3427014891"/>
              </p:ext>
            </p:extLst>
          </p:nvPr>
        </p:nvGraphicFramePr>
        <p:xfrm>
          <a:off x="1023938" y="2286000"/>
          <a:ext cx="9720262" cy="402272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260172389"/>
      </p:ext>
    </p:extLst>
  </p:cSld>
  <p:clrMapOvr>
    <a:masterClrMapping/>
  </p:clrMapOvr>
  <mc:AlternateContent xmlns:mc="http://schemas.openxmlformats.org/markup-compatibility/2006" xmlns:p14="http://schemas.microsoft.com/office/powerpoint/2010/main">
    <mc:Choice Requires="p14">
      <p:transition spd="slow" p14:dur="2000" advTm="61348"/>
    </mc:Choice>
    <mc:Fallback xmlns="">
      <p:transition spd="slow" advTm="61348"/>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7A6BFE-DB31-4D37-A053-A409838923C5}"/>
              </a:ext>
            </a:extLst>
          </p:cNvPr>
          <p:cNvSpPr>
            <a:spLocks noGrp="1"/>
          </p:cNvSpPr>
          <p:nvPr>
            <p:ph type="title"/>
          </p:nvPr>
        </p:nvSpPr>
        <p:spPr/>
        <p:txBody>
          <a:bodyPr/>
          <a:lstStyle/>
          <a:p>
            <a:r>
              <a:rPr lang="en-US" dirty="0"/>
              <a:t>Data description </a:t>
            </a:r>
          </a:p>
        </p:txBody>
      </p:sp>
      <p:sp>
        <p:nvSpPr>
          <p:cNvPr id="3" name="Content Placeholder 2">
            <a:extLst>
              <a:ext uri="{FF2B5EF4-FFF2-40B4-BE49-F238E27FC236}">
                <a16:creationId xmlns:a16="http://schemas.microsoft.com/office/drawing/2014/main" id="{B4A2ED57-B695-4496-8F7B-9BCEB5521530}"/>
              </a:ext>
            </a:extLst>
          </p:cNvPr>
          <p:cNvSpPr>
            <a:spLocks noGrp="1"/>
          </p:cNvSpPr>
          <p:nvPr>
            <p:ph idx="1"/>
          </p:nvPr>
        </p:nvSpPr>
        <p:spPr>
          <a:xfrm>
            <a:off x="1024128" y="1547446"/>
            <a:ext cx="11167872" cy="5310554"/>
          </a:xfrm>
        </p:spPr>
        <p:txBody>
          <a:bodyPr>
            <a:normAutofit fontScale="77500" lnSpcReduction="20000"/>
          </a:bodyPr>
          <a:lstStyle/>
          <a:p>
            <a:r>
              <a:rPr lang="en-US" dirty="0"/>
              <a:t>Data was ONLY collected on students that are on my caseload. I have a total of 10 students with Functional Mental Disability. </a:t>
            </a:r>
          </a:p>
          <a:p>
            <a:pPr>
              <a:buFont typeface="Wingdings" panose="05000000000000000000" pitchFamily="2" charset="2"/>
              <a:buChar char="Ø"/>
            </a:pPr>
            <a:r>
              <a:rPr lang="en-US" dirty="0"/>
              <a:t>Kindergarten – 1</a:t>
            </a:r>
          </a:p>
          <a:p>
            <a:pPr>
              <a:buFont typeface="Wingdings" panose="05000000000000000000" pitchFamily="2" charset="2"/>
              <a:buChar char="Ø"/>
            </a:pPr>
            <a:r>
              <a:rPr lang="en-US" dirty="0"/>
              <a:t>2</a:t>
            </a:r>
            <a:r>
              <a:rPr lang="en-US" baseline="30000" dirty="0"/>
              <a:t>nd</a:t>
            </a:r>
            <a:r>
              <a:rPr lang="en-US" dirty="0"/>
              <a:t> Grade-1</a:t>
            </a:r>
          </a:p>
          <a:p>
            <a:pPr>
              <a:buFont typeface="Wingdings" panose="05000000000000000000" pitchFamily="2" charset="2"/>
              <a:buChar char="Ø"/>
            </a:pPr>
            <a:r>
              <a:rPr lang="en-US" dirty="0"/>
              <a:t>4</a:t>
            </a:r>
            <a:r>
              <a:rPr lang="en-US" baseline="30000" dirty="0"/>
              <a:t>th</a:t>
            </a:r>
            <a:r>
              <a:rPr lang="en-US" dirty="0"/>
              <a:t> Grade-2</a:t>
            </a:r>
          </a:p>
          <a:p>
            <a:pPr>
              <a:buFont typeface="Wingdings" panose="05000000000000000000" pitchFamily="2" charset="2"/>
              <a:buChar char="Ø"/>
            </a:pPr>
            <a:r>
              <a:rPr lang="en-US" dirty="0"/>
              <a:t>5</a:t>
            </a:r>
            <a:r>
              <a:rPr lang="en-US" baseline="30000" dirty="0"/>
              <a:t>th</a:t>
            </a:r>
            <a:r>
              <a:rPr lang="en-US" dirty="0"/>
              <a:t> Grade- 1</a:t>
            </a:r>
          </a:p>
          <a:p>
            <a:pPr>
              <a:buFont typeface="Wingdings" panose="05000000000000000000" pitchFamily="2" charset="2"/>
              <a:buChar char="Ø"/>
            </a:pPr>
            <a:r>
              <a:rPr lang="en-US" dirty="0"/>
              <a:t>6</a:t>
            </a:r>
            <a:r>
              <a:rPr lang="en-US" baseline="30000" dirty="0"/>
              <a:t>th</a:t>
            </a:r>
            <a:r>
              <a:rPr lang="en-US" dirty="0"/>
              <a:t> Grade- 1</a:t>
            </a:r>
          </a:p>
          <a:p>
            <a:pPr>
              <a:buFont typeface="Wingdings" panose="05000000000000000000" pitchFamily="2" charset="2"/>
              <a:buChar char="Ø"/>
            </a:pPr>
            <a:r>
              <a:rPr lang="en-US" dirty="0"/>
              <a:t>7</a:t>
            </a:r>
            <a:r>
              <a:rPr lang="en-US" baseline="30000" dirty="0"/>
              <a:t>th</a:t>
            </a:r>
            <a:r>
              <a:rPr lang="en-US" dirty="0"/>
              <a:t> Grade- 2</a:t>
            </a:r>
          </a:p>
          <a:p>
            <a:pPr>
              <a:buFont typeface="Wingdings" panose="05000000000000000000" pitchFamily="2" charset="2"/>
              <a:buChar char="Ø"/>
            </a:pPr>
            <a:r>
              <a:rPr lang="en-US" dirty="0"/>
              <a:t>8</a:t>
            </a:r>
            <a:r>
              <a:rPr lang="en-US" baseline="30000" dirty="0"/>
              <a:t>th</a:t>
            </a:r>
            <a:r>
              <a:rPr lang="en-US" dirty="0"/>
              <a:t> Grade- 2</a:t>
            </a:r>
          </a:p>
          <a:p>
            <a:r>
              <a:rPr lang="en-US" dirty="0"/>
              <a:t>I collected data using a check sheet with the behaviors I witnessed the most.</a:t>
            </a:r>
          </a:p>
          <a:p>
            <a:pPr lvl="4">
              <a:buFont typeface="Wingdings" panose="05000000000000000000" pitchFamily="2" charset="2"/>
              <a:buChar char="Ø"/>
            </a:pPr>
            <a:r>
              <a:rPr lang="en-US" sz="2000" dirty="0"/>
              <a:t>Physical Behaviors</a:t>
            </a:r>
          </a:p>
          <a:p>
            <a:pPr lvl="4">
              <a:buFont typeface="Wingdings" panose="05000000000000000000" pitchFamily="2" charset="2"/>
              <a:buChar char="Ø"/>
            </a:pPr>
            <a:r>
              <a:rPr lang="en-US" sz="2000" dirty="0"/>
              <a:t>Running in the Resource Room hallway</a:t>
            </a:r>
          </a:p>
          <a:p>
            <a:pPr lvl="4">
              <a:buFont typeface="Wingdings" panose="05000000000000000000" pitchFamily="2" charset="2"/>
              <a:buChar char="Ø"/>
            </a:pPr>
            <a:r>
              <a:rPr lang="en-US" sz="2000" dirty="0"/>
              <a:t>Refusing to attend their general education classes with peers</a:t>
            </a:r>
          </a:p>
          <a:p>
            <a:pPr lvl="4">
              <a:buFont typeface="Wingdings" panose="05000000000000000000" pitchFamily="2" charset="2"/>
              <a:buChar char="Ø"/>
            </a:pPr>
            <a:r>
              <a:rPr lang="en-US" sz="2000" dirty="0"/>
              <a:t>Refusing to leave a desired area and transition back to the resource room</a:t>
            </a:r>
          </a:p>
          <a:p>
            <a:pPr marL="640080" lvl="4" indent="0">
              <a:buNone/>
            </a:pPr>
            <a:endParaRPr lang="en-US" dirty="0"/>
          </a:p>
          <a:p>
            <a:pPr marL="640080" lvl="4" indent="0">
              <a:buNone/>
            </a:pPr>
            <a:r>
              <a:rPr lang="en-US" sz="2800" dirty="0"/>
              <a:t>I collected the “Before Behaviors” during the months of October and November for a total of 30 school days. I collected the “After Behavior” in January, February, and part of March for a total of 30 schools days. </a:t>
            </a:r>
          </a:p>
          <a:p>
            <a:pPr lvl="4">
              <a:buFont typeface="Wingdings" panose="05000000000000000000" pitchFamily="2" charset="2"/>
              <a:buChar char="Ø"/>
            </a:pPr>
            <a:endParaRPr lang="en-US" dirty="0"/>
          </a:p>
        </p:txBody>
      </p:sp>
    </p:spTree>
    <p:extLst>
      <p:ext uri="{BB962C8B-B14F-4D97-AF65-F5344CB8AC3E}">
        <p14:creationId xmlns:p14="http://schemas.microsoft.com/office/powerpoint/2010/main" val="2853572109"/>
      </p:ext>
    </p:extLst>
  </p:cSld>
  <p:clrMapOvr>
    <a:masterClrMapping/>
  </p:clrMapOvr>
  <mc:AlternateContent xmlns:mc="http://schemas.openxmlformats.org/markup-compatibility/2006" xmlns:p14="http://schemas.microsoft.com/office/powerpoint/2010/main">
    <mc:Choice Requires="p14">
      <p:transition spd="slow" p14:dur="2000" advTm="488"/>
    </mc:Choice>
    <mc:Fallback xmlns="">
      <p:transition spd="slow" advTm="488"/>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451675E5-CEFA-4372-8BEE-30D69EAFD4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5141002" cy="61489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556F1FD-A00B-423B-A40F-AED22DD332A4}"/>
              </a:ext>
            </a:extLst>
          </p:cNvPr>
          <p:cNvSpPr>
            <a:spLocks noGrp="1"/>
          </p:cNvSpPr>
          <p:nvPr>
            <p:ph type="title"/>
          </p:nvPr>
        </p:nvSpPr>
        <p:spPr>
          <a:xfrm>
            <a:off x="1024129" y="585216"/>
            <a:ext cx="4028318" cy="1499616"/>
          </a:xfrm>
        </p:spPr>
        <p:txBody>
          <a:bodyPr>
            <a:normAutofit/>
          </a:bodyPr>
          <a:lstStyle/>
          <a:p>
            <a:r>
              <a:rPr lang="en-US" sz="4800">
                <a:solidFill>
                  <a:srgbClr val="FFFFFF"/>
                </a:solidFill>
              </a:rPr>
              <a:t>The ocean side</a:t>
            </a:r>
          </a:p>
        </p:txBody>
      </p:sp>
      <p:cxnSp>
        <p:nvCxnSpPr>
          <p:cNvPr id="26" name="Straight Connector 25">
            <a:extLst>
              <a:ext uri="{FF2B5EF4-FFF2-40B4-BE49-F238E27FC236}">
                <a16:creationId xmlns:a16="http://schemas.microsoft.com/office/drawing/2014/main" id="{1D780B05-5E2B-42BF-B88A-DFF665BDDA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19" name="Content Placeholder 18" descr="A close up of a logo&#10;&#10;Description automatically generated">
            <a:extLst>
              <a:ext uri="{FF2B5EF4-FFF2-40B4-BE49-F238E27FC236}">
                <a16:creationId xmlns:a16="http://schemas.microsoft.com/office/drawing/2014/main" id="{22D8853B-9100-4543-9F77-04D59B49261D}"/>
              </a:ext>
            </a:extLst>
          </p:cNvPr>
          <p:cNvPicPr>
            <a:picLocks noGrp="1" noChangeAspect="1"/>
          </p:cNvPicPr>
          <p:nvPr>
            <p:ph idx="1"/>
          </p:nvPr>
        </p:nvPicPr>
        <p:blipFill>
          <a:blip r:embed="rId2"/>
          <a:stretch>
            <a:fillRect/>
          </a:stretch>
        </p:blipFill>
        <p:spPr>
          <a:xfrm>
            <a:off x="518699" y="2804022"/>
            <a:ext cx="4758696" cy="2313255"/>
          </a:xfrm>
        </p:spPr>
      </p:pic>
      <p:pic>
        <p:nvPicPr>
          <p:cNvPr id="15" name="Picture 14" descr="A picture containing room, bedroom, bed&#10;&#10;Description automatically generated">
            <a:extLst>
              <a:ext uri="{FF2B5EF4-FFF2-40B4-BE49-F238E27FC236}">
                <a16:creationId xmlns:a16="http://schemas.microsoft.com/office/drawing/2014/main" id="{0E70E186-3F91-4227-A2CC-7C7BAC66B145}"/>
              </a:ext>
            </a:extLst>
          </p:cNvPr>
          <p:cNvPicPr>
            <a:picLocks noChangeAspect="1"/>
          </p:cNvPicPr>
          <p:nvPr/>
        </p:nvPicPr>
        <p:blipFill rotWithShape="1">
          <a:blip r:embed="rId3"/>
          <a:srcRect l="28605" r="21268" b="3"/>
          <a:stretch/>
        </p:blipFill>
        <p:spPr>
          <a:xfrm>
            <a:off x="5626827" y="321732"/>
            <a:ext cx="3798244" cy="3674848"/>
          </a:xfrm>
          <a:prstGeom prst="rect">
            <a:avLst/>
          </a:prstGeom>
        </p:spPr>
      </p:pic>
      <p:sp>
        <p:nvSpPr>
          <p:cNvPr id="28" name="Rectangle 27">
            <a:extLst>
              <a:ext uri="{FF2B5EF4-FFF2-40B4-BE49-F238E27FC236}">
                <a16:creationId xmlns:a16="http://schemas.microsoft.com/office/drawing/2014/main" id="{42F95EF5-2925-4CF0-8C9E-8C8A4D5B19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83348" y="321732"/>
            <a:ext cx="2286920" cy="2108201"/>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Content Placeholder 12" descr="A close up of a piece of paper&#10;&#10;Description automatically generated">
            <a:extLst>
              <a:ext uri="{FF2B5EF4-FFF2-40B4-BE49-F238E27FC236}">
                <a16:creationId xmlns:a16="http://schemas.microsoft.com/office/drawing/2014/main" id="{621C1A2E-4DF4-4B83-887D-F8F72F476C18}"/>
              </a:ext>
            </a:extLst>
          </p:cNvPr>
          <p:cNvPicPr>
            <a:picLocks noChangeAspect="1"/>
          </p:cNvPicPr>
          <p:nvPr/>
        </p:nvPicPr>
        <p:blipFill rotWithShape="1">
          <a:blip r:embed="rId4"/>
          <a:srcRect l="278" r="20088"/>
          <a:stretch/>
        </p:blipFill>
        <p:spPr>
          <a:xfrm>
            <a:off x="5626824" y="4157449"/>
            <a:ext cx="3798246" cy="2313255"/>
          </a:xfrm>
          <a:prstGeom prst="rect">
            <a:avLst/>
          </a:prstGeom>
        </p:spPr>
      </p:pic>
      <p:pic>
        <p:nvPicPr>
          <p:cNvPr id="17" name="Picture 16" descr="A picture containing table, room&#10;&#10;Description automatically generated">
            <a:extLst>
              <a:ext uri="{FF2B5EF4-FFF2-40B4-BE49-F238E27FC236}">
                <a16:creationId xmlns:a16="http://schemas.microsoft.com/office/drawing/2014/main" id="{4D517783-57F5-4B64-B195-E557FAD268ED}"/>
              </a:ext>
            </a:extLst>
          </p:cNvPr>
          <p:cNvPicPr>
            <a:picLocks noChangeAspect="1"/>
          </p:cNvPicPr>
          <p:nvPr/>
        </p:nvPicPr>
        <p:blipFill rotWithShape="1">
          <a:blip r:embed="rId5"/>
          <a:srcRect r="17715" b="-2"/>
          <a:stretch/>
        </p:blipFill>
        <p:spPr>
          <a:xfrm rot="5400000">
            <a:off x="8786855" y="3387291"/>
            <a:ext cx="3879904" cy="2286921"/>
          </a:xfrm>
          <a:prstGeom prst="rect">
            <a:avLst/>
          </a:prstGeom>
        </p:spPr>
      </p:pic>
    </p:spTree>
    <p:extLst>
      <p:ext uri="{BB962C8B-B14F-4D97-AF65-F5344CB8AC3E}">
        <p14:creationId xmlns:p14="http://schemas.microsoft.com/office/powerpoint/2010/main" val="322125799"/>
      </p:ext>
    </p:extLst>
  </p:cSld>
  <p:clrMapOvr>
    <a:masterClrMapping/>
  </p:clrMapOvr>
  <mc:AlternateContent xmlns:mc="http://schemas.openxmlformats.org/markup-compatibility/2006" xmlns:p14="http://schemas.microsoft.com/office/powerpoint/2010/main">
    <mc:Choice Requires="p14">
      <p:transition spd="slow" p14:dur="2000" advTm="1343"/>
    </mc:Choice>
    <mc:Fallback xmlns="">
      <p:transition spd="slow" advTm="1343"/>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D57B7E56-630C-4F8E-9323-83CEA472CA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5141002" cy="61489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B7B9CE5-5E06-416E-8738-960B9D7616BE}"/>
              </a:ext>
            </a:extLst>
          </p:cNvPr>
          <p:cNvSpPr>
            <a:spLocks noGrp="1"/>
          </p:cNvSpPr>
          <p:nvPr>
            <p:ph type="title"/>
          </p:nvPr>
        </p:nvSpPr>
        <p:spPr>
          <a:xfrm>
            <a:off x="1024129" y="585216"/>
            <a:ext cx="4028318" cy="1499616"/>
          </a:xfrm>
        </p:spPr>
        <p:txBody>
          <a:bodyPr>
            <a:normAutofit/>
          </a:bodyPr>
          <a:lstStyle/>
          <a:p>
            <a:r>
              <a:rPr lang="en-US" sz="4800" dirty="0">
                <a:solidFill>
                  <a:srgbClr val="FFFFFF"/>
                </a:solidFill>
              </a:rPr>
              <a:t>The land side</a:t>
            </a:r>
          </a:p>
        </p:txBody>
      </p:sp>
      <p:cxnSp>
        <p:nvCxnSpPr>
          <p:cNvPr id="20" name="Straight Connector 19">
            <a:extLst>
              <a:ext uri="{FF2B5EF4-FFF2-40B4-BE49-F238E27FC236}">
                <a16:creationId xmlns:a16="http://schemas.microsoft.com/office/drawing/2014/main" id="{53529160-B48D-4DE7-8F8C-EDDD1609662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5" name="Content Placeholder 14">
            <a:extLst>
              <a:ext uri="{FF2B5EF4-FFF2-40B4-BE49-F238E27FC236}">
                <a16:creationId xmlns:a16="http://schemas.microsoft.com/office/drawing/2014/main" id="{BFA09791-D138-418F-B382-2C99AF7FFABF}"/>
              </a:ext>
            </a:extLst>
          </p:cNvPr>
          <p:cNvSpPr>
            <a:spLocks noGrp="1"/>
          </p:cNvSpPr>
          <p:nvPr>
            <p:ph idx="1"/>
          </p:nvPr>
        </p:nvSpPr>
        <p:spPr>
          <a:xfrm>
            <a:off x="1024129" y="2286000"/>
            <a:ext cx="3791711" cy="3931920"/>
          </a:xfrm>
        </p:spPr>
        <p:txBody>
          <a:bodyPr>
            <a:normAutofit/>
          </a:bodyPr>
          <a:lstStyle/>
          <a:p>
            <a:r>
              <a:rPr lang="en-US" sz="1800" dirty="0">
                <a:solidFill>
                  <a:srgbClr val="FFFFFF"/>
                </a:solidFill>
              </a:rPr>
              <a:t> </a:t>
            </a:r>
          </a:p>
        </p:txBody>
      </p:sp>
      <p:pic>
        <p:nvPicPr>
          <p:cNvPr id="11" name="Picture 10" descr="A picture containing room&#10;&#10;Description automatically generated">
            <a:extLst>
              <a:ext uri="{FF2B5EF4-FFF2-40B4-BE49-F238E27FC236}">
                <a16:creationId xmlns:a16="http://schemas.microsoft.com/office/drawing/2014/main" id="{C99A56F2-9D3A-4531-AB58-C28117AB013F}"/>
              </a:ext>
            </a:extLst>
          </p:cNvPr>
          <p:cNvPicPr>
            <a:picLocks noChangeAspect="1"/>
          </p:cNvPicPr>
          <p:nvPr/>
        </p:nvPicPr>
        <p:blipFill rotWithShape="1">
          <a:blip r:embed="rId2"/>
          <a:srcRect l="17698" r="32175" b="3"/>
          <a:stretch/>
        </p:blipFill>
        <p:spPr>
          <a:xfrm>
            <a:off x="5626826" y="321731"/>
            <a:ext cx="3798244" cy="3674848"/>
          </a:xfrm>
          <a:prstGeom prst="rect">
            <a:avLst/>
          </a:prstGeom>
        </p:spPr>
      </p:pic>
      <p:pic>
        <p:nvPicPr>
          <p:cNvPr id="7" name="Picture 6" descr="A picture containing bed, bedroom, table&#10;&#10;Description automatically generated">
            <a:extLst>
              <a:ext uri="{FF2B5EF4-FFF2-40B4-BE49-F238E27FC236}">
                <a16:creationId xmlns:a16="http://schemas.microsoft.com/office/drawing/2014/main" id="{ADE91B5C-A32C-4669-9EF1-B917DE6B6495}"/>
              </a:ext>
            </a:extLst>
          </p:cNvPr>
          <p:cNvPicPr>
            <a:picLocks noChangeAspect="1"/>
          </p:cNvPicPr>
          <p:nvPr/>
        </p:nvPicPr>
        <p:blipFill rotWithShape="1">
          <a:blip r:embed="rId3"/>
          <a:srcRect l="38888" r="20449" b="-1"/>
          <a:stretch/>
        </p:blipFill>
        <p:spPr>
          <a:xfrm>
            <a:off x="9583347" y="321734"/>
            <a:ext cx="2286921" cy="2727667"/>
          </a:xfrm>
          <a:prstGeom prst="rect">
            <a:avLst/>
          </a:prstGeom>
        </p:spPr>
      </p:pic>
      <p:pic>
        <p:nvPicPr>
          <p:cNvPr id="5" name="Content Placeholder 4" descr="A picture containing sitting, table, room&#10;&#10;Description automatically generated">
            <a:extLst>
              <a:ext uri="{FF2B5EF4-FFF2-40B4-BE49-F238E27FC236}">
                <a16:creationId xmlns:a16="http://schemas.microsoft.com/office/drawing/2014/main" id="{548FFC2E-7EB3-45A2-A4CD-204875BB3992}"/>
              </a:ext>
            </a:extLst>
          </p:cNvPr>
          <p:cNvPicPr>
            <a:picLocks noChangeAspect="1"/>
          </p:cNvPicPr>
          <p:nvPr/>
        </p:nvPicPr>
        <p:blipFill rotWithShape="1">
          <a:blip r:embed="rId4"/>
          <a:srcRect r="31078" b="-2"/>
          <a:stretch/>
        </p:blipFill>
        <p:spPr>
          <a:xfrm rot="5400000">
            <a:off x="9101906" y="3691705"/>
            <a:ext cx="3249800" cy="2286921"/>
          </a:xfrm>
          <a:prstGeom prst="rect">
            <a:avLst/>
          </a:prstGeom>
        </p:spPr>
      </p:pic>
      <p:pic>
        <p:nvPicPr>
          <p:cNvPr id="9" name="Picture 8" descr="A picture containing bedroom, room, table&#10;&#10;Description automatically generated">
            <a:extLst>
              <a:ext uri="{FF2B5EF4-FFF2-40B4-BE49-F238E27FC236}">
                <a16:creationId xmlns:a16="http://schemas.microsoft.com/office/drawing/2014/main" id="{C242B6FD-4525-4B65-B0FA-25848D8D02B0}"/>
              </a:ext>
            </a:extLst>
          </p:cNvPr>
          <p:cNvPicPr>
            <a:picLocks noChangeAspect="1"/>
          </p:cNvPicPr>
          <p:nvPr/>
        </p:nvPicPr>
        <p:blipFill rotWithShape="1">
          <a:blip r:embed="rId5"/>
          <a:srcRect l="3772" r="16594"/>
          <a:stretch/>
        </p:blipFill>
        <p:spPr>
          <a:xfrm>
            <a:off x="5626823" y="4157449"/>
            <a:ext cx="3798247" cy="2313255"/>
          </a:xfrm>
          <a:prstGeom prst="rect">
            <a:avLst/>
          </a:prstGeom>
        </p:spPr>
      </p:pic>
    </p:spTree>
    <p:extLst>
      <p:ext uri="{BB962C8B-B14F-4D97-AF65-F5344CB8AC3E}">
        <p14:creationId xmlns:p14="http://schemas.microsoft.com/office/powerpoint/2010/main" val="3097162932"/>
      </p:ext>
    </p:extLst>
  </p:cSld>
  <p:clrMapOvr>
    <a:masterClrMapping/>
  </p:clrMapOvr>
  <mc:AlternateContent xmlns:mc="http://schemas.openxmlformats.org/markup-compatibility/2006" xmlns:p14="http://schemas.microsoft.com/office/powerpoint/2010/main">
    <mc:Choice Requires="p14">
      <p:transition spd="slow" p14:dur="2000" advTm="840"/>
    </mc:Choice>
    <mc:Fallback xmlns="">
      <p:transition spd="slow" advTm="840"/>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9EFF896C3BC7C4D95599FE6562240A9" ma:contentTypeVersion="6" ma:contentTypeDescription="Create a new document." ma:contentTypeScope="" ma:versionID="a50943ff4ceb512400fa2253a92491f8">
  <xsd:schema xmlns:xsd="http://www.w3.org/2001/XMLSchema" xmlns:xs="http://www.w3.org/2001/XMLSchema" xmlns:p="http://schemas.microsoft.com/office/2006/metadata/properties" xmlns:ns2="abd243dc-340f-41cd-b2fd-577ab119ac66" targetNamespace="http://schemas.microsoft.com/office/2006/metadata/properties" ma:root="true" ma:fieldsID="822a1a3118987ba4ce335d9099bc5179" ns2:_="">
    <xsd:import namespace="abd243dc-340f-41cd-b2fd-577ab119ac6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bd243dc-340f-41cd-b2fd-577ab119ac6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A64E761-8F95-4801-882D-A13B3FEF28C7}">
  <ds:schemaRefs>
    <ds:schemaRef ds:uri="http://schemas.microsoft.com/sharepoint/v3/contenttype/forms"/>
  </ds:schemaRefs>
</ds:datastoreItem>
</file>

<file path=customXml/itemProps2.xml><?xml version="1.0" encoding="utf-8"?>
<ds:datastoreItem xmlns:ds="http://schemas.openxmlformats.org/officeDocument/2006/customXml" ds:itemID="{BB5A67ED-4297-48F9-909D-993DDFC826BE}">
  <ds:schemaRefs>
    <ds:schemaRef ds:uri="abd243dc-340f-41cd-b2fd-577ab119ac66"/>
    <ds:schemaRef ds:uri="http://purl.org/dc/dcmitype/"/>
    <ds:schemaRef ds:uri="http://www.w3.org/XML/1998/namespace"/>
    <ds:schemaRef ds:uri="http://schemas.microsoft.com/office/2006/documentManagement/types"/>
    <ds:schemaRef ds:uri="http://purl.org/dc/terms/"/>
    <ds:schemaRef ds:uri="http://purl.org/dc/elements/1.1/"/>
    <ds:schemaRef ds:uri="http://schemas.microsoft.com/office/2006/metadata/properties"/>
    <ds:schemaRef ds:uri="http://schemas.microsoft.com/office/infopath/2007/PartnerControls"/>
    <ds:schemaRef ds:uri="http://schemas.openxmlformats.org/package/2006/metadata/core-properties"/>
  </ds:schemaRefs>
</ds:datastoreItem>
</file>

<file path=customXml/itemProps3.xml><?xml version="1.0" encoding="utf-8"?>
<ds:datastoreItem xmlns:ds="http://schemas.openxmlformats.org/officeDocument/2006/customXml" ds:itemID="{18A25C0B-CB8A-4E80-A00A-1E2330C86B1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bd243dc-340f-41cd-b2fd-577ab119ac6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104</TotalTime>
  <Words>463</Words>
  <Application>Microsoft Office PowerPoint</Application>
  <PresentationFormat>Widescreen</PresentationFormat>
  <Paragraphs>53</Paragraphs>
  <Slides>10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Tw Cen MT</vt:lpstr>
      <vt:lpstr>Tw Cen MT Condensed</vt:lpstr>
      <vt:lpstr>Wingdings</vt:lpstr>
      <vt:lpstr>Wingdings 3</vt:lpstr>
      <vt:lpstr>Integral</vt:lpstr>
      <vt:lpstr>By: Whitney NEvarez</vt:lpstr>
      <vt:lpstr>Project </vt:lpstr>
      <vt:lpstr>Reasons for my project</vt:lpstr>
      <vt:lpstr>Did it work?</vt:lpstr>
      <vt:lpstr>Impact </vt:lpstr>
      <vt:lpstr>What I learned…the data</vt:lpstr>
      <vt:lpstr>Data description </vt:lpstr>
      <vt:lpstr>The ocean side</vt:lpstr>
      <vt:lpstr>The land side</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By: Whitney NEvarez</dc:title>
  <dc:creator>Whitney Nevarez</dc:creator>
  <cp:lastModifiedBy>Carpenter, Bernadette</cp:lastModifiedBy>
  <cp:revision>14</cp:revision>
  <dcterms:created xsi:type="dcterms:W3CDTF">2020-03-31T16:47:39Z</dcterms:created>
  <dcterms:modified xsi:type="dcterms:W3CDTF">2020-05-13T13:51:31Z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0x010100E9EFF896C3BC7C4D95599FE6562240A9</vt:lpwstr>
  </property>
</Properties>
</file>