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256" r:id="rId2"/>
    <p:sldId id="257" r:id="rId3"/>
    <p:sldId id="279" r:id="rId4"/>
    <p:sldId id="281" r:id="rId5"/>
    <p:sldId id="282" r:id="rId6"/>
    <p:sldId id="280" r:id="rId7"/>
    <p:sldId id="283" r:id="rId8"/>
    <p:sldId id="284" r:id="rId9"/>
    <p:sldId id="285" r:id="rId10"/>
    <p:sldId id="266" r:id="rId11"/>
    <p:sldId id="258" r:id="rId12"/>
    <p:sldId id="264" r:id="rId13"/>
    <p:sldId id="267" r:id="rId14"/>
    <p:sldId id="262" r:id="rId15"/>
    <p:sldId id="263" r:id="rId16"/>
    <p:sldId id="268" r:id="rId17"/>
    <p:sldId id="269" r:id="rId18"/>
    <p:sldId id="259" r:id="rId19"/>
    <p:sldId id="270" r:id="rId20"/>
    <p:sldId id="271" r:id="rId21"/>
    <p:sldId id="272" r:id="rId22"/>
    <p:sldId id="261" r:id="rId23"/>
    <p:sldId id="273" r:id="rId24"/>
    <p:sldId id="274" r:id="rId25"/>
    <p:sldId id="275" r:id="rId26"/>
    <p:sldId id="278" r:id="rId27"/>
    <p:sldId id="27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6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AFCE1-38CD-46B1-B2F3-8B2FC04057A4}" type="datetimeFigureOut">
              <a:rPr lang="en-US" smtClean="0"/>
              <a:t>4/20/2020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89451-5644-4D7D-9EE9-B31A23A5895D}" type="slidenum">
              <a:rPr lang="en-US" smtClean="0"/>
              <a:t>‹#›</a:t>
            </a:fld>
            <a:endParaRPr lang="en-US"/>
          </a:p>
        </p:txBody>
      </p:sp>
    </p:spTree>
    <p:extLst>
      <p:ext uri="{BB962C8B-B14F-4D97-AF65-F5344CB8AC3E}">
        <p14:creationId xmlns:p14="http://schemas.microsoft.com/office/powerpoint/2010/main" val="949759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planning is a process</a:t>
            </a:r>
            <a:r>
              <a:rPr lang="en-US" baseline="0" dirty="0"/>
              <a:t> that can lead to successful postsecondary outcomes for students with disabilities.  Each sub-indicator is a vital component of effective transition planning that will ultimately contribute to a student’s college and career readiness.</a:t>
            </a:r>
          </a:p>
          <a:p>
            <a:endParaRPr lang="en-US" baseline="0" dirty="0"/>
          </a:p>
          <a:p>
            <a:r>
              <a:rPr lang="en-US" baseline="0" dirty="0"/>
              <a:t>We will begin with sub-indicator 49a, measurable postsecondary goals.  Please notice the green section here on the flow chart depicting where this occurs in the process.  </a:t>
            </a:r>
          </a:p>
          <a:p>
            <a:endParaRPr lang="en-US" dirty="0"/>
          </a:p>
        </p:txBody>
      </p:sp>
      <p:sp>
        <p:nvSpPr>
          <p:cNvPr id="4" name="Slide Number Placeholder 3"/>
          <p:cNvSpPr>
            <a:spLocks noGrp="1"/>
          </p:cNvSpPr>
          <p:nvPr>
            <p:ph type="sldNum" sz="quarter" idx="10"/>
          </p:nvPr>
        </p:nvSpPr>
        <p:spPr/>
        <p:txBody>
          <a:bodyPr/>
          <a:lstStyle/>
          <a:p>
            <a:fld id="{DEB414BE-1CC9-412A-8F57-D02F3365C937}" type="slidenum">
              <a:rPr lang="en-US" smtClean="0"/>
              <a:t>17</a:t>
            </a:fld>
            <a:endParaRPr lang="en-US"/>
          </a:p>
        </p:txBody>
      </p:sp>
    </p:spTree>
    <p:extLst>
      <p:ext uri="{BB962C8B-B14F-4D97-AF65-F5344CB8AC3E}">
        <p14:creationId xmlns:p14="http://schemas.microsoft.com/office/powerpoint/2010/main" val="4191765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4/20/2020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4/20/2020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4/20/2020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4/20/2020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4/20/2020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4/20/2020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4/20/2020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0322" y="2733709"/>
            <a:ext cx="8144134" cy="1373070"/>
          </a:xfrm>
        </p:spPr>
        <p:txBody>
          <a:bodyPr/>
          <a:lstStyle/>
          <a:p>
            <a:r>
              <a:rPr lang="en-US" sz="4800" dirty="0"/>
              <a:t>Blended Transition: Putting Curriculum into Action</a:t>
            </a:r>
          </a:p>
        </p:txBody>
      </p:sp>
      <p:sp>
        <p:nvSpPr>
          <p:cNvPr id="3" name="Subtitle 2"/>
          <p:cNvSpPr>
            <a:spLocks noGrp="1"/>
          </p:cNvSpPr>
          <p:nvPr>
            <p:ph type="subTitle" idx="1"/>
          </p:nvPr>
        </p:nvSpPr>
        <p:spPr/>
        <p:txBody>
          <a:bodyPr>
            <a:normAutofit lnSpcReduction="10000"/>
          </a:bodyPr>
          <a:lstStyle/>
          <a:p>
            <a:r>
              <a:rPr lang="en-US" dirty="0"/>
              <a:t>Cristen Pulliam, </a:t>
            </a:r>
            <a:r>
              <a:rPr lang="en-US" dirty="0" err="1"/>
              <a:t>EdS</a:t>
            </a:r>
            <a:r>
              <a:rPr lang="en-US" dirty="0"/>
              <a:t> and Jamey Sellars, M.A.</a:t>
            </a:r>
          </a:p>
          <a:p>
            <a:r>
              <a:rPr lang="en-US" dirty="0"/>
              <a:t>Ashland Independent Schools</a:t>
            </a:r>
          </a:p>
          <a:p>
            <a:r>
              <a:rPr lang="en-US" dirty="0"/>
              <a:t>Ashland, KY</a:t>
            </a:r>
          </a:p>
        </p:txBody>
      </p:sp>
    </p:spTree>
    <p:extLst>
      <p:ext uri="{BB962C8B-B14F-4D97-AF65-F5344CB8AC3E}">
        <p14:creationId xmlns:p14="http://schemas.microsoft.com/office/powerpoint/2010/main" val="3126454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IMPORTANCE: Background Information</a:t>
            </a:r>
          </a:p>
        </p:txBody>
      </p:sp>
      <p:sp>
        <p:nvSpPr>
          <p:cNvPr id="3" name="Content Placeholder 2"/>
          <p:cNvSpPr>
            <a:spLocks noGrp="1"/>
          </p:cNvSpPr>
          <p:nvPr>
            <p:ph sz="half" idx="1"/>
          </p:nvPr>
        </p:nvSpPr>
        <p:spPr/>
        <p:txBody>
          <a:bodyPr>
            <a:normAutofit lnSpcReduction="10000"/>
          </a:bodyPr>
          <a:lstStyle/>
          <a:p>
            <a:r>
              <a:rPr lang="en-US" dirty="0"/>
              <a:t>School to Work Opportunity Act 1994</a:t>
            </a:r>
          </a:p>
          <a:p>
            <a:r>
              <a:rPr lang="en-US" dirty="0"/>
              <a:t>Addressed the connection of academic content to workplace skills to engage students interests and increase academic achievement</a:t>
            </a:r>
          </a:p>
          <a:p>
            <a:r>
              <a:rPr lang="en-US" dirty="0"/>
              <a:t>Students got mentors in the work place, pre-employment coaching, career exploring, vocational education</a:t>
            </a:r>
          </a:p>
          <a:p>
            <a:endParaRPr lang="en-US" dirty="0"/>
          </a:p>
        </p:txBody>
      </p:sp>
      <p:sp>
        <p:nvSpPr>
          <p:cNvPr id="4" name="Content Placeholder 3"/>
          <p:cNvSpPr>
            <a:spLocks noGrp="1"/>
          </p:cNvSpPr>
          <p:nvPr>
            <p:ph sz="half" idx="2"/>
          </p:nvPr>
        </p:nvSpPr>
        <p:spPr/>
        <p:txBody>
          <a:bodyPr>
            <a:normAutofit lnSpcReduction="10000"/>
          </a:bodyPr>
          <a:lstStyle/>
          <a:p>
            <a:r>
              <a:rPr lang="en-US" dirty="0"/>
              <a:t>Taught students both life skills and on the job training</a:t>
            </a:r>
          </a:p>
        </p:txBody>
      </p:sp>
      <p:sp>
        <p:nvSpPr>
          <p:cNvPr id="5" name="AutoShape 2" descr="Image result for school to work opportunities act"/>
          <p:cNvSpPr>
            <a:spLocks noChangeAspect="1" noChangeArrowheads="1"/>
          </p:cNvSpPr>
          <p:nvPr/>
        </p:nvSpPr>
        <p:spPr bwMode="auto">
          <a:xfrm>
            <a:off x="130175" y="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5960533" y="3217333"/>
            <a:ext cx="4157134" cy="2912534"/>
          </a:xfrm>
          <a:prstGeom prst="rect">
            <a:avLst/>
          </a:prstGeom>
        </p:spPr>
      </p:pic>
    </p:spTree>
    <p:extLst>
      <p:ext uri="{BB962C8B-B14F-4D97-AF65-F5344CB8AC3E}">
        <p14:creationId xmlns:p14="http://schemas.microsoft.com/office/powerpoint/2010/main" val="4131958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IMPORTANCE</a:t>
            </a:r>
          </a:p>
        </p:txBody>
      </p:sp>
      <p:sp>
        <p:nvSpPr>
          <p:cNvPr id="3" name="Content Placeholder 2"/>
          <p:cNvSpPr>
            <a:spLocks noGrp="1"/>
          </p:cNvSpPr>
          <p:nvPr>
            <p:ph sz="half" idx="1"/>
          </p:nvPr>
        </p:nvSpPr>
        <p:spPr/>
        <p:txBody>
          <a:bodyPr>
            <a:normAutofit/>
          </a:bodyPr>
          <a:lstStyle/>
          <a:p>
            <a:r>
              <a:rPr lang="en-US" dirty="0"/>
              <a:t>2007 NLTS-2 Study</a:t>
            </a:r>
          </a:p>
          <a:p>
            <a:pPr lvl="1"/>
            <a:r>
              <a:rPr lang="en-US" dirty="0"/>
              <a:t>55.1% had jobs, 20.5% community college</a:t>
            </a:r>
          </a:p>
          <a:p>
            <a:pPr lvl="1"/>
            <a:r>
              <a:rPr lang="en-US" dirty="0"/>
              <a:t>Increase do to funding for college and career programs</a:t>
            </a:r>
          </a:p>
          <a:p>
            <a:pPr lvl="1"/>
            <a:r>
              <a:rPr lang="en-US" dirty="0"/>
              <a:t>Students have more chances to explore career opportunities</a:t>
            </a:r>
          </a:p>
          <a:p>
            <a:pPr lvl="1"/>
            <a:r>
              <a:rPr lang="en-US" dirty="0"/>
              <a:t>Curriculum is limited</a:t>
            </a:r>
          </a:p>
        </p:txBody>
      </p:sp>
      <p:pic>
        <p:nvPicPr>
          <p:cNvPr id="1026" name="Picture 2" descr="Image result for bridging the gap"/>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31460" y="2336873"/>
            <a:ext cx="3838832" cy="3495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75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IMPORTANCE</a:t>
            </a:r>
          </a:p>
        </p:txBody>
      </p:sp>
      <p:sp>
        <p:nvSpPr>
          <p:cNvPr id="3" name="Content Placeholder 2"/>
          <p:cNvSpPr>
            <a:spLocks noGrp="1"/>
          </p:cNvSpPr>
          <p:nvPr>
            <p:ph sz="half" idx="1"/>
          </p:nvPr>
        </p:nvSpPr>
        <p:spPr/>
        <p:txBody>
          <a:bodyPr>
            <a:normAutofit fontScale="55000" lnSpcReduction="20000"/>
          </a:bodyPr>
          <a:lstStyle/>
          <a:p>
            <a:r>
              <a:rPr lang="en-US" sz="3800" dirty="0"/>
              <a:t>(Individuals with Disabilities Act) IDEA 1990, IDEA 2004</a:t>
            </a:r>
          </a:p>
          <a:p>
            <a:pPr lvl="1"/>
            <a:r>
              <a:rPr lang="en-US" sz="3800" dirty="0"/>
              <a:t>Congress also made significant changes in the legal definition of "transition services" in IDEA 2004.</a:t>
            </a:r>
            <a:br>
              <a:rPr lang="en-US" dirty="0"/>
            </a:br>
            <a:endParaRPr lang="en-US" dirty="0"/>
          </a:p>
          <a:p>
            <a:endParaRPr lang="en-US" dirty="0"/>
          </a:p>
        </p:txBody>
      </p:sp>
      <p:sp>
        <p:nvSpPr>
          <p:cNvPr id="4" name="Content Placeholder 3"/>
          <p:cNvSpPr>
            <a:spLocks noGrp="1"/>
          </p:cNvSpPr>
          <p:nvPr>
            <p:ph sz="half" idx="2"/>
          </p:nvPr>
        </p:nvSpPr>
        <p:spPr>
          <a:xfrm>
            <a:off x="5602590" y="2033129"/>
            <a:ext cx="5336344" cy="3903060"/>
          </a:xfrm>
        </p:spPr>
        <p:txBody>
          <a:bodyPr>
            <a:normAutofit fontScale="55000" lnSpcReduction="20000"/>
          </a:bodyPr>
          <a:lstStyle/>
          <a:p>
            <a:pPr marL="171450" indent="0">
              <a:buNone/>
            </a:pPr>
            <a:br>
              <a:rPr lang="en-US" dirty="0"/>
            </a:br>
            <a:br>
              <a:rPr lang="en-US" sz="3400" dirty="0"/>
            </a:br>
            <a:r>
              <a:rPr lang="en-US" sz="3400" b="1" dirty="0"/>
              <a:t>Transition Services </a:t>
            </a:r>
            <a:r>
              <a:rPr lang="en-US" sz="3400" dirty="0"/>
              <a:t>- The term `transition services' means a coordinated set of activities for a child with a disability that-</a:t>
            </a:r>
            <a:br>
              <a:rPr lang="en-US" sz="3400" dirty="0"/>
            </a:br>
            <a:br>
              <a:rPr lang="en-US" sz="3400" dirty="0"/>
            </a:br>
            <a:r>
              <a:rPr lang="en-US" sz="3400" dirty="0"/>
              <a:t>Designed to be within a results-oriented process, focused on improving the academic and functional achievement of the student with a disability to facilitate the student’s movement from school to post-school activities</a:t>
            </a:r>
          </a:p>
          <a:p>
            <a:pPr marL="171450" indent="0">
              <a:buNone/>
            </a:pPr>
            <a:endParaRPr lang="en-US" sz="3400" dirty="0"/>
          </a:p>
          <a:p>
            <a:pPr marL="171450" indent="0">
              <a:buNone/>
            </a:pPr>
            <a:r>
              <a:rPr lang="en-US" sz="3400" dirty="0"/>
              <a:t>Based on the individual student’s needs, taking into account their strengths, preferences and interests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52697" y="4030128"/>
            <a:ext cx="2760135" cy="2057401"/>
          </a:xfrm>
          <a:prstGeom prst="rect">
            <a:avLst/>
          </a:prstGeom>
        </p:spPr>
      </p:pic>
      <p:pic>
        <p:nvPicPr>
          <p:cNvPr id="3074" name="Picture 2" descr="Image result for students m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20" y="4083063"/>
            <a:ext cx="2111788" cy="195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988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KDE 2014 Data</a:t>
            </a:r>
          </a:p>
        </p:txBody>
      </p:sp>
      <p:sp>
        <p:nvSpPr>
          <p:cNvPr id="3" name="Content Placeholder 2"/>
          <p:cNvSpPr>
            <a:spLocks noGrp="1"/>
          </p:cNvSpPr>
          <p:nvPr>
            <p:ph sz="half" idx="1"/>
          </p:nvPr>
        </p:nvSpPr>
        <p:spPr/>
        <p:txBody>
          <a:bodyPr/>
          <a:lstStyle/>
          <a:p>
            <a:r>
              <a:rPr lang="en-US" dirty="0"/>
              <a:t>2014 KDE data</a:t>
            </a:r>
          </a:p>
          <a:p>
            <a:pPr lvl="1"/>
            <a:r>
              <a:rPr lang="en-US" dirty="0"/>
              <a:t> 48% of exceptional students are not graduating high school</a:t>
            </a:r>
          </a:p>
          <a:p>
            <a:pPr lvl="1"/>
            <a:r>
              <a:rPr lang="en-US" dirty="0"/>
              <a:t>84% are not college or career ready </a:t>
            </a:r>
          </a:p>
          <a:p>
            <a:pPr lvl="1"/>
            <a:r>
              <a:rPr lang="en-US" dirty="0"/>
              <a:t>Vocational training is only planned for 40% of students </a:t>
            </a:r>
          </a:p>
          <a:p>
            <a:pPr lvl="1"/>
            <a:r>
              <a:rPr lang="en-US" dirty="0"/>
              <a:t>Supported employment is planned for fewer than 10% of students (includes VI and Autism)</a:t>
            </a:r>
          </a:p>
        </p:txBody>
      </p:sp>
      <p:pic>
        <p:nvPicPr>
          <p:cNvPr id="4098" name="Picture 2" descr="Related imag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94350" y="2403729"/>
            <a:ext cx="4700588" cy="346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054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IMPORTANCE</a:t>
            </a:r>
          </a:p>
        </p:txBody>
      </p:sp>
      <p:sp>
        <p:nvSpPr>
          <p:cNvPr id="3" name="Content Placeholder 2"/>
          <p:cNvSpPr>
            <a:spLocks noGrp="1"/>
          </p:cNvSpPr>
          <p:nvPr>
            <p:ph sz="half" idx="1"/>
          </p:nvPr>
        </p:nvSpPr>
        <p:spPr/>
        <p:txBody>
          <a:bodyPr>
            <a:normAutofit fontScale="85000" lnSpcReduction="20000"/>
          </a:bodyPr>
          <a:lstStyle/>
          <a:p>
            <a:r>
              <a:rPr lang="en-US" dirty="0"/>
              <a:t>Perkins Act 2019 (Perkins V)</a:t>
            </a:r>
          </a:p>
          <a:p>
            <a:r>
              <a:rPr lang="en-US" dirty="0"/>
              <a:t>Forces districts to provide job training and vocational support so students can make “meaningful progress”</a:t>
            </a:r>
          </a:p>
          <a:p>
            <a:r>
              <a:rPr lang="en-US" dirty="0"/>
              <a:t>Mandates that beginning in 9</a:t>
            </a:r>
            <a:r>
              <a:rPr lang="en-US" baseline="30000" dirty="0"/>
              <a:t>th</a:t>
            </a:r>
            <a:r>
              <a:rPr lang="en-US" dirty="0"/>
              <a:t> grade students see if they are eligible for Vocational Rehabilitation Services</a:t>
            </a:r>
          </a:p>
          <a:p>
            <a:endParaRPr lang="en-US" dirty="0"/>
          </a:p>
        </p:txBody>
      </p:sp>
      <p:sp>
        <p:nvSpPr>
          <p:cNvPr id="4" name="Content Placeholder 3"/>
          <p:cNvSpPr>
            <a:spLocks noGrp="1"/>
          </p:cNvSpPr>
          <p:nvPr>
            <p:ph sz="half" idx="2"/>
          </p:nvPr>
        </p:nvSpPr>
        <p:spPr/>
        <p:txBody>
          <a:bodyPr>
            <a:normAutofit fontScale="85000" lnSpcReduction="20000"/>
          </a:bodyPr>
          <a:lstStyle/>
          <a:p>
            <a:r>
              <a:rPr lang="en-US" dirty="0"/>
              <a:t>Schools also must have an Employment Specialist or be able to explain why the position is not funded</a:t>
            </a:r>
          </a:p>
          <a:p>
            <a:r>
              <a:rPr lang="en-US" dirty="0"/>
              <a:t>Big 5 for Perkins:</a:t>
            </a:r>
          </a:p>
          <a:p>
            <a:r>
              <a:rPr lang="en-US" dirty="0"/>
              <a:t>Funding amount(increased)</a:t>
            </a:r>
            <a:r>
              <a:rPr lang="en-US" b="1" dirty="0"/>
              <a:t> $1.193 billion</a:t>
            </a:r>
            <a:r>
              <a:rPr lang="en-US" dirty="0"/>
              <a:t> </a:t>
            </a:r>
          </a:p>
          <a:p>
            <a:r>
              <a:rPr lang="en-US" dirty="0"/>
              <a:t>Local / community focus</a:t>
            </a:r>
          </a:p>
          <a:p>
            <a:r>
              <a:rPr lang="en-US" dirty="0"/>
              <a:t>Guarantees against funding cuts</a:t>
            </a:r>
          </a:p>
          <a:p>
            <a:r>
              <a:rPr lang="en-US" dirty="0"/>
              <a:t>Increased “allowable reserve fund” for states</a:t>
            </a:r>
          </a:p>
          <a:p>
            <a:r>
              <a:rPr lang="en-US" dirty="0"/>
              <a:t>Strictly defined terminology</a:t>
            </a:r>
          </a:p>
          <a:p>
            <a:pPr lvl="1"/>
            <a:endParaRPr lang="en-US" dirty="0"/>
          </a:p>
        </p:txBody>
      </p:sp>
    </p:spTree>
    <p:extLst>
      <p:ext uri="{BB962C8B-B14F-4D97-AF65-F5344CB8AC3E}">
        <p14:creationId xmlns:p14="http://schemas.microsoft.com/office/powerpoint/2010/main" val="3484008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IMPORTANCE</a:t>
            </a:r>
          </a:p>
        </p:txBody>
      </p:sp>
      <p:sp>
        <p:nvSpPr>
          <p:cNvPr id="3" name="Content Placeholder 2"/>
          <p:cNvSpPr>
            <a:spLocks noGrp="1"/>
          </p:cNvSpPr>
          <p:nvPr>
            <p:ph sz="half" idx="1"/>
          </p:nvPr>
        </p:nvSpPr>
        <p:spPr/>
        <p:txBody>
          <a:bodyPr/>
          <a:lstStyle/>
          <a:p>
            <a:r>
              <a:rPr lang="en-US" dirty="0"/>
              <a:t>Indicator 13</a:t>
            </a:r>
          </a:p>
          <a:p>
            <a:pPr lvl="1"/>
            <a:r>
              <a:rPr lang="en-US" dirty="0"/>
              <a:t>What districts </a:t>
            </a:r>
            <a:r>
              <a:rPr lang="en-US" altLang="en-US" dirty="0"/>
              <a:t>requirements are reflective of what should be in place for a quality education program</a:t>
            </a:r>
            <a:r>
              <a:rPr lang="en-US" dirty="0"/>
              <a:t> for exceptional students</a:t>
            </a:r>
          </a:p>
          <a:p>
            <a:pPr lvl="1"/>
            <a:r>
              <a:rPr lang="en-US" dirty="0"/>
              <a:t>Student Focused Planning</a:t>
            </a:r>
          </a:p>
          <a:p>
            <a:pPr lvl="1"/>
            <a:r>
              <a:rPr lang="en-US" dirty="0"/>
              <a:t>Family Involvement</a:t>
            </a:r>
          </a:p>
          <a:p>
            <a:pPr lvl="1"/>
            <a:r>
              <a:rPr lang="en-US" dirty="0"/>
              <a:t>Student Development</a:t>
            </a:r>
          </a:p>
          <a:p>
            <a:pPr lvl="1"/>
            <a:r>
              <a:rPr lang="en-US" dirty="0"/>
              <a:t>Program Structures</a:t>
            </a:r>
          </a:p>
          <a:p>
            <a:pPr lvl="1"/>
            <a:r>
              <a:rPr lang="en-US" dirty="0"/>
              <a:t>Interagency Collaboration</a:t>
            </a:r>
          </a:p>
        </p:txBody>
      </p:sp>
      <p:pic>
        <p:nvPicPr>
          <p:cNvPr id="5122" name="Picture 2" descr="Image result for planning for transition cartoo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20268" y="2337326"/>
            <a:ext cx="4773914" cy="394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460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INDICATOR 13…WHAT DOES IT SAY?</a:t>
            </a:r>
          </a:p>
        </p:txBody>
      </p:sp>
      <p:sp>
        <p:nvSpPr>
          <p:cNvPr id="6" name="Rectangle 5"/>
          <p:cNvSpPr/>
          <p:nvPr/>
        </p:nvSpPr>
        <p:spPr>
          <a:xfrm>
            <a:off x="931334" y="2427191"/>
            <a:ext cx="9262533" cy="3323987"/>
          </a:xfrm>
          <a:prstGeom prst="rect">
            <a:avLst/>
          </a:prstGeom>
        </p:spPr>
        <p:txBody>
          <a:bodyPr wrap="square">
            <a:spAutoFit/>
          </a:bodyPr>
          <a:lstStyle/>
          <a:p>
            <a:pPr algn="just">
              <a:lnSpc>
                <a:spcPts val="2800"/>
              </a:lnSpc>
            </a:pPr>
            <a:r>
              <a:rPr lang="en-US" altLang="en-US" dirty="0"/>
              <a:t>Percent of youth with IEPs aged 16 and above with an IEP that includes </a:t>
            </a:r>
            <a:r>
              <a:rPr lang="en-US" altLang="en-US" b="1" u="sng" dirty="0">
                <a:solidFill>
                  <a:srgbClr val="33CC33"/>
                </a:solidFill>
              </a:rPr>
              <a:t>appropriate measurable postsecondary goals</a:t>
            </a:r>
            <a:r>
              <a:rPr lang="en-US" altLang="en-US" b="1" dirty="0">
                <a:solidFill>
                  <a:srgbClr val="33CC33"/>
                </a:solidFill>
              </a:rPr>
              <a:t> </a:t>
            </a:r>
            <a:r>
              <a:rPr lang="en-US" altLang="en-US" dirty="0"/>
              <a:t>that are </a:t>
            </a:r>
            <a:r>
              <a:rPr lang="en-US" altLang="en-US" b="1" u="sng" dirty="0">
                <a:solidFill>
                  <a:srgbClr val="33CC33"/>
                </a:solidFill>
              </a:rPr>
              <a:t>annually updated </a:t>
            </a:r>
            <a:r>
              <a:rPr lang="en-US" altLang="en-US" dirty="0"/>
              <a:t>and based upon an age appropriate </a:t>
            </a:r>
            <a:r>
              <a:rPr lang="en-US" altLang="en-US" b="1" u="sng" dirty="0">
                <a:solidFill>
                  <a:srgbClr val="33CC33"/>
                </a:solidFill>
              </a:rPr>
              <a:t>transition assessment</a:t>
            </a:r>
            <a:r>
              <a:rPr lang="en-US" altLang="en-US" u="sng" dirty="0">
                <a:solidFill>
                  <a:srgbClr val="33CC33"/>
                </a:solidFill>
              </a:rPr>
              <a:t>,</a:t>
            </a:r>
            <a:r>
              <a:rPr lang="en-US" altLang="en-US" b="1" u="sng" dirty="0">
                <a:solidFill>
                  <a:srgbClr val="33CC33"/>
                </a:solidFill>
              </a:rPr>
              <a:t> transition services</a:t>
            </a:r>
            <a:r>
              <a:rPr lang="en-US" altLang="en-US" dirty="0"/>
              <a:t>, including </a:t>
            </a:r>
            <a:r>
              <a:rPr lang="en-US" altLang="en-US" b="1" u="sng" dirty="0">
                <a:solidFill>
                  <a:srgbClr val="33CC33"/>
                </a:solidFill>
              </a:rPr>
              <a:t>courses of study</a:t>
            </a:r>
            <a:r>
              <a:rPr lang="en-US" altLang="en-US" dirty="0"/>
              <a:t>, that will reasonably enable the student to meet those postsecondary goals, and </a:t>
            </a:r>
            <a:r>
              <a:rPr lang="en-US" altLang="en-US" b="1" u="sng" dirty="0">
                <a:solidFill>
                  <a:srgbClr val="33CC33"/>
                </a:solidFill>
              </a:rPr>
              <a:t>annual IEP goals related to the student’s transition services needs</a:t>
            </a:r>
            <a:r>
              <a:rPr lang="en-US" altLang="en-US" u="sng" dirty="0"/>
              <a:t>.</a:t>
            </a:r>
            <a:r>
              <a:rPr lang="en-US" altLang="en-US" dirty="0"/>
              <a:t> There also must be evidence that the </a:t>
            </a:r>
            <a:r>
              <a:rPr lang="en-US" altLang="en-US" b="1" u="sng" dirty="0">
                <a:solidFill>
                  <a:srgbClr val="33CC33"/>
                </a:solidFill>
              </a:rPr>
              <a:t>student was invited to the IEP Team meeting</a:t>
            </a:r>
            <a:r>
              <a:rPr lang="en-US" altLang="en-US" u="sng" dirty="0">
                <a:solidFill>
                  <a:srgbClr val="33CC33"/>
                </a:solidFill>
              </a:rPr>
              <a:t> </a:t>
            </a:r>
            <a:r>
              <a:rPr lang="en-US" altLang="en-US" dirty="0"/>
              <a:t>where transition services are to be discussed and evidence that, if appropriate, a </a:t>
            </a:r>
            <a:r>
              <a:rPr lang="en-US" altLang="en-US" b="1" u="sng" dirty="0">
                <a:solidFill>
                  <a:srgbClr val="33CC33"/>
                </a:solidFill>
              </a:rPr>
              <a:t>representative of any participating agency was invited</a:t>
            </a:r>
            <a:r>
              <a:rPr lang="en-US" altLang="en-US" u="sng" dirty="0"/>
              <a:t> </a:t>
            </a:r>
            <a:r>
              <a:rPr lang="en-US" altLang="en-US" dirty="0"/>
              <a:t>to the IEP Team meeting with the </a:t>
            </a:r>
            <a:r>
              <a:rPr lang="en-US" altLang="en-US" b="1" u="sng" dirty="0">
                <a:solidFill>
                  <a:srgbClr val="33CC33"/>
                </a:solidFill>
              </a:rPr>
              <a:t>prior consent</a:t>
            </a:r>
            <a:r>
              <a:rPr lang="en-US" altLang="en-US" dirty="0">
                <a:solidFill>
                  <a:srgbClr val="33CC33"/>
                </a:solidFill>
              </a:rPr>
              <a:t> </a:t>
            </a:r>
            <a:r>
              <a:rPr lang="en-US" altLang="en-US" dirty="0"/>
              <a:t>of the parent or student who has reached the age of majority. (20 U.S.C. 1416(a)(3)(B))</a:t>
            </a:r>
          </a:p>
        </p:txBody>
      </p:sp>
    </p:spTree>
    <p:extLst>
      <p:ext uri="{BB962C8B-B14F-4D97-AF65-F5344CB8AC3E}">
        <p14:creationId xmlns:p14="http://schemas.microsoft.com/office/powerpoint/2010/main" val="1634391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48932" y="396875"/>
            <a:ext cx="7806267" cy="622300"/>
          </a:xfrm>
        </p:spPr>
        <p:txBody>
          <a:bodyPr>
            <a:normAutofit/>
          </a:bodyPr>
          <a:lstStyle/>
          <a:p>
            <a:pPr algn="ctr"/>
            <a:r>
              <a:rPr lang="en-US" dirty="0"/>
              <a:t>Transition Planning Flow Chart</a:t>
            </a:r>
          </a:p>
        </p:txBody>
      </p:sp>
      <p:sp>
        <p:nvSpPr>
          <p:cNvPr id="4" name="Rectangle 3"/>
          <p:cNvSpPr/>
          <p:nvPr/>
        </p:nvSpPr>
        <p:spPr>
          <a:xfrm>
            <a:off x="2667000" y="2209636"/>
            <a:ext cx="7372350" cy="4186766"/>
          </a:xfrm>
          <a:prstGeom prst="rect">
            <a:avLst/>
          </a:prstGeom>
        </p:spPr>
      </p:sp>
      <p:sp>
        <p:nvSpPr>
          <p:cNvPr id="5" name="Flowchart: Alternate Process 4"/>
          <p:cNvSpPr/>
          <p:nvPr/>
        </p:nvSpPr>
        <p:spPr>
          <a:xfrm>
            <a:off x="2824189" y="1459171"/>
            <a:ext cx="6487788" cy="322606"/>
          </a:xfrm>
          <a:prstGeom prst="flowChartAlternateProcess">
            <a:avLst/>
          </a:prstGeom>
          <a:solidFill>
            <a:srgbClr val="EE7700"/>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2100"/>
              </a:lnSpc>
            </a:pPr>
            <a:r>
              <a:rPr lang="en-US" sz="2100" b="1" dirty="0">
                <a:effectLst>
                  <a:outerShdw blurRad="50800" dist="38100" dir="2700000" algn="tl" rotWithShape="0">
                    <a:srgbClr val="000000">
                      <a:alpha val="40000"/>
                    </a:srgbClr>
                  </a:outerShdw>
                </a:effectLst>
                <a:ea typeface="Calibri" panose="020F0502020204030204" pitchFamily="34" charset="0"/>
              </a:rPr>
              <a:t>Collect Transition Assessments</a:t>
            </a:r>
            <a:endParaRPr lang="en-US" sz="900" dirty="0">
              <a:latin typeface="Times New Roman" panose="02020603050405020304" pitchFamily="18" charset="0"/>
              <a:ea typeface="Times New Roman" panose="02020603050405020304" pitchFamily="18" charset="0"/>
            </a:endParaRPr>
          </a:p>
        </p:txBody>
      </p:sp>
      <p:sp>
        <p:nvSpPr>
          <p:cNvPr id="7" name="Flowchart: Alternate Process 6"/>
          <p:cNvSpPr/>
          <p:nvPr/>
        </p:nvSpPr>
        <p:spPr>
          <a:xfrm>
            <a:off x="2828701" y="3398192"/>
            <a:ext cx="6487788" cy="358197"/>
          </a:xfrm>
          <a:prstGeom prst="flowChartAlternateProcess">
            <a:avLst/>
          </a:prstGeom>
          <a:solidFill>
            <a:srgbClr val="00B0F0"/>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800"/>
              </a:lnSpc>
            </a:pPr>
            <a:r>
              <a:rPr lang="en-US" sz="2100" b="1">
                <a:effectLst>
                  <a:outerShdw blurRad="50800" dist="38100" dir="2700000" algn="tl" rotWithShape="0">
                    <a:srgbClr val="000000">
                      <a:alpha val="40000"/>
                    </a:srgbClr>
                  </a:outerShdw>
                </a:effectLst>
                <a:ea typeface="Calibri" panose="020F0502020204030204" pitchFamily="34" charset="0"/>
              </a:rPr>
              <a:t>Identify Transition Services</a:t>
            </a:r>
            <a:endParaRPr lang="en-US" sz="900">
              <a:latin typeface="Times New Roman" panose="02020603050405020304" pitchFamily="18" charset="0"/>
              <a:ea typeface="Times New Roman" panose="02020603050405020304" pitchFamily="18" charset="0"/>
            </a:endParaRPr>
          </a:p>
        </p:txBody>
      </p:sp>
      <p:sp>
        <p:nvSpPr>
          <p:cNvPr id="8" name="Flowchart: Alternate Process 7"/>
          <p:cNvSpPr/>
          <p:nvPr/>
        </p:nvSpPr>
        <p:spPr>
          <a:xfrm>
            <a:off x="2828701" y="4467378"/>
            <a:ext cx="6487788" cy="361305"/>
          </a:xfrm>
          <a:prstGeom prst="flowChartAlternateProcess">
            <a:avLst/>
          </a:prstGeom>
          <a:solidFill>
            <a:schemeClr val="accent4">
              <a:lumMod val="75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650"/>
              </a:lnSpc>
            </a:pPr>
            <a:r>
              <a:rPr lang="en-US" sz="1950" b="1" dirty="0">
                <a:effectLst>
                  <a:outerShdw blurRad="50800" dist="38100" dir="2700000" algn="tl" rotWithShape="0">
                    <a:srgbClr val="000000">
                      <a:alpha val="40000"/>
                    </a:srgbClr>
                  </a:outerShdw>
                </a:effectLst>
                <a:ea typeface="Calibri" panose="020F0502020204030204" pitchFamily="34" charset="0"/>
              </a:rPr>
              <a:t>Update the Course of Study</a:t>
            </a:r>
            <a:endParaRPr lang="en-US" sz="900" dirty="0">
              <a:latin typeface="Times New Roman" panose="02020603050405020304" pitchFamily="18" charset="0"/>
              <a:ea typeface="Times New Roman" panose="02020603050405020304" pitchFamily="18" charset="0"/>
            </a:endParaRPr>
          </a:p>
        </p:txBody>
      </p:sp>
      <p:sp>
        <p:nvSpPr>
          <p:cNvPr id="9" name="Flowchart: Alternate Process 8"/>
          <p:cNvSpPr/>
          <p:nvPr/>
        </p:nvSpPr>
        <p:spPr>
          <a:xfrm>
            <a:off x="2833715" y="4965630"/>
            <a:ext cx="6487788" cy="301266"/>
          </a:xfrm>
          <a:prstGeom prst="flowChartAlternateProcess">
            <a:avLst/>
          </a:prstGeom>
          <a:solidFill>
            <a:srgbClr val="FF0000"/>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2100"/>
              </a:lnSpc>
            </a:pPr>
            <a:r>
              <a:rPr lang="en-US" sz="2100" b="1">
                <a:effectLst>
                  <a:outerShdw blurRad="50800" dist="38100" dir="2700000" algn="tl" rotWithShape="0">
                    <a:srgbClr val="000000">
                      <a:alpha val="40000"/>
                    </a:srgbClr>
                  </a:outerShdw>
                </a:effectLst>
                <a:ea typeface="Calibri" panose="020F0502020204030204" pitchFamily="34" charset="0"/>
              </a:rPr>
              <a:t>Write the Annual Goals</a:t>
            </a:r>
            <a:endParaRPr lang="en-US" sz="900">
              <a:latin typeface="Times New Roman" panose="02020603050405020304" pitchFamily="18" charset="0"/>
              <a:ea typeface="Times New Roman" panose="02020603050405020304" pitchFamily="18" charset="0"/>
            </a:endParaRPr>
          </a:p>
        </p:txBody>
      </p:sp>
      <p:sp>
        <p:nvSpPr>
          <p:cNvPr id="10" name="Flowchart: Alternate Process 9"/>
          <p:cNvSpPr/>
          <p:nvPr/>
        </p:nvSpPr>
        <p:spPr>
          <a:xfrm>
            <a:off x="2835236" y="5399743"/>
            <a:ext cx="6487788" cy="310408"/>
          </a:xfrm>
          <a:prstGeom prst="flowChartAlternateProcess">
            <a:avLst/>
          </a:prstGeom>
          <a:solidFill>
            <a:srgbClr val="A365D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500"/>
              </a:lnSpc>
            </a:pPr>
            <a:r>
              <a:rPr lang="en-US" sz="1950" b="1">
                <a:effectLst>
                  <a:outerShdw blurRad="50800" dist="38100" dir="2700000" algn="tl" rotWithShape="0">
                    <a:srgbClr val="000000">
                      <a:alpha val="40000"/>
                    </a:srgbClr>
                  </a:outerShdw>
                </a:effectLst>
                <a:ea typeface="Calibri" panose="020F0502020204030204" pitchFamily="34" charset="0"/>
              </a:rPr>
              <a:t>Coordinate Services with Adult Agencies</a:t>
            </a:r>
            <a:endParaRPr lang="en-US" sz="900">
              <a:latin typeface="Times New Roman" panose="02020603050405020304" pitchFamily="18" charset="0"/>
              <a:ea typeface="Times New Roman" panose="02020603050405020304" pitchFamily="18" charset="0"/>
            </a:endParaRPr>
          </a:p>
        </p:txBody>
      </p:sp>
      <p:sp>
        <p:nvSpPr>
          <p:cNvPr id="11" name="Flowchart: Alternate Process 10"/>
          <p:cNvSpPr/>
          <p:nvPr/>
        </p:nvSpPr>
        <p:spPr>
          <a:xfrm>
            <a:off x="2835813" y="2063510"/>
            <a:ext cx="1382804" cy="270413"/>
          </a:xfrm>
          <a:prstGeom prst="flowChartAlternateProcess">
            <a:avLst/>
          </a:prstGeom>
          <a:solidFill>
            <a:srgbClr val="FFB06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650"/>
              </a:lnSpc>
            </a:pPr>
            <a:r>
              <a:rPr lang="en-US" sz="1650" b="1">
                <a:effectLst>
                  <a:outerShdw blurRad="50800" dist="38100" dir="2700000" algn="tl" rotWithShape="0">
                    <a:srgbClr val="000000">
                      <a:alpha val="40000"/>
                    </a:srgbClr>
                  </a:outerShdw>
                </a:effectLst>
                <a:ea typeface="Calibri" panose="020F0502020204030204" pitchFamily="34" charset="0"/>
              </a:rPr>
              <a:t>Needs</a:t>
            </a:r>
            <a:endParaRPr lang="en-US" sz="900">
              <a:latin typeface="Times New Roman" panose="02020603050405020304" pitchFamily="18" charset="0"/>
              <a:ea typeface="Times New Roman" panose="02020603050405020304" pitchFamily="18" charset="0"/>
            </a:endParaRPr>
          </a:p>
        </p:txBody>
      </p:sp>
      <p:sp>
        <p:nvSpPr>
          <p:cNvPr id="12" name="Flowchart: Alternate Process 11"/>
          <p:cNvSpPr/>
          <p:nvPr/>
        </p:nvSpPr>
        <p:spPr>
          <a:xfrm>
            <a:off x="4400453" y="2063509"/>
            <a:ext cx="1475049" cy="273426"/>
          </a:xfrm>
          <a:prstGeom prst="flowChartAlternateProcess">
            <a:avLst/>
          </a:prstGeom>
          <a:solidFill>
            <a:srgbClr val="FFB06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650"/>
              </a:lnSpc>
            </a:pPr>
            <a:r>
              <a:rPr lang="en-US" sz="1650" b="1">
                <a:effectLst>
                  <a:outerShdw blurRad="50800" dist="38100" dir="2700000" algn="tl" rotWithShape="0">
                    <a:srgbClr val="000000">
                      <a:alpha val="40000"/>
                    </a:srgbClr>
                  </a:outerShdw>
                </a:effectLst>
                <a:ea typeface="Calibri" panose="020F0502020204030204" pitchFamily="34" charset="0"/>
              </a:rPr>
              <a:t>Strengths</a:t>
            </a:r>
            <a:endParaRPr lang="en-US" sz="900">
              <a:latin typeface="Times New Roman" panose="02020603050405020304" pitchFamily="18" charset="0"/>
              <a:ea typeface="Times New Roman" panose="02020603050405020304" pitchFamily="18" charset="0"/>
            </a:endParaRPr>
          </a:p>
        </p:txBody>
      </p:sp>
      <p:sp>
        <p:nvSpPr>
          <p:cNvPr id="13" name="Flowchart: Alternate Process 12"/>
          <p:cNvSpPr/>
          <p:nvPr/>
        </p:nvSpPr>
        <p:spPr>
          <a:xfrm>
            <a:off x="6215709" y="2071024"/>
            <a:ext cx="1486806" cy="285644"/>
          </a:xfrm>
          <a:prstGeom prst="flowChartAlternateProcess">
            <a:avLst/>
          </a:prstGeom>
          <a:solidFill>
            <a:srgbClr val="FFB06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650"/>
              </a:lnSpc>
            </a:pPr>
            <a:r>
              <a:rPr lang="en-US" sz="1650" b="1">
                <a:effectLst>
                  <a:outerShdw blurRad="50800" dist="38100" dir="2700000" algn="tl" rotWithShape="0">
                    <a:srgbClr val="000000">
                      <a:alpha val="40000"/>
                    </a:srgbClr>
                  </a:outerShdw>
                </a:effectLst>
                <a:ea typeface="Calibri" panose="020F0502020204030204" pitchFamily="34" charset="0"/>
              </a:rPr>
              <a:t>Preferences</a:t>
            </a:r>
            <a:endParaRPr lang="en-US" sz="900">
              <a:latin typeface="Times New Roman" panose="02020603050405020304" pitchFamily="18" charset="0"/>
              <a:ea typeface="Times New Roman" panose="02020603050405020304" pitchFamily="18" charset="0"/>
            </a:endParaRPr>
          </a:p>
        </p:txBody>
      </p:sp>
      <p:sp>
        <p:nvSpPr>
          <p:cNvPr id="14" name="Flowchart: Alternate Process 13"/>
          <p:cNvSpPr/>
          <p:nvPr/>
        </p:nvSpPr>
        <p:spPr>
          <a:xfrm>
            <a:off x="7826374" y="2071025"/>
            <a:ext cx="1486806" cy="296105"/>
          </a:xfrm>
          <a:prstGeom prst="flowChartAlternateProcess">
            <a:avLst/>
          </a:prstGeom>
          <a:solidFill>
            <a:srgbClr val="FFB06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650"/>
              </a:lnSpc>
            </a:pPr>
            <a:r>
              <a:rPr lang="en-US" sz="1650" b="1">
                <a:effectLst>
                  <a:outerShdw blurRad="50800" dist="38100" dir="2700000" algn="tl" rotWithShape="0">
                    <a:srgbClr val="000000">
                      <a:alpha val="40000"/>
                    </a:srgbClr>
                  </a:outerShdw>
                </a:effectLst>
                <a:ea typeface="Calibri" panose="020F0502020204030204" pitchFamily="34" charset="0"/>
              </a:rPr>
              <a:t>Interests</a:t>
            </a:r>
            <a:endParaRPr lang="en-US" sz="900">
              <a:latin typeface="Times New Roman" panose="02020603050405020304" pitchFamily="18" charset="0"/>
              <a:ea typeface="Times New Roman" panose="02020603050405020304" pitchFamily="18" charset="0"/>
            </a:endParaRPr>
          </a:p>
        </p:txBody>
      </p:sp>
      <p:cxnSp>
        <p:nvCxnSpPr>
          <p:cNvPr id="15" name="Elbow Connector 14"/>
          <p:cNvCxnSpPr>
            <a:stCxn id="5" idx="2"/>
            <a:endCxn id="14" idx="0"/>
          </p:cNvCxnSpPr>
          <p:nvPr/>
        </p:nvCxnSpPr>
        <p:spPr>
          <a:xfrm rot="16200000" flipH="1">
            <a:off x="7174306" y="675554"/>
            <a:ext cx="289248" cy="2501694"/>
          </a:xfrm>
          <a:prstGeom prst="bentConnector3">
            <a:avLst>
              <a:gd name="adj1" fmla="val 50000"/>
            </a:avLst>
          </a:prstGeom>
          <a:ln w="38100"/>
        </p:spPr>
        <p:style>
          <a:lnRef idx="3">
            <a:schemeClr val="dk1"/>
          </a:lnRef>
          <a:fillRef idx="0">
            <a:schemeClr val="dk1"/>
          </a:fillRef>
          <a:effectRef idx="2">
            <a:schemeClr val="dk1"/>
          </a:effectRef>
          <a:fontRef idx="minor">
            <a:schemeClr val="tx1"/>
          </a:fontRef>
        </p:style>
      </p:cxnSp>
      <p:cxnSp>
        <p:nvCxnSpPr>
          <p:cNvPr id="16" name="Elbow Connector 15"/>
          <p:cNvCxnSpPr>
            <a:stCxn id="5" idx="2"/>
            <a:endCxn id="12" idx="0"/>
          </p:cNvCxnSpPr>
          <p:nvPr/>
        </p:nvCxnSpPr>
        <p:spPr>
          <a:xfrm rot="5400000">
            <a:off x="5462165" y="1457591"/>
            <a:ext cx="281732" cy="930105"/>
          </a:xfrm>
          <a:prstGeom prst="bentConnector3">
            <a:avLst/>
          </a:prstGeom>
          <a:ln w="38100"/>
        </p:spPr>
        <p:style>
          <a:lnRef idx="3">
            <a:schemeClr val="dk1"/>
          </a:lnRef>
          <a:fillRef idx="0">
            <a:schemeClr val="dk1"/>
          </a:fillRef>
          <a:effectRef idx="2">
            <a:schemeClr val="dk1"/>
          </a:effectRef>
          <a:fontRef idx="minor">
            <a:schemeClr val="tx1"/>
          </a:fontRef>
        </p:style>
      </p:cxnSp>
      <p:cxnSp>
        <p:nvCxnSpPr>
          <p:cNvPr id="17" name="Elbow Connector 16"/>
          <p:cNvCxnSpPr>
            <a:stCxn id="5" idx="2"/>
            <a:endCxn id="11" idx="0"/>
          </p:cNvCxnSpPr>
          <p:nvPr/>
        </p:nvCxnSpPr>
        <p:spPr>
          <a:xfrm rot="5400000">
            <a:off x="4656783" y="652209"/>
            <a:ext cx="281733" cy="2540868"/>
          </a:xfrm>
          <a:prstGeom prst="bentConnector3">
            <a:avLst>
              <a:gd name="adj1" fmla="val 50000"/>
            </a:avLst>
          </a:prstGeom>
          <a:ln w="38100"/>
        </p:spPr>
        <p:style>
          <a:lnRef idx="3">
            <a:schemeClr val="dk1"/>
          </a:lnRef>
          <a:fillRef idx="0">
            <a:schemeClr val="dk1"/>
          </a:fillRef>
          <a:effectRef idx="2">
            <a:schemeClr val="dk1"/>
          </a:effectRef>
          <a:fontRef idx="minor">
            <a:schemeClr val="tx1"/>
          </a:fontRef>
        </p:style>
      </p:cxnSp>
      <p:cxnSp>
        <p:nvCxnSpPr>
          <p:cNvPr id="18" name="Elbow Connector 17"/>
          <p:cNvCxnSpPr>
            <a:stCxn id="5" idx="2"/>
            <a:endCxn id="13" idx="0"/>
          </p:cNvCxnSpPr>
          <p:nvPr/>
        </p:nvCxnSpPr>
        <p:spPr>
          <a:xfrm rot="16200000" flipH="1">
            <a:off x="6368974" y="1480885"/>
            <a:ext cx="289247" cy="891029"/>
          </a:xfrm>
          <a:prstGeom prst="bentConnector3">
            <a:avLst/>
          </a:prstGeom>
          <a:ln w="38100"/>
        </p:spPr>
        <p:style>
          <a:lnRef idx="3">
            <a:schemeClr val="dk1"/>
          </a:lnRef>
          <a:fillRef idx="0">
            <a:schemeClr val="dk1"/>
          </a:fillRef>
          <a:effectRef idx="2">
            <a:schemeClr val="dk1"/>
          </a:effectRef>
          <a:fontRef idx="minor">
            <a:schemeClr val="tx1"/>
          </a:fontRef>
        </p:style>
      </p:cxnSp>
      <p:cxnSp>
        <p:nvCxnSpPr>
          <p:cNvPr id="19" name="Elbow Connector 18"/>
          <p:cNvCxnSpPr/>
          <p:nvPr/>
        </p:nvCxnSpPr>
        <p:spPr>
          <a:xfrm rot="16200000" flipH="1">
            <a:off x="5745394" y="2155601"/>
            <a:ext cx="648988" cy="3609"/>
          </a:xfrm>
          <a:prstGeom prst="bentConnector3">
            <a:avLst>
              <a:gd name="adj1" fmla="val 50000"/>
            </a:avLst>
          </a:prstGeom>
          <a:ln w="38100"/>
        </p:spPr>
        <p:style>
          <a:lnRef idx="3">
            <a:schemeClr val="dk1"/>
          </a:lnRef>
          <a:fillRef idx="0">
            <a:schemeClr val="dk1"/>
          </a:fillRef>
          <a:effectRef idx="2">
            <a:schemeClr val="dk1"/>
          </a:effectRef>
          <a:fontRef idx="minor">
            <a:schemeClr val="tx1"/>
          </a:fontRef>
        </p:style>
      </p:cxnSp>
      <p:sp>
        <p:nvSpPr>
          <p:cNvPr id="20" name="Flowchart: Alternate Process 19"/>
          <p:cNvSpPr/>
          <p:nvPr/>
        </p:nvSpPr>
        <p:spPr>
          <a:xfrm>
            <a:off x="2828701" y="2996692"/>
            <a:ext cx="1663074" cy="283693"/>
          </a:xfrm>
          <a:prstGeom prst="flowChartAlternateProcess">
            <a:avLst/>
          </a:prstGeom>
          <a:solidFill>
            <a:srgbClr val="91C46E"/>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575"/>
              </a:lnSpc>
            </a:pPr>
            <a:r>
              <a:rPr lang="en-US" sz="1200" b="1">
                <a:effectLst>
                  <a:outerShdw blurRad="50800" dist="38100" dir="2700000" algn="tl" rotWithShape="0">
                    <a:srgbClr val="000000">
                      <a:alpha val="40000"/>
                    </a:srgbClr>
                  </a:outerShdw>
                </a:effectLst>
                <a:ea typeface="Calibri" panose="020F0502020204030204" pitchFamily="34" charset="0"/>
              </a:rPr>
              <a:t>Education/Training</a:t>
            </a:r>
            <a:endParaRPr lang="en-US" sz="900">
              <a:latin typeface="Times New Roman" panose="02020603050405020304" pitchFamily="18" charset="0"/>
              <a:ea typeface="Times New Roman" panose="02020603050405020304" pitchFamily="18" charset="0"/>
            </a:endParaRPr>
          </a:p>
        </p:txBody>
      </p:sp>
      <p:sp>
        <p:nvSpPr>
          <p:cNvPr id="21" name="Flowchart: Alternate Process 20"/>
          <p:cNvSpPr/>
          <p:nvPr/>
        </p:nvSpPr>
        <p:spPr>
          <a:xfrm>
            <a:off x="4678676" y="3007152"/>
            <a:ext cx="1240569" cy="273232"/>
          </a:xfrm>
          <a:prstGeom prst="flowChartAlternateProcess">
            <a:avLst/>
          </a:prstGeom>
          <a:solidFill>
            <a:srgbClr val="91C46E"/>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575"/>
              </a:lnSpc>
            </a:pPr>
            <a:r>
              <a:rPr lang="en-US" sz="1200" b="1">
                <a:effectLst>
                  <a:outerShdw blurRad="50800" dist="38100" dir="2700000" algn="tl" rotWithShape="0">
                    <a:srgbClr val="000000">
                      <a:alpha val="40000"/>
                    </a:srgbClr>
                  </a:outerShdw>
                </a:effectLst>
                <a:ea typeface="Calibri" panose="020F0502020204030204" pitchFamily="34" charset="0"/>
              </a:rPr>
              <a:t>Employment</a:t>
            </a:r>
            <a:endParaRPr lang="en-US" sz="900">
              <a:latin typeface="Times New Roman" panose="02020603050405020304" pitchFamily="18" charset="0"/>
              <a:ea typeface="Times New Roman" panose="02020603050405020304" pitchFamily="18" charset="0"/>
            </a:endParaRPr>
          </a:p>
        </p:txBody>
      </p:sp>
      <p:sp>
        <p:nvSpPr>
          <p:cNvPr id="22" name="Flowchart: Alternate Process 21"/>
          <p:cNvSpPr/>
          <p:nvPr/>
        </p:nvSpPr>
        <p:spPr>
          <a:xfrm>
            <a:off x="6191529" y="2996692"/>
            <a:ext cx="3120449" cy="295827"/>
          </a:xfrm>
          <a:prstGeom prst="flowChartAlternateProcess">
            <a:avLst/>
          </a:prstGeom>
          <a:solidFill>
            <a:srgbClr val="91C46E"/>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650"/>
              </a:lnSpc>
            </a:pPr>
            <a:r>
              <a:rPr lang="en-US" sz="1200" b="1" dirty="0">
                <a:effectLst>
                  <a:outerShdw blurRad="50800" dist="38100" dir="2700000" algn="tl" rotWithShape="0">
                    <a:srgbClr val="000000">
                      <a:alpha val="40000"/>
                    </a:srgbClr>
                  </a:outerShdw>
                </a:effectLst>
                <a:ea typeface="Calibri" panose="020F0502020204030204" pitchFamily="34" charset="0"/>
              </a:rPr>
              <a:t>Independent Living, as appropriate</a:t>
            </a:r>
            <a:endParaRPr lang="en-US" sz="900" dirty="0">
              <a:latin typeface="Times New Roman" panose="02020603050405020304" pitchFamily="18" charset="0"/>
              <a:ea typeface="Times New Roman" panose="02020603050405020304" pitchFamily="18" charset="0"/>
            </a:endParaRPr>
          </a:p>
        </p:txBody>
      </p:sp>
      <p:sp>
        <p:nvSpPr>
          <p:cNvPr id="23" name="Flowchart: Alternate Process 22"/>
          <p:cNvSpPr/>
          <p:nvPr/>
        </p:nvSpPr>
        <p:spPr>
          <a:xfrm>
            <a:off x="2828702" y="3950639"/>
            <a:ext cx="1265183" cy="357191"/>
          </a:xfrm>
          <a:prstGeom prst="flowChartAlternateProcess">
            <a:avLst/>
          </a:prstGeom>
          <a:solidFill>
            <a:srgbClr val="73A9DB"/>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650"/>
              </a:lnSpc>
            </a:pPr>
            <a:r>
              <a:rPr lang="en-US" sz="1200" b="1">
                <a:effectLst>
                  <a:outerShdw blurRad="50800" dist="38100" dir="2700000" algn="tl" rotWithShape="0">
                    <a:srgbClr val="000000">
                      <a:alpha val="40000"/>
                    </a:srgbClr>
                  </a:outerShdw>
                </a:effectLst>
                <a:ea typeface="Calibri" panose="020F0502020204030204" pitchFamily="34" charset="0"/>
              </a:rPr>
              <a:t>Instruction</a:t>
            </a:r>
            <a:endParaRPr lang="en-US" sz="900">
              <a:latin typeface="Times New Roman" panose="02020603050405020304" pitchFamily="18" charset="0"/>
              <a:ea typeface="Times New Roman" panose="02020603050405020304" pitchFamily="18" charset="0"/>
            </a:endParaRPr>
          </a:p>
        </p:txBody>
      </p:sp>
      <p:sp>
        <p:nvSpPr>
          <p:cNvPr id="24" name="Flowchart: Alternate Process 23"/>
          <p:cNvSpPr/>
          <p:nvPr/>
        </p:nvSpPr>
        <p:spPr>
          <a:xfrm>
            <a:off x="4362329" y="3950640"/>
            <a:ext cx="1484706" cy="364405"/>
          </a:xfrm>
          <a:prstGeom prst="flowChartAlternateProcess">
            <a:avLst/>
          </a:prstGeom>
          <a:solidFill>
            <a:srgbClr val="73A9DB"/>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575"/>
              </a:lnSpc>
            </a:pPr>
            <a:r>
              <a:rPr lang="en-US" sz="1200" b="1">
                <a:effectLst>
                  <a:outerShdw blurRad="50800" dist="38100" dir="2700000" algn="tl" rotWithShape="0">
                    <a:srgbClr val="000000">
                      <a:alpha val="40000"/>
                    </a:srgbClr>
                  </a:outerShdw>
                </a:effectLst>
                <a:ea typeface="Calibri" panose="020F0502020204030204" pitchFamily="34" charset="0"/>
              </a:rPr>
              <a:t>Related Services</a:t>
            </a:r>
            <a:endParaRPr lang="en-US" sz="900">
              <a:latin typeface="Times New Roman" panose="02020603050405020304" pitchFamily="18" charset="0"/>
              <a:ea typeface="Times New Roman" panose="02020603050405020304" pitchFamily="18" charset="0"/>
            </a:endParaRPr>
          </a:p>
        </p:txBody>
      </p:sp>
      <p:sp>
        <p:nvSpPr>
          <p:cNvPr id="25" name="Flowchart: Alternate Process 24"/>
          <p:cNvSpPr/>
          <p:nvPr/>
        </p:nvSpPr>
        <p:spPr>
          <a:xfrm>
            <a:off x="6332130" y="3939819"/>
            <a:ext cx="1132861" cy="375227"/>
          </a:xfrm>
          <a:prstGeom prst="flowChartAlternateProcess">
            <a:avLst/>
          </a:prstGeom>
          <a:solidFill>
            <a:srgbClr val="73A9DB"/>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200"/>
              </a:lnSpc>
            </a:pPr>
            <a:r>
              <a:rPr lang="en-US" sz="1200" b="1">
                <a:effectLst>
                  <a:outerShdw blurRad="50800" dist="38100" dir="2700000" algn="tl" rotWithShape="0">
                    <a:srgbClr val="000000">
                      <a:alpha val="40000"/>
                    </a:srgbClr>
                  </a:outerShdw>
                </a:effectLst>
                <a:ea typeface="Calibri" panose="020F0502020204030204" pitchFamily="34" charset="0"/>
              </a:rPr>
              <a:t>Community Experiences</a:t>
            </a:r>
            <a:endParaRPr lang="en-US" sz="900">
              <a:latin typeface="Times New Roman" panose="02020603050405020304" pitchFamily="18" charset="0"/>
              <a:ea typeface="Times New Roman" panose="02020603050405020304" pitchFamily="18" charset="0"/>
            </a:endParaRPr>
          </a:p>
        </p:txBody>
      </p:sp>
      <p:sp>
        <p:nvSpPr>
          <p:cNvPr id="26" name="Flowchart: Alternate Process 25"/>
          <p:cNvSpPr/>
          <p:nvPr/>
        </p:nvSpPr>
        <p:spPr>
          <a:xfrm>
            <a:off x="7560114" y="3928994"/>
            <a:ext cx="1758972" cy="382445"/>
          </a:xfrm>
          <a:prstGeom prst="flowChartAlternateProcess">
            <a:avLst/>
          </a:prstGeom>
          <a:solidFill>
            <a:srgbClr val="73A9DB"/>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200"/>
              </a:lnSpc>
            </a:pPr>
            <a:r>
              <a:rPr lang="en-US" sz="1200" b="1" dirty="0">
                <a:effectLst>
                  <a:outerShdw blurRad="50800" dist="38100" dir="2700000" algn="tl" rotWithShape="0">
                    <a:srgbClr val="000000">
                      <a:alpha val="40000"/>
                    </a:srgbClr>
                  </a:outerShdw>
                </a:effectLst>
                <a:ea typeface="Calibri" panose="020F0502020204030204" pitchFamily="34" charset="0"/>
              </a:rPr>
              <a:t>Employment, Adult &amp; Daily Living</a:t>
            </a:r>
            <a:endParaRPr lang="en-US" sz="900" dirty="0">
              <a:latin typeface="Times New Roman" panose="02020603050405020304" pitchFamily="18" charset="0"/>
              <a:ea typeface="Times New Roman" panose="02020603050405020304" pitchFamily="18" charset="0"/>
            </a:endParaRPr>
          </a:p>
        </p:txBody>
      </p:sp>
      <p:cxnSp>
        <p:nvCxnSpPr>
          <p:cNvPr id="27" name="Elbow Connector 26"/>
          <p:cNvCxnSpPr>
            <a:stCxn id="6" idx="2"/>
            <a:endCxn id="20" idx="0"/>
          </p:cNvCxnSpPr>
          <p:nvPr/>
        </p:nvCxnSpPr>
        <p:spPr>
          <a:xfrm rot="5400000">
            <a:off x="4773714" y="1698713"/>
            <a:ext cx="184502" cy="2411454"/>
          </a:xfrm>
          <a:prstGeom prst="bentConnector3">
            <a:avLst>
              <a:gd name="adj1" fmla="val 50000"/>
            </a:avLst>
          </a:prstGeom>
          <a:ln w="38100"/>
        </p:spPr>
        <p:style>
          <a:lnRef idx="3">
            <a:schemeClr val="dk1"/>
          </a:lnRef>
          <a:fillRef idx="0">
            <a:schemeClr val="dk1"/>
          </a:fillRef>
          <a:effectRef idx="2">
            <a:schemeClr val="dk1"/>
          </a:effectRef>
          <a:fontRef idx="minor">
            <a:schemeClr val="tx1"/>
          </a:fontRef>
        </p:style>
      </p:cxnSp>
      <p:cxnSp>
        <p:nvCxnSpPr>
          <p:cNvPr id="28" name="Elbow Connector 27"/>
          <p:cNvCxnSpPr>
            <a:stCxn id="6" idx="2"/>
            <a:endCxn id="21" idx="0"/>
          </p:cNvCxnSpPr>
          <p:nvPr/>
        </p:nvCxnSpPr>
        <p:spPr>
          <a:xfrm rot="5400000">
            <a:off x="5587846" y="2523306"/>
            <a:ext cx="194962" cy="772733"/>
          </a:xfrm>
          <a:prstGeom prst="bentConnector3">
            <a:avLst>
              <a:gd name="adj1" fmla="val 50000"/>
            </a:avLst>
          </a:prstGeom>
          <a:ln w="38100"/>
        </p:spPr>
        <p:style>
          <a:lnRef idx="3">
            <a:schemeClr val="dk1"/>
          </a:lnRef>
          <a:fillRef idx="0">
            <a:schemeClr val="dk1"/>
          </a:fillRef>
          <a:effectRef idx="2">
            <a:schemeClr val="dk1"/>
          </a:effectRef>
          <a:fontRef idx="minor">
            <a:schemeClr val="tx1"/>
          </a:fontRef>
        </p:style>
      </p:cxnSp>
      <p:cxnSp>
        <p:nvCxnSpPr>
          <p:cNvPr id="29" name="Elbow Connector 28"/>
          <p:cNvCxnSpPr>
            <a:stCxn id="6" idx="2"/>
            <a:endCxn id="7" idx="0"/>
          </p:cNvCxnSpPr>
          <p:nvPr/>
        </p:nvCxnSpPr>
        <p:spPr>
          <a:xfrm rot="16200000" flipH="1">
            <a:off x="5779144" y="3104740"/>
            <a:ext cx="586001" cy="902"/>
          </a:xfrm>
          <a:prstGeom prst="bentConnector3">
            <a:avLst>
              <a:gd name="adj1" fmla="val 50000"/>
            </a:avLst>
          </a:prstGeom>
          <a:ln w="38100"/>
        </p:spPr>
        <p:style>
          <a:lnRef idx="3">
            <a:schemeClr val="dk1"/>
          </a:lnRef>
          <a:fillRef idx="0">
            <a:schemeClr val="dk1"/>
          </a:fillRef>
          <a:effectRef idx="2">
            <a:schemeClr val="dk1"/>
          </a:effectRef>
          <a:fontRef idx="minor">
            <a:schemeClr val="tx1"/>
          </a:fontRef>
        </p:style>
      </p:cxnSp>
      <p:cxnSp>
        <p:nvCxnSpPr>
          <p:cNvPr id="30" name="Elbow Connector 29"/>
          <p:cNvCxnSpPr>
            <a:stCxn id="7" idx="2"/>
            <a:endCxn id="23" idx="0"/>
          </p:cNvCxnSpPr>
          <p:nvPr/>
        </p:nvCxnSpPr>
        <p:spPr>
          <a:xfrm rot="5400000">
            <a:off x="4669819" y="2547862"/>
            <a:ext cx="194250" cy="2611302"/>
          </a:xfrm>
          <a:prstGeom prst="bentConnector3">
            <a:avLst>
              <a:gd name="adj1" fmla="val 50000"/>
            </a:avLst>
          </a:prstGeom>
          <a:ln w="38100"/>
        </p:spPr>
        <p:style>
          <a:lnRef idx="3">
            <a:schemeClr val="dk1"/>
          </a:lnRef>
          <a:fillRef idx="0">
            <a:schemeClr val="dk1"/>
          </a:fillRef>
          <a:effectRef idx="2">
            <a:schemeClr val="dk1"/>
          </a:effectRef>
          <a:fontRef idx="minor">
            <a:schemeClr val="tx1"/>
          </a:fontRef>
        </p:style>
      </p:cxnSp>
      <p:cxnSp>
        <p:nvCxnSpPr>
          <p:cNvPr id="31" name="Elbow Connector 30"/>
          <p:cNvCxnSpPr>
            <a:stCxn id="7" idx="2"/>
            <a:endCxn id="24" idx="0"/>
          </p:cNvCxnSpPr>
          <p:nvPr/>
        </p:nvCxnSpPr>
        <p:spPr>
          <a:xfrm rot="5400000">
            <a:off x="5491514" y="3369558"/>
            <a:ext cx="194250" cy="967913"/>
          </a:xfrm>
          <a:prstGeom prst="bentConnector3">
            <a:avLst>
              <a:gd name="adj1" fmla="val 50000"/>
            </a:avLst>
          </a:prstGeom>
          <a:ln w="38100"/>
        </p:spPr>
        <p:style>
          <a:lnRef idx="3">
            <a:schemeClr val="dk1"/>
          </a:lnRef>
          <a:fillRef idx="0">
            <a:schemeClr val="dk1"/>
          </a:fillRef>
          <a:effectRef idx="2">
            <a:schemeClr val="dk1"/>
          </a:effectRef>
          <a:fontRef idx="minor">
            <a:schemeClr val="tx1"/>
          </a:fontRef>
        </p:style>
      </p:cxnSp>
      <p:cxnSp>
        <p:nvCxnSpPr>
          <p:cNvPr id="32" name="Elbow Connector 31"/>
          <p:cNvCxnSpPr>
            <a:stCxn id="7" idx="2"/>
            <a:endCxn id="25" idx="0"/>
          </p:cNvCxnSpPr>
          <p:nvPr/>
        </p:nvCxnSpPr>
        <p:spPr>
          <a:xfrm rot="16200000" flipH="1">
            <a:off x="6393862" y="3435122"/>
            <a:ext cx="183430" cy="825965"/>
          </a:xfrm>
          <a:prstGeom prst="bentConnector3">
            <a:avLst/>
          </a:prstGeom>
          <a:ln w="38100"/>
        </p:spPr>
        <p:style>
          <a:lnRef idx="3">
            <a:schemeClr val="dk1"/>
          </a:lnRef>
          <a:fillRef idx="0">
            <a:schemeClr val="dk1"/>
          </a:fillRef>
          <a:effectRef idx="2">
            <a:schemeClr val="dk1"/>
          </a:effectRef>
          <a:fontRef idx="minor">
            <a:schemeClr val="tx1"/>
          </a:fontRef>
        </p:style>
      </p:cxnSp>
      <p:cxnSp>
        <p:nvCxnSpPr>
          <p:cNvPr id="33" name="Elbow Connector 32"/>
          <p:cNvCxnSpPr>
            <a:stCxn id="7" idx="2"/>
            <a:endCxn id="26" idx="0"/>
          </p:cNvCxnSpPr>
          <p:nvPr/>
        </p:nvCxnSpPr>
        <p:spPr>
          <a:xfrm rot="16200000" flipH="1">
            <a:off x="7169796" y="2659188"/>
            <a:ext cx="172605" cy="2367006"/>
          </a:xfrm>
          <a:prstGeom prst="bentConnector3">
            <a:avLst>
              <a:gd name="adj1" fmla="val 50000"/>
            </a:avLst>
          </a:prstGeom>
          <a:ln w="38100"/>
        </p:spPr>
        <p:style>
          <a:lnRef idx="3">
            <a:schemeClr val="dk1"/>
          </a:lnRef>
          <a:fillRef idx="0">
            <a:schemeClr val="dk1"/>
          </a:fillRef>
          <a:effectRef idx="2">
            <a:schemeClr val="dk1"/>
          </a:effectRef>
          <a:fontRef idx="minor">
            <a:schemeClr val="tx1"/>
          </a:fontRef>
        </p:style>
      </p:cxnSp>
      <p:cxnSp>
        <p:nvCxnSpPr>
          <p:cNvPr id="34" name="Elbow Connector 33"/>
          <p:cNvCxnSpPr>
            <a:stCxn id="22" idx="0"/>
            <a:endCxn id="6" idx="2"/>
          </p:cNvCxnSpPr>
          <p:nvPr/>
        </p:nvCxnSpPr>
        <p:spPr>
          <a:xfrm rot="16200000" flipV="1">
            <a:off x="6819472" y="2064412"/>
            <a:ext cx="184502" cy="1680061"/>
          </a:xfrm>
          <a:prstGeom prst="bentConnector3">
            <a:avLst>
              <a:gd name="adj1" fmla="val 50000"/>
            </a:avLst>
          </a:prstGeom>
          <a:ln w="38100"/>
        </p:spPr>
        <p:style>
          <a:lnRef idx="3">
            <a:schemeClr val="dk1"/>
          </a:lnRef>
          <a:fillRef idx="0">
            <a:schemeClr val="dk1"/>
          </a:fillRef>
          <a:effectRef idx="2">
            <a:schemeClr val="dk1"/>
          </a:effectRef>
          <a:fontRef idx="minor">
            <a:schemeClr val="tx1"/>
          </a:fontRef>
        </p:style>
      </p:cxnSp>
      <p:cxnSp>
        <p:nvCxnSpPr>
          <p:cNvPr id="35" name="Elbow Connector 34"/>
          <p:cNvCxnSpPr>
            <a:stCxn id="7" idx="2"/>
            <a:endCxn id="8" idx="0"/>
          </p:cNvCxnSpPr>
          <p:nvPr/>
        </p:nvCxnSpPr>
        <p:spPr>
          <a:xfrm rot="5400000">
            <a:off x="5722117" y="4116067"/>
            <a:ext cx="710989" cy="0"/>
          </a:xfrm>
          <a:prstGeom prst="bentConnector3">
            <a:avLst/>
          </a:prstGeom>
          <a:ln w="38100"/>
        </p:spPr>
        <p:style>
          <a:lnRef idx="3">
            <a:schemeClr val="dk1"/>
          </a:lnRef>
          <a:fillRef idx="0">
            <a:schemeClr val="dk1"/>
          </a:fillRef>
          <a:effectRef idx="2">
            <a:schemeClr val="dk1"/>
          </a:effectRef>
          <a:fontRef idx="minor">
            <a:schemeClr val="tx1"/>
          </a:fontRef>
        </p:style>
      </p:cxnSp>
      <p:cxnSp>
        <p:nvCxnSpPr>
          <p:cNvPr id="36" name="Elbow Connector 35"/>
          <p:cNvCxnSpPr>
            <a:stCxn id="8" idx="2"/>
            <a:endCxn id="9" idx="0"/>
          </p:cNvCxnSpPr>
          <p:nvPr/>
        </p:nvCxnSpPr>
        <p:spPr>
          <a:xfrm rot="16200000" flipH="1">
            <a:off x="6004121" y="4897155"/>
            <a:ext cx="136949" cy="0"/>
          </a:xfrm>
          <a:prstGeom prst="bentConnector3">
            <a:avLst/>
          </a:prstGeom>
          <a:ln w="38100"/>
        </p:spPr>
        <p:style>
          <a:lnRef idx="3">
            <a:schemeClr val="dk1"/>
          </a:lnRef>
          <a:fillRef idx="0">
            <a:schemeClr val="dk1"/>
          </a:fillRef>
          <a:effectRef idx="2">
            <a:schemeClr val="dk1"/>
          </a:effectRef>
          <a:fontRef idx="minor">
            <a:schemeClr val="tx1"/>
          </a:fontRef>
        </p:style>
      </p:cxnSp>
      <p:cxnSp>
        <p:nvCxnSpPr>
          <p:cNvPr id="37" name="Elbow Connector 36"/>
          <p:cNvCxnSpPr>
            <a:stCxn id="9" idx="2"/>
            <a:endCxn id="10" idx="0"/>
          </p:cNvCxnSpPr>
          <p:nvPr/>
        </p:nvCxnSpPr>
        <p:spPr>
          <a:xfrm rot="16200000" flipH="1">
            <a:off x="6011947" y="5332559"/>
            <a:ext cx="132847" cy="1520"/>
          </a:xfrm>
          <a:prstGeom prst="bentConnector3">
            <a:avLst/>
          </a:prstGeom>
          <a:ln w="38100"/>
        </p:spPr>
        <p:style>
          <a:lnRef idx="3">
            <a:schemeClr val="dk1"/>
          </a:lnRef>
          <a:fillRef idx="0">
            <a:schemeClr val="dk1"/>
          </a:fillRef>
          <a:effectRef idx="2">
            <a:schemeClr val="dk1"/>
          </a:effectRef>
          <a:fontRef idx="minor">
            <a:schemeClr val="tx1"/>
          </a:fontRef>
        </p:style>
      </p:cxnSp>
      <p:sp>
        <p:nvSpPr>
          <p:cNvPr id="6" name="Flowchart: Alternate Process 5"/>
          <p:cNvSpPr/>
          <p:nvPr/>
        </p:nvSpPr>
        <p:spPr>
          <a:xfrm>
            <a:off x="2827798" y="2481899"/>
            <a:ext cx="6487788" cy="330293"/>
          </a:xfrm>
          <a:prstGeom prst="flowChartAlternateProcess">
            <a:avLst/>
          </a:prstGeom>
          <a:solidFill>
            <a:schemeClr val="accent6"/>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800"/>
              </a:lnSpc>
            </a:pPr>
            <a:r>
              <a:rPr lang="en-US" b="1" dirty="0">
                <a:effectLst>
                  <a:outerShdw blurRad="50800" dist="38100" dir="2700000" algn="tl" rotWithShape="0">
                    <a:srgbClr val="000000">
                      <a:alpha val="40000"/>
                    </a:srgbClr>
                  </a:outerShdw>
                </a:effectLst>
                <a:ea typeface="Calibri" panose="020F0502020204030204" pitchFamily="34" charset="0"/>
              </a:rPr>
              <a:t>Write Measurable Postsecondary Goals</a:t>
            </a:r>
            <a:endParaRPr lang="en-US" sz="9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0686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1000" fill="hold"/>
                                        <p:tgtEl>
                                          <p:spTgt spid="6"/>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 PLANNING</a:t>
            </a:r>
          </a:p>
        </p:txBody>
      </p:sp>
      <p:sp>
        <p:nvSpPr>
          <p:cNvPr id="3" name="Content Placeholder 2"/>
          <p:cNvSpPr>
            <a:spLocks noGrp="1"/>
          </p:cNvSpPr>
          <p:nvPr>
            <p:ph sz="half" idx="1"/>
          </p:nvPr>
        </p:nvSpPr>
        <p:spPr/>
        <p:txBody>
          <a:bodyPr>
            <a:normAutofit fontScale="92500" lnSpcReduction="20000"/>
          </a:bodyPr>
          <a:lstStyle/>
          <a:p>
            <a:r>
              <a:rPr lang="en-US" dirty="0"/>
              <a:t>Indicator 13 and students aged 16 and older</a:t>
            </a:r>
          </a:p>
          <a:p>
            <a:r>
              <a:rPr lang="en-US" dirty="0"/>
              <a:t>Guiding the transition process</a:t>
            </a:r>
          </a:p>
          <a:p>
            <a:pPr lvl="1"/>
            <a:r>
              <a:rPr lang="en-US" dirty="0"/>
              <a:t>Plans often incomplete</a:t>
            </a:r>
          </a:p>
          <a:p>
            <a:pPr lvl="1"/>
            <a:r>
              <a:rPr lang="en-US" dirty="0"/>
              <a:t>38% do not include living goals</a:t>
            </a:r>
          </a:p>
          <a:p>
            <a:pPr lvl="1"/>
            <a:r>
              <a:rPr lang="en-US" dirty="0"/>
              <a:t>45% contain the words “not applicable”</a:t>
            </a:r>
          </a:p>
          <a:p>
            <a:r>
              <a:rPr lang="en-US" dirty="0"/>
              <a:t>Possible assessment</a:t>
            </a:r>
          </a:p>
          <a:p>
            <a:pPr lvl="1"/>
            <a:r>
              <a:rPr lang="en-US" dirty="0"/>
              <a:t>Formal (tests, interviews, standardized tests)</a:t>
            </a:r>
          </a:p>
          <a:p>
            <a:pPr lvl="1"/>
            <a:r>
              <a:rPr lang="en-US" dirty="0"/>
              <a:t>Informal (observation, interview)</a:t>
            </a:r>
          </a:p>
          <a:p>
            <a:r>
              <a:rPr lang="en-US" dirty="0"/>
              <a:t>Transition Services include: </a:t>
            </a:r>
          </a:p>
        </p:txBody>
      </p:sp>
      <p:sp>
        <p:nvSpPr>
          <p:cNvPr id="4" name="Content Placeholder 3"/>
          <p:cNvSpPr>
            <a:spLocks noGrp="1"/>
          </p:cNvSpPr>
          <p:nvPr>
            <p:ph sz="half" idx="2"/>
          </p:nvPr>
        </p:nvSpPr>
        <p:spPr/>
        <p:txBody>
          <a:bodyPr>
            <a:normAutofit fontScale="92500" lnSpcReduction="20000"/>
          </a:bodyPr>
          <a:lstStyle/>
          <a:p>
            <a:pPr marL="463550" indent="-463550">
              <a:lnSpc>
                <a:spcPct val="100000"/>
              </a:lnSpc>
              <a:buFont typeface="Wingdings" panose="05000000000000000000" pitchFamily="2" charset="2"/>
              <a:buChar char="ü"/>
            </a:pPr>
            <a:r>
              <a:rPr lang="en-US" dirty="0"/>
              <a:t>Instruction</a:t>
            </a:r>
          </a:p>
          <a:p>
            <a:pPr marL="463550" indent="-463550">
              <a:lnSpc>
                <a:spcPct val="100000"/>
              </a:lnSpc>
              <a:buFont typeface="Wingdings" panose="05000000000000000000" pitchFamily="2" charset="2"/>
              <a:buChar char="ü"/>
            </a:pPr>
            <a:r>
              <a:rPr lang="en-US" dirty="0"/>
              <a:t>Related Services</a:t>
            </a:r>
          </a:p>
          <a:p>
            <a:pPr marL="463550" indent="-463550">
              <a:lnSpc>
                <a:spcPct val="100000"/>
              </a:lnSpc>
              <a:buFont typeface="Wingdings" panose="05000000000000000000" pitchFamily="2" charset="2"/>
              <a:buChar char="ü"/>
            </a:pPr>
            <a:r>
              <a:rPr lang="en-US" dirty="0"/>
              <a:t>Community Experiences</a:t>
            </a:r>
          </a:p>
          <a:p>
            <a:pPr marL="463550" indent="-463550">
              <a:lnSpc>
                <a:spcPct val="100000"/>
              </a:lnSpc>
              <a:buFont typeface="Wingdings" panose="05000000000000000000" pitchFamily="2" charset="2"/>
              <a:buChar char="ü"/>
            </a:pPr>
            <a:r>
              <a:rPr lang="en-US" dirty="0"/>
              <a:t>Employment </a:t>
            </a:r>
          </a:p>
          <a:p>
            <a:pPr marL="463550" indent="-463550">
              <a:lnSpc>
                <a:spcPct val="100000"/>
              </a:lnSpc>
              <a:buFont typeface="Wingdings" panose="05000000000000000000" pitchFamily="2" charset="2"/>
              <a:buChar char="ü"/>
            </a:pPr>
            <a:r>
              <a:rPr lang="en-US" dirty="0"/>
              <a:t>Other Post-School Adult Living Objectives</a:t>
            </a:r>
          </a:p>
          <a:p>
            <a:pPr marL="463550" indent="-463550">
              <a:lnSpc>
                <a:spcPct val="100000"/>
              </a:lnSpc>
              <a:buFont typeface="Wingdings" panose="05000000000000000000" pitchFamily="2" charset="2"/>
              <a:buChar char="ü"/>
            </a:pPr>
            <a:r>
              <a:rPr lang="en-US" dirty="0"/>
              <a:t>When appropriate, acquisition of daily living skills and provision of a functional vocational evaluation</a:t>
            </a:r>
          </a:p>
          <a:p>
            <a:endParaRPr lang="en-US" dirty="0"/>
          </a:p>
        </p:txBody>
      </p:sp>
    </p:spTree>
    <p:extLst>
      <p:ext uri="{BB962C8B-B14F-4D97-AF65-F5344CB8AC3E}">
        <p14:creationId xmlns:p14="http://schemas.microsoft.com/office/powerpoint/2010/main" val="4166454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TRANSITION SERVICES INCLUDE?</a:t>
            </a:r>
          </a:p>
        </p:txBody>
      </p:sp>
      <p:sp>
        <p:nvSpPr>
          <p:cNvPr id="3" name="Content Placeholder 2"/>
          <p:cNvSpPr>
            <a:spLocks noGrp="1"/>
          </p:cNvSpPr>
          <p:nvPr>
            <p:ph sz="half" idx="1"/>
          </p:nvPr>
        </p:nvSpPr>
        <p:spPr/>
        <p:txBody>
          <a:bodyPr>
            <a:normAutofit fontScale="92500" lnSpcReduction="20000"/>
          </a:bodyPr>
          <a:lstStyle/>
          <a:p>
            <a:pPr marL="463550" indent="-463550">
              <a:lnSpc>
                <a:spcPct val="100000"/>
              </a:lnSpc>
              <a:buFont typeface="Wingdings" panose="05000000000000000000" pitchFamily="2" charset="2"/>
              <a:buChar char="ü"/>
            </a:pPr>
            <a:r>
              <a:rPr lang="en-US" dirty="0"/>
              <a:t>Instruction</a:t>
            </a:r>
          </a:p>
          <a:p>
            <a:pPr marL="463550" indent="-463550">
              <a:lnSpc>
                <a:spcPct val="100000"/>
              </a:lnSpc>
              <a:buFont typeface="Wingdings" panose="05000000000000000000" pitchFamily="2" charset="2"/>
              <a:buChar char="ü"/>
            </a:pPr>
            <a:r>
              <a:rPr lang="en-US" dirty="0"/>
              <a:t>Related Services</a:t>
            </a:r>
          </a:p>
          <a:p>
            <a:pPr marL="463550" indent="-463550">
              <a:lnSpc>
                <a:spcPct val="100000"/>
              </a:lnSpc>
              <a:buFont typeface="Wingdings" panose="05000000000000000000" pitchFamily="2" charset="2"/>
              <a:buChar char="ü"/>
            </a:pPr>
            <a:r>
              <a:rPr lang="en-US" dirty="0"/>
              <a:t>Community Experiences</a:t>
            </a:r>
          </a:p>
          <a:p>
            <a:pPr marL="463550" indent="-463550">
              <a:lnSpc>
                <a:spcPct val="100000"/>
              </a:lnSpc>
              <a:buFont typeface="Wingdings" panose="05000000000000000000" pitchFamily="2" charset="2"/>
              <a:buChar char="ü"/>
            </a:pPr>
            <a:r>
              <a:rPr lang="en-US" dirty="0"/>
              <a:t>Employment </a:t>
            </a:r>
          </a:p>
          <a:p>
            <a:pPr marL="463550" indent="-463550">
              <a:lnSpc>
                <a:spcPct val="100000"/>
              </a:lnSpc>
              <a:buFont typeface="Wingdings" panose="05000000000000000000" pitchFamily="2" charset="2"/>
              <a:buChar char="ü"/>
            </a:pPr>
            <a:r>
              <a:rPr lang="en-US" dirty="0"/>
              <a:t>Other Post-School Adult Living Objectives</a:t>
            </a:r>
          </a:p>
          <a:p>
            <a:pPr marL="463550" indent="-463550">
              <a:lnSpc>
                <a:spcPct val="100000"/>
              </a:lnSpc>
              <a:buFont typeface="Wingdings" panose="05000000000000000000" pitchFamily="2" charset="2"/>
              <a:buChar char="ü"/>
            </a:pPr>
            <a:r>
              <a:rPr lang="en-US" dirty="0"/>
              <a:t>When appropriate, acquisition of daily living skills and provision of a functional vocational evaluation</a:t>
            </a:r>
          </a:p>
          <a:p>
            <a:endParaRPr lang="en-US" dirty="0"/>
          </a:p>
        </p:txBody>
      </p:sp>
      <p:sp>
        <p:nvSpPr>
          <p:cNvPr id="4" name="Content Placeholder 3"/>
          <p:cNvSpPr>
            <a:spLocks noGrp="1"/>
          </p:cNvSpPr>
          <p:nvPr>
            <p:ph sz="half" idx="2"/>
          </p:nvPr>
        </p:nvSpPr>
        <p:spPr/>
        <p:txBody>
          <a:bodyPr>
            <a:normAutofit fontScale="92500" lnSpcReduction="20000"/>
          </a:bodyPr>
          <a:lstStyle/>
          <a:p>
            <a:pPr marL="573088" lvl="0" indent="-463550">
              <a:buFont typeface="Wingdings" panose="05000000000000000000" pitchFamily="2" charset="2"/>
              <a:buChar char="ü"/>
            </a:pPr>
            <a:r>
              <a:rPr lang="en-US" dirty="0"/>
              <a:t>Develop linkages to adult agencies or providers</a:t>
            </a:r>
          </a:p>
          <a:p>
            <a:pPr marL="573088" lvl="0" indent="-463550">
              <a:buFont typeface="Wingdings" panose="05000000000000000000" pitchFamily="2" charset="2"/>
              <a:buChar char="ü"/>
            </a:pPr>
            <a:endParaRPr lang="en-US" dirty="0"/>
          </a:p>
          <a:p>
            <a:pPr marL="573088" lvl="0" indent="-463550">
              <a:buFont typeface="Wingdings" panose="05000000000000000000" pitchFamily="2" charset="2"/>
              <a:buChar char="ü"/>
            </a:pPr>
            <a:r>
              <a:rPr lang="en-US" dirty="0"/>
              <a:t>Transition Counseling</a:t>
            </a:r>
          </a:p>
          <a:p>
            <a:pPr marL="573088" lvl="0" indent="-463550">
              <a:buFont typeface="Wingdings" panose="05000000000000000000" pitchFamily="2" charset="2"/>
              <a:buChar char="ü"/>
            </a:pPr>
            <a:endParaRPr lang="en-US" dirty="0"/>
          </a:p>
          <a:p>
            <a:pPr marL="573088" lvl="0" indent="-463550">
              <a:buFont typeface="Wingdings" panose="05000000000000000000" pitchFamily="2" charset="2"/>
              <a:buChar char="ü"/>
            </a:pPr>
            <a:r>
              <a:rPr lang="en-US" dirty="0"/>
              <a:t>Referral to disability services to determine eligibility after high school</a:t>
            </a:r>
          </a:p>
          <a:p>
            <a:pPr marL="573088" lvl="0" indent="-463550">
              <a:buFont typeface="Wingdings" panose="05000000000000000000" pitchFamily="2" charset="2"/>
              <a:buChar char="ü"/>
            </a:pPr>
            <a:endParaRPr lang="en-US" dirty="0"/>
          </a:p>
          <a:p>
            <a:pPr marL="573088" lvl="0" indent="-463550">
              <a:buFont typeface="Wingdings" panose="05000000000000000000" pitchFamily="2" charset="2"/>
              <a:buChar char="ü"/>
            </a:pPr>
            <a:r>
              <a:rPr lang="en-US" dirty="0"/>
              <a:t>Referral to OVR to determine eligibility for services</a:t>
            </a:r>
          </a:p>
          <a:p>
            <a:endParaRPr lang="en-US" dirty="0"/>
          </a:p>
        </p:txBody>
      </p:sp>
    </p:spTree>
    <p:extLst>
      <p:ext uri="{BB962C8B-B14F-4D97-AF65-F5344CB8AC3E}">
        <p14:creationId xmlns:p14="http://schemas.microsoft.com/office/powerpoint/2010/main" val="3407598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BRIDGING THE GAP?</a:t>
            </a:r>
          </a:p>
        </p:txBody>
      </p:sp>
      <p:sp>
        <p:nvSpPr>
          <p:cNvPr id="3" name="Content Placeholder 2"/>
          <p:cNvSpPr>
            <a:spLocks noGrp="1"/>
          </p:cNvSpPr>
          <p:nvPr>
            <p:ph idx="1"/>
          </p:nvPr>
        </p:nvSpPr>
        <p:spPr/>
        <p:txBody>
          <a:bodyPr/>
          <a:lstStyle/>
          <a:p>
            <a:r>
              <a:rPr lang="en-US" dirty="0"/>
              <a:t>Essentially, at its minimal meaning, </a:t>
            </a:r>
            <a:r>
              <a:rPr lang="en-US" b="1" dirty="0"/>
              <a:t>bridge the gap</a:t>
            </a:r>
            <a:r>
              <a:rPr lang="en-US" dirty="0"/>
              <a:t> means to diminish the differences between two things. In this case, the transition process for exceptional students so that students can be gainfully employed, live independently, and achieve post-secondary education goals. </a:t>
            </a:r>
          </a:p>
          <a:p>
            <a:r>
              <a:rPr lang="en-US" dirty="0"/>
              <a:t>It also means building a bridge in curriculum for exceptional students so that students need match up with the direct services available. </a:t>
            </a:r>
          </a:p>
        </p:txBody>
      </p:sp>
    </p:spTree>
    <p:extLst>
      <p:ext uri="{BB962C8B-B14F-4D97-AF65-F5344CB8AC3E}">
        <p14:creationId xmlns:p14="http://schemas.microsoft.com/office/powerpoint/2010/main" val="54452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33" y="753228"/>
            <a:ext cx="10574867" cy="1080938"/>
          </a:xfrm>
        </p:spPr>
        <p:txBody>
          <a:bodyPr/>
          <a:lstStyle/>
          <a:p>
            <a:r>
              <a:rPr lang="en-US" dirty="0"/>
              <a:t>FUNCTIONAL SKILLS and VOCATIONAL EDUCATION</a:t>
            </a:r>
          </a:p>
        </p:txBody>
      </p:sp>
      <p:sp>
        <p:nvSpPr>
          <p:cNvPr id="3" name="Content Placeholder 2"/>
          <p:cNvSpPr>
            <a:spLocks noGrp="1"/>
          </p:cNvSpPr>
          <p:nvPr>
            <p:ph sz="half" idx="1"/>
          </p:nvPr>
        </p:nvSpPr>
        <p:spPr>
          <a:xfrm>
            <a:off x="680320" y="2336873"/>
            <a:ext cx="4698358" cy="3953860"/>
          </a:xfrm>
        </p:spPr>
        <p:txBody>
          <a:bodyPr>
            <a:noAutofit/>
          </a:bodyPr>
          <a:lstStyle/>
          <a:p>
            <a:r>
              <a:rPr lang="en-US" dirty="0"/>
              <a:t>Functional Skills “soft skills” </a:t>
            </a:r>
          </a:p>
          <a:p>
            <a:pPr marL="463550" indent="-354013">
              <a:lnSpc>
                <a:spcPts val="3000"/>
              </a:lnSpc>
              <a:buFont typeface="Wingdings" panose="05000000000000000000" pitchFamily="2" charset="2"/>
              <a:buChar char="ü"/>
            </a:pPr>
            <a:r>
              <a:rPr lang="en-US" dirty="0"/>
              <a:t>Preparing meals</a:t>
            </a:r>
          </a:p>
          <a:p>
            <a:pPr marL="463550" indent="-354013">
              <a:lnSpc>
                <a:spcPts val="3000"/>
              </a:lnSpc>
              <a:buFont typeface="Wingdings" panose="05000000000000000000" pitchFamily="2" charset="2"/>
              <a:buChar char="ü"/>
            </a:pPr>
            <a:r>
              <a:rPr lang="en-US" dirty="0"/>
              <a:t>Budgeting</a:t>
            </a:r>
          </a:p>
          <a:p>
            <a:pPr marL="463550" indent="-354013">
              <a:lnSpc>
                <a:spcPts val="3000"/>
              </a:lnSpc>
              <a:buFont typeface="Wingdings" panose="05000000000000000000" pitchFamily="2" charset="2"/>
              <a:buChar char="ü"/>
            </a:pPr>
            <a:r>
              <a:rPr lang="en-US" dirty="0"/>
              <a:t>Maintaining a residence</a:t>
            </a:r>
          </a:p>
          <a:p>
            <a:pPr marL="463550" indent="-354013">
              <a:lnSpc>
                <a:spcPts val="3000"/>
              </a:lnSpc>
              <a:buFont typeface="Wingdings" panose="05000000000000000000" pitchFamily="2" charset="2"/>
              <a:buChar char="ü"/>
            </a:pPr>
            <a:r>
              <a:rPr lang="en-US" dirty="0"/>
              <a:t>Paying bills</a:t>
            </a:r>
          </a:p>
          <a:p>
            <a:pPr marL="463550" indent="-354013">
              <a:lnSpc>
                <a:spcPts val="3000"/>
              </a:lnSpc>
              <a:buFont typeface="Wingdings" panose="05000000000000000000" pitchFamily="2" charset="2"/>
              <a:buChar char="ü"/>
            </a:pPr>
            <a:r>
              <a:rPr lang="en-US" dirty="0"/>
              <a:t>Raising a family</a:t>
            </a:r>
          </a:p>
          <a:p>
            <a:pPr marL="463550" indent="-354013">
              <a:lnSpc>
                <a:spcPts val="3000"/>
              </a:lnSpc>
              <a:buFont typeface="Wingdings" panose="05000000000000000000" pitchFamily="2" charset="2"/>
              <a:buChar char="ü"/>
            </a:pPr>
            <a:r>
              <a:rPr lang="en-US" dirty="0"/>
              <a:t>Caring for clothing</a:t>
            </a:r>
          </a:p>
          <a:p>
            <a:pPr marL="463550" indent="-354013">
              <a:lnSpc>
                <a:spcPts val="3000"/>
              </a:lnSpc>
              <a:buFont typeface="Wingdings" panose="05000000000000000000" pitchFamily="2" charset="2"/>
              <a:buChar char="ü"/>
            </a:pPr>
            <a:r>
              <a:rPr lang="en-US" dirty="0"/>
              <a:t>Personal grooming</a:t>
            </a:r>
          </a:p>
        </p:txBody>
      </p:sp>
      <p:sp>
        <p:nvSpPr>
          <p:cNvPr id="4" name="Content Placeholder 3"/>
          <p:cNvSpPr>
            <a:spLocks noGrp="1"/>
          </p:cNvSpPr>
          <p:nvPr>
            <p:ph sz="half" idx="2"/>
          </p:nvPr>
        </p:nvSpPr>
        <p:spPr>
          <a:xfrm>
            <a:off x="5594123" y="2336873"/>
            <a:ext cx="5514144" cy="3877660"/>
          </a:xfrm>
        </p:spPr>
        <p:txBody>
          <a:bodyPr>
            <a:normAutofit fontScale="77500" lnSpcReduction="20000"/>
          </a:bodyPr>
          <a:lstStyle/>
          <a:p>
            <a:r>
              <a:rPr lang="en-US" sz="3100" dirty="0"/>
              <a:t>Life skills and vocational education </a:t>
            </a:r>
          </a:p>
          <a:p>
            <a:pPr marL="463550" indent="-354013">
              <a:buFont typeface="Wingdings" panose="05000000000000000000" pitchFamily="2" charset="2"/>
              <a:buChar char="ü"/>
            </a:pPr>
            <a:r>
              <a:rPr lang="en-US" dirty="0"/>
              <a:t>A functional vocational evaluation is an assessment process that provides information about job or career interests, aptitudes, and skills</a:t>
            </a:r>
          </a:p>
          <a:p>
            <a:pPr marL="463550" indent="-354013">
              <a:buFont typeface="Wingdings" panose="05000000000000000000" pitchFamily="2" charset="2"/>
              <a:buChar char="ü"/>
            </a:pPr>
            <a:endParaRPr lang="en-US" dirty="0"/>
          </a:p>
          <a:p>
            <a:pPr marL="463550" indent="-354013">
              <a:buFont typeface="Wingdings" panose="05000000000000000000" pitchFamily="2" charset="2"/>
              <a:buChar char="ü"/>
            </a:pPr>
            <a:r>
              <a:rPr lang="en-US" dirty="0"/>
              <a:t> Information is gathered through situational assessments in the setting where the job is performed  </a:t>
            </a:r>
          </a:p>
          <a:p>
            <a:pPr marL="463550" indent="-354013">
              <a:buFont typeface="Wingdings" panose="05000000000000000000" pitchFamily="2" charset="2"/>
              <a:buChar char="ü"/>
            </a:pPr>
            <a:endParaRPr lang="en-US" dirty="0"/>
          </a:p>
          <a:p>
            <a:pPr marL="463550" indent="-354013">
              <a:buFont typeface="Wingdings" panose="05000000000000000000" pitchFamily="2" charset="2"/>
              <a:buChar char="ü"/>
            </a:pPr>
            <a:r>
              <a:rPr lang="en-US" dirty="0"/>
              <a:t>Information gathered through a functional vocational assessment can be used to refine educational experiences, courses of study, and employment activities/strategies listed in the transition services in the IEP</a:t>
            </a:r>
          </a:p>
          <a:p>
            <a:endParaRPr lang="en-US" dirty="0"/>
          </a:p>
        </p:txBody>
      </p:sp>
    </p:spTree>
    <p:extLst>
      <p:ext uri="{BB962C8B-B14F-4D97-AF65-F5344CB8AC3E}">
        <p14:creationId xmlns:p14="http://schemas.microsoft.com/office/powerpoint/2010/main" val="285731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GAPS in CURRICULUM</a:t>
            </a:r>
          </a:p>
        </p:txBody>
      </p:sp>
      <p:sp>
        <p:nvSpPr>
          <p:cNvPr id="3" name="Content Placeholder 2"/>
          <p:cNvSpPr>
            <a:spLocks noGrp="1"/>
          </p:cNvSpPr>
          <p:nvPr>
            <p:ph sz="half" idx="1"/>
          </p:nvPr>
        </p:nvSpPr>
        <p:spPr/>
        <p:txBody>
          <a:bodyPr/>
          <a:lstStyle/>
          <a:p>
            <a:r>
              <a:rPr lang="en-US" dirty="0"/>
              <a:t>Limited information is available in the area of transition curriculum</a:t>
            </a:r>
          </a:p>
          <a:p>
            <a:r>
              <a:rPr lang="en-US" dirty="0"/>
              <a:t>Educators must modify, develop, or adapt curriculum to meet the needs of exceptional students</a:t>
            </a:r>
          </a:p>
          <a:p>
            <a:r>
              <a:rPr lang="en-US" dirty="0"/>
              <a:t>Must stay within compliance of federal, state, local laws</a:t>
            </a:r>
          </a:p>
        </p:txBody>
      </p:sp>
      <p:sp>
        <p:nvSpPr>
          <p:cNvPr id="4" name="Content Placeholder 3"/>
          <p:cNvSpPr>
            <a:spLocks noGrp="1"/>
          </p:cNvSpPr>
          <p:nvPr>
            <p:ph sz="half" idx="2"/>
          </p:nvPr>
        </p:nvSpPr>
        <p:spPr/>
        <p:txBody>
          <a:bodyPr/>
          <a:lstStyle/>
          <a:p>
            <a:r>
              <a:rPr lang="en-US" dirty="0"/>
              <a:t>How do we solve these issues?</a:t>
            </a:r>
          </a:p>
          <a:p>
            <a:r>
              <a:rPr lang="en-US" dirty="0"/>
              <a:t>A blended curriculum </a:t>
            </a:r>
          </a:p>
          <a:p>
            <a:pPr lvl="1"/>
            <a:r>
              <a:rPr lang="en-US" dirty="0"/>
              <a:t>Provides students with opportunities to learn academics in applied situations, practice day to day skills in the natural environment, receive on the job training</a:t>
            </a:r>
          </a:p>
        </p:txBody>
      </p:sp>
    </p:spTree>
    <p:extLst>
      <p:ext uri="{BB962C8B-B14F-4D97-AF65-F5344CB8AC3E}">
        <p14:creationId xmlns:p14="http://schemas.microsoft.com/office/powerpoint/2010/main" val="786123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GAPS IN CURRICULUM</a:t>
            </a:r>
          </a:p>
        </p:txBody>
      </p:sp>
      <p:sp>
        <p:nvSpPr>
          <p:cNvPr id="3" name="Content Placeholder 2"/>
          <p:cNvSpPr>
            <a:spLocks noGrp="1"/>
          </p:cNvSpPr>
          <p:nvPr>
            <p:ph sz="half" idx="1"/>
          </p:nvPr>
        </p:nvSpPr>
        <p:spPr/>
        <p:txBody>
          <a:bodyPr/>
          <a:lstStyle/>
          <a:p>
            <a:r>
              <a:rPr lang="en-US" dirty="0"/>
              <a:t>Web Based Curriculums</a:t>
            </a:r>
          </a:p>
          <a:p>
            <a:pPr lvl="1"/>
            <a:r>
              <a:rPr lang="en-US" dirty="0"/>
              <a:t>Career Cruising (2015)</a:t>
            </a:r>
          </a:p>
          <a:p>
            <a:pPr lvl="2"/>
            <a:r>
              <a:rPr lang="en-US" dirty="0"/>
              <a:t>Lengthy, generic, poor interest inventory</a:t>
            </a:r>
          </a:p>
          <a:p>
            <a:pPr lvl="1"/>
            <a:r>
              <a:rPr lang="en-US" dirty="0"/>
              <a:t>Achievement in Career </a:t>
            </a:r>
            <a:r>
              <a:rPr lang="en-US" dirty="0" err="1"/>
              <a:t>Educaution</a:t>
            </a:r>
            <a:r>
              <a:rPr lang="en-US" dirty="0"/>
              <a:t> (ACE)</a:t>
            </a:r>
          </a:p>
          <a:p>
            <a:pPr lvl="2"/>
            <a:r>
              <a:rPr lang="en-US" dirty="0"/>
              <a:t>Promoted by KEDC, piloted in 2015, expensive ($12,000 yearly), does not comply with middle school transition requirements, limited data to support program</a:t>
            </a:r>
          </a:p>
        </p:txBody>
      </p:sp>
      <p:sp>
        <p:nvSpPr>
          <p:cNvPr id="4" name="Content Placeholder 3"/>
          <p:cNvSpPr>
            <a:spLocks noGrp="1"/>
          </p:cNvSpPr>
          <p:nvPr>
            <p:ph sz="half" idx="2"/>
          </p:nvPr>
        </p:nvSpPr>
        <p:spPr>
          <a:xfrm>
            <a:off x="5594122" y="2336873"/>
            <a:ext cx="5056945" cy="3599316"/>
          </a:xfrm>
        </p:spPr>
        <p:txBody>
          <a:bodyPr/>
          <a:lstStyle/>
          <a:p>
            <a:r>
              <a:rPr lang="en-US" dirty="0" err="1"/>
              <a:t>Naviance</a:t>
            </a:r>
            <a:r>
              <a:rPr lang="en-US" dirty="0"/>
              <a:t> (2019)- piloted 2019, specific for MS and HS, curriculum path is more dedicated to college preparation and resume building</a:t>
            </a:r>
          </a:p>
          <a:p>
            <a:r>
              <a:rPr lang="en-US" dirty="0"/>
              <a:t>ONEDER Academy- (2019) meets the NEEDS of EXCEPTIONAL students</a:t>
            </a:r>
          </a:p>
          <a:p>
            <a:pPr lvl="1"/>
            <a:r>
              <a:rPr lang="en-US" dirty="0"/>
              <a:t>Blended curriculum with transition and social emotional learning</a:t>
            </a:r>
          </a:p>
        </p:txBody>
      </p:sp>
    </p:spTree>
    <p:extLst>
      <p:ext uri="{BB962C8B-B14F-4D97-AF65-F5344CB8AC3E}">
        <p14:creationId xmlns:p14="http://schemas.microsoft.com/office/powerpoint/2010/main" val="2318410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ONEDER Academy</a:t>
            </a:r>
          </a:p>
        </p:txBody>
      </p:sp>
      <p:sp>
        <p:nvSpPr>
          <p:cNvPr id="3" name="Content Placeholder 2"/>
          <p:cNvSpPr>
            <a:spLocks noGrp="1"/>
          </p:cNvSpPr>
          <p:nvPr>
            <p:ph sz="half" idx="1"/>
          </p:nvPr>
        </p:nvSpPr>
        <p:spPr/>
        <p:txBody>
          <a:bodyPr/>
          <a:lstStyle/>
          <a:p>
            <a:r>
              <a:rPr lang="en-US" dirty="0"/>
              <a:t>Cost effective</a:t>
            </a:r>
          </a:p>
          <a:p>
            <a:r>
              <a:rPr lang="en-US" dirty="0"/>
              <a:t>Meets individual needs for students</a:t>
            </a:r>
          </a:p>
          <a:p>
            <a:r>
              <a:rPr lang="en-US" dirty="0"/>
              <a:t>Uses latest research to do lesson modules</a:t>
            </a:r>
          </a:p>
          <a:p>
            <a:r>
              <a:rPr lang="en-US" dirty="0"/>
              <a:t>Identifies strengths, develops interpersonal skills, sets personal goals, explores career options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94350" y="2336872"/>
            <a:ext cx="4819650" cy="3225727"/>
          </a:xfrm>
        </p:spPr>
      </p:pic>
    </p:spTree>
    <p:extLst>
      <p:ext uri="{BB962C8B-B14F-4D97-AF65-F5344CB8AC3E}">
        <p14:creationId xmlns:p14="http://schemas.microsoft.com/office/powerpoint/2010/main" val="3256069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COUNTIRES BLENDED CURRICULUM</a:t>
            </a:r>
          </a:p>
        </p:txBody>
      </p:sp>
      <p:sp>
        <p:nvSpPr>
          <p:cNvPr id="3" name="Content Placeholder 2"/>
          <p:cNvSpPr>
            <a:spLocks noGrp="1"/>
          </p:cNvSpPr>
          <p:nvPr>
            <p:ph sz="half" idx="1"/>
          </p:nvPr>
        </p:nvSpPr>
        <p:spPr/>
        <p:txBody>
          <a:bodyPr/>
          <a:lstStyle/>
          <a:p>
            <a:r>
              <a:rPr lang="en-US" dirty="0"/>
              <a:t>Blended Curriculum is lacking for exceptional students in US</a:t>
            </a:r>
          </a:p>
          <a:p>
            <a:r>
              <a:rPr lang="en-US" dirty="0"/>
              <a:t>Nova Scotia and </a:t>
            </a:r>
            <a:r>
              <a:rPr lang="en-US" dirty="0" err="1"/>
              <a:t>Phillippines</a:t>
            </a:r>
            <a:r>
              <a:rPr lang="en-US" dirty="0"/>
              <a:t> are developing curriculum aimed at K-12</a:t>
            </a:r>
            <a:r>
              <a:rPr lang="en-US" baseline="30000" dirty="0"/>
              <a:t>th</a:t>
            </a:r>
            <a:r>
              <a:rPr lang="en-US" dirty="0"/>
              <a:t> grades</a:t>
            </a:r>
          </a:p>
          <a:p>
            <a:pPr lvl="1"/>
            <a:r>
              <a:rPr lang="en-US" dirty="0"/>
              <a:t>Transition to school life</a:t>
            </a:r>
          </a:p>
          <a:p>
            <a:pPr lvl="1"/>
            <a:r>
              <a:rPr lang="en-US" dirty="0"/>
              <a:t>Post-secondary education</a:t>
            </a:r>
          </a:p>
          <a:p>
            <a:pPr lvl="1"/>
            <a:r>
              <a:rPr lang="en-US" dirty="0" err="1"/>
              <a:t>Entrepreneuship</a:t>
            </a:r>
            <a:endParaRPr lang="en-US" dirty="0"/>
          </a:p>
          <a:p>
            <a:pPr lvl="1"/>
            <a:r>
              <a:rPr lang="en-US" dirty="0"/>
              <a:t>Adult life</a:t>
            </a:r>
          </a:p>
          <a:p>
            <a:pPr lvl="1"/>
            <a:r>
              <a:rPr lang="en-US" dirty="0"/>
              <a:t>Functional life</a:t>
            </a:r>
          </a:p>
          <a:p>
            <a:endParaRPr lang="en-US" dirty="0"/>
          </a:p>
          <a:p>
            <a:endParaRPr lang="en-US" dirty="0"/>
          </a:p>
        </p:txBody>
      </p:sp>
      <p:sp>
        <p:nvSpPr>
          <p:cNvPr id="4" name="Content Placeholder 3"/>
          <p:cNvSpPr>
            <a:spLocks noGrp="1"/>
          </p:cNvSpPr>
          <p:nvPr>
            <p:ph sz="half" idx="2"/>
          </p:nvPr>
        </p:nvSpPr>
        <p:spPr/>
        <p:txBody>
          <a:bodyPr/>
          <a:lstStyle/>
          <a:p>
            <a:r>
              <a:rPr lang="en-US" dirty="0"/>
              <a:t>Other countries are meeting the aspiration needs and empowering exceptional learners</a:t>
            </a:r>
          </a:p>
          <a:p>
            <a:pPr lvl="1"/>
            <a:r>
              <a:rPr lang="en-US" dirty="0"/>
              <a:t>Equals a higher set of learning outcome</a:t>
            </a:r>
          </a:p>
          <a:p>
            <a:pPr lvl="1"/>
            <a:r>
              <a:rPr lang="en-US" dirty="0"/>
              <a:t>Flexible curriculum</a:t>
            </a:r>
          </a:p>
          <a:p>
            <a:pPr lvl="1"/>
            <a:r>
              <a:rPr lang="en-US" dirty="0"/>
              <a:t>Transitioning after high school with a higher rate of success</a:t>
            </a:r>
          </a:p>
        </p:txBody>
      </p:sp>
    </p:spTree>
    <p:extLst>
      <p:ext uri="{BB962C8B-B14F-4D97-AF65-F5344CB8AC3E}">
        <p14:creationId xmlns:p14="http://schemas.microsoft.com/office/powerpoint/2010/main" val="762151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RESEARCH</a:t>
            </a:r>
          </a:p>
        </p:txBody>
      </p:sp>
      <p:sp>
        <p:nvSpPr>
          <p:cNvPr id="3" name="Text Placeholder 2"/>
          <p:cNvSpPr>
            <a:spLocks noGrp="1"/>
          </p:cNvSpPr>
          <p:nvPr>
            <p:ph type="body" idx="1"/>
          </p:nvPr>
        </p:nvSpPr>
        <p:spPr>
          <a:xfrm>
            <a:off x="906350" y="2142068"/>
            <a:ext cx="4472327" cy="491066"/>
          </a:xfrm>
        </p:spPr>
        <p:txBody>
          <a:bodyPr/>
          <a:lstStyle/>
          <a:p>
            <a:r>
              <a:rPr lang="en-US"/>
              <a:t>Transition Grant  </a:t>
            </a:r>
            <a:endParaRPr lang="en-US" dirty="0"/>
          </a:p>
        </p:txBody>
      </p:sp>
      <p:sp>
        <p:nvSpPr>
          <p:cNvPr id="4" name="Content Placeholder 3"/>
          <p:cNvSpPr>
            <a:spLocks noGrp="1"/>
          </p:cNvSpPr>
          <p:nvPr>
            <p:ph sz="half" idx="2"/>
          </p:nvPr>
        </p:nvSpPr>
        <p:spPr>
          <a:xfrm>
            <a:off x="680322" y="2633134"/>
            <a:ext cx="4698355" cy="3894666"/>
          </a:xfrm>
        </p:spPr>
        <p:txBody>
          <a:bodyPr>
            <a:normAutofit fontScale="62500" lnSpcReduction="20000"/>
          </a:bodyPr>
          <a:lstStyle/>
          <a:p>
            <a:r>
              <a:rPr lang="en-US" dirty="0"/>
              <a:t>Kentucky Valley Educational Cooperative (KVEC) </a:t>
            </a:r>
          </a:p>
          <a:p>
            <a:r>
              <a:rPr lang="en-US" dirty="0"/>
              <a:t>Does the implementation of a transitional learning curriculum impact the exceptional student’s attitude, positively or negatively, towards occupational and educational outcomes when transitioning to post-secondary real-world activities? </a:t>
            </a:r>
          </a:p>
          <a:p>
            <a:r>
              <a:rPr lang="en-US" dirty="0"/>
              <a:t>Does the transitional learning curriculum selected provide the necessary supports for exceptional students who are transitioning into post-secondary occupational and educational opportunities? </a:t>
            </a:r>
          </a:p>
          <a:p>
            <a:r>
              <a:rPr lang="en-US" dirty="0"/>
              <a:t>By using this curriculum, students will be able to self-monitor progress, prepare for post-secondary careers as </a:t>
            </a:r>
            <a:r>
              <a:rPr lang="en-US" dirty="0" err="1"/>
              <a:t>andragogious</a:t>
            </a:r>
            <a:r>
              <a:rPr lang="en-US" dirty="0"/>
              <a:t> learners, and focus on specific learning outcomes as related to Indicator 13 Transition Goals. </a:t>
            </a:r>
          </a:p>
        </p:txBody>
      </p:sp>
      <p:sp>
        <p:nvSpPr>
          <p:cNvPr id="5" name="Text Placeholder 4"/>
          <p:cNvSpPr>
            <a:spLocks noGrp="1"/>
          </p:cNvSpPr>
          <p:nvPr>
            <p:ph type="body" sz="quarter" idx="3"/>
          </p:nvPr>
        </p:nvSpPr>
        <p:spPr>
          <a:xfrm>
            <a:off x="5820154" y="2235201"/>
            <a:ext cx="4474028" cy="397933"/>
          </a:xfrm>
        </p:spPr>
        <p:txBody>
          <a:bodyPr>
            <a:normAutofit lnSpcReduction="10000"/>
          </a:bodyPr>
          <a:lstStyle/>
          <a:p>
            <a:r>
              <a:rPr lang="en-US" dirty="0"/>
              <a:t>        Blended Curriculum</a:t>
            </a:r>
          </a:p>
        </p:txBody>
      </p:sp>
      <p:sp>
        <p:nvSpPr>
          <p:cNvPr id="6" name="Content Placeholder 5"/>
          <p:cNvSpPr>
            <a:spLocks noGrp="1"/>
          </p:cNvSpPr>
          <p:nvPr>
            <p:ph sz="quarter" idx="4"/>
          </p:nvPr>
        </p:nvSpPr>
        <p:spPr>
          <a:xfrm>
            <a:off x="5594123" y="2633134"/>
            <a:ext cx="4700059" cy="2906179"/>
          </a:xfrm>
        </p:spPr>
        <p:txBody>
          <a:bodyPr>
            <a:normAutofit fontScale="92500"/>
          </a:bodyPr>
          <a:lstStyle/>
          <a:p>
            <a:r>
              <a:rPr lang="en-US" dirty="0"/>
              <a:t>Find a curriculum that best works for exceptional students</a:t>
            </a:r>
          </a:p>
          <a:p>
            <a:r>
              <a:rPr lang="en-US" dirty="0"/>
              <a:t>Work together as a team process</a:t>
            </a:r>
          </a:p>
          <a:p>
            <a:r>
              <a:rPr lang="en-US" dirty="0"/>
              <a:t>Include different agencies</a:t>
            </a:r>
          </a:p>
          <a:p>
            <a:r>
              <a:rPr lang="en-US" dirty="0"/>
              <a:t>Focused team approach</a:t>
            </a:r>
          </a:p>
          <a:p>
            <a:r>
              <a:rPr lang="en-US" dirty="0"/>
              <a:t>Provide direct services to students</a:t>
            </a:r>
          </a:p>
        </p:txBody>
      </p:sp>
    </p:spTree>
    <p:extLst>
      <p:ext uri="{BB962C8B-B14F-4D97-AF65-F5344CB8AC3E}">
        <p14:creationId xmlns:p14="http://schemas.microsoft.com/office/powerpoint/2010/main" val="577558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SUMMARY </a:t>
            </a:r>
          </a:p>
        </p:txBody>
      </p:sp>
      <p:sp>
        <p:nvSpPr>
          <p:cNvPr id="8" name="Content Placeholder 7"/>
          <p:cNvSpPr>
            <a:spLocks noGrp="1"/>
          </p:cNvSpPr>
          <p:nvPr>
            <p:ph idx="1"/>
          </p:nvPr>
        </p:nvSpPr>
        <p:spPr/>
        <p:txBody>
          <a:bodyPr/>
          <a:lstStyle/>
          <a:p>
            <a:r>
              <a:rPr lang="en-US" dirty="0"/>
              <a:t>Transition is a REQIRED portion of the IEP</a:t>
            </a:r>
          </a:p>
          <a:p>
            <a:r>
              <a:rPr lang="en-US" dirty="0"/>
              <a:t>Indicator 13: REQUIRED Post-Secondary Goals</a:t>
            </a:r>
          </a:p>
          <a:p>
            <a:r>
              <a:rPr lang="en-US" dirty="0"/>
              <a:t>Helps to increase employment, independent living, and post-secondary education if the right supports are in place for students</a:t>
            </a:r>
          </a:p>
          <a:p>
            <a:r>
              <a:rPr lang="en-US" dirty="0"/>
              <a:t>Use a focused team approach </a:t>
            </a:r>
          </a:p>
          <a:p>
            <a:r>
              <a:rPr lang="en-US" dirty="0"/>
              <a:t>Fill the gaps in curriculum for exceptional students</a:t>
            </a:r>
          </a:p>
          <a:p>
            <a:r>
              <a:rPr lang="en-US" dirty="0"/>
              <a:t>Find the right curriculum to meet the students need</a:t>
            </a:r>
          </a:p>
        </p:txBody>
      </p:sp>
    </p:spTree>
    <p:extLst>
      <p:ext uri="{BB962C8B-B14F-4D97-AF65-F5344CB8AC3E}">
        <p14:creationId xmlns:p14="http://schemas.microsoft.com/office/powerpoint/2010/main" val="2087795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 YOUR WHY</a:t>
            </a:r>
          </a:p>
        </p:txBody>
      </p:sp>
      <p:pic>
        <p:nvPicPr>
          <p:cNvPr id="4" name="videoplaybac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52539" y="2082801"/>
            <a:ext cx="8622793" cy="4165600"/>
          </a:xfrm>
        </p:spPr>
      </p:pic>
    </p:spTree>
    <p:extLst>
      <p:ext uri="{BB962C8B-B14F-4D97-AF65-F5344CB8AC3E}">
        <p14:creationId xmlns:p14="http://schemas.microsoft.com/office/powerpoint/2010/main" val="1815945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9A3D9-F026-4EE2-903A-64E50E89984D}"/>
              </a:ext>
            </a:extLst>
          </p:cNvPr>
          <p:cNvSpPr>
            <a:spLocks noGrp="1"/>
          </p:cNvSpPr>
          <p:nvPr>
            <p:ph type="title"/>
          </p:nvPr>
        </p:nvSpPr>
        <p:spPr/>
        <p:txBody>
          <a:bodyPr/>
          <a:lstStyle/>
          <a:p>
            <a:r>
              <a:rPr lang="en-US" dirty="0"/>
              <a:t>The Project Focus</a:t>
            </a:r>
          </a:p>
        </p:txBody>
      </p:sp>
      <p:sp>
        <p:nvSpPr>
          <p:cNvPr id="3" name="Content Placeholder 2">
            <a:extLst>
              <a:ext uri="{FF2B5EF4-FFF2-40B4-BE49-F238E27FC236}">
                <a16:creationId xmlns:a16="http://schemas.microsoft.com/office/drawing/2014/main" id="{1B214E49-8262-4C50-9D3D-0C237FB78E50}"/>
              </a:ext>
            </a:extLst>
          </p:cNvPr>
          <p:cNvSpPr>
            <a:spLocks noGrp="1"/>
          </p:cNvSpPr>
          <p:nvPr>
            <p:ph idx="1"/>
          </p:nvPr>
        </p:nvSpPr>
        <p:spPr>
          <a:xfrm>
            <a:off x="680321" y="2336873"/>
            <a:ext cx="9613861" cy="3902002"/>
          </a:xfrm>
        </p:spPr>
        <p:txBody>
          <a:bodyPr>
            <a:normAutofit lnSpcReduction="10000"/>
          </a:bodyPr>
          <a:lstStyle/>
          <a:p>
            <a:r>
              <a:rPr lang="en-US" dirty="0"/>
              <a:t>The purpose of this action research study is to investigate the implication of web based transitional learning curriculum to systematically study and address the gap between requisite skills and curriculum requirements for exceptional students whom have specialized needs in the area of transition. The curriculum will be the bridge between interest, knowledge, and performance skills necessary for post-secondary transition from high school to careers or educational settings. </a:t>
            </a:r>
          </a:p>
          <a:p>
            <a:r>
              <a:rPr lang="en-US" dirty="0"/>
              <a:t>This is important because a blended curriculum will help ensure that the transition planning and process for students with exceptionalities will be systematic, comprehensive and based on student interest and diverse needs. </a:t>
            </a:r>
          </a:p>
        </p:txBody>
      </p:sp>
    </p:spTree>
    <p:extLst>
      <p:ext uri="{BB962C8B-B14F-4D97-AF65-F5344CB8AC3E}">
        <p14:creationId xmlns:p14="http://schemas.microsoft.com/office/powerpoint/2010/main" val="2450512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65F3-9FF5-4819-95BE-2458CDC1CC3C}"/>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ECD92D5A-3476-4A34-965A-A19ECEB3AE28}"/>
              </a:ext>
            </a:extLst>
          </p:cNvPr>
          <p:cNvSpPr>
            <a:spLocks noGrp="1"/>
          </p:cNvSpPr>
          <p:nvPr>
            <p:ph idx="1"/>
          </p:nvPr>
        </p:nvSpPr>
        <p:spPr/>
        <p:txBody>
          <a:bodyPr/>
          <a:lstStyle/>
          <a:p>
            <a:r>
              <a:rPr lang="en-US" dirty="0"/>
              <a:t>Delivery of content of the </a:t>
            </a:r>
            <a:r>
              <a:rPr lang="en-US" dirty="0" err="1"/>
              <a:t>Oneder</a:t>
            </a:r>
            <a:r>
              <a:rPr lang="en-US" dirty="0"/>
              <a:t> Computer Based Program was difficult to deliver as a whole group</a:t>
            </a:r>
          </a:p>
          <a:p>
            <a:r>
              <a:rPr lang="en-US" dirty="0"/>
              <a:t>Signing up new students to get log in info</a:t>
            </a:r>
          </a:p>
          <a:p>
            <a:r>
              <a:rPr lang="en-US" dirty="0"/>
              <a:t>If the internet is down then programs are not accessible</a:t>
            </a:r>
          </a:p>
          <a:p>
            <a:r>
              <a:rPr lang="en-US" dirty="0"/>
              <a:t>The program was just getting rolling with data collection when the COVID-19 interrupted the learning process for students; while students were able to log in and work from home, some of the parents struggled to get their student to participate</a:t>
            </a:r>
          </a:p>
        </p:txBody>
      </p:sp>
    </p:spTree>
    <p:extLst>
      <p:ext uri="{BB962C8B-B14F-4D97-AF65-F5344CB8AC3E}">
        <p14:creationId xmlns:p14="http://schemas.microsoft.com/office/powerpoint/2010/main" val="2017138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B5866-7833-4E60-81BB-E7F93F24B6A1}"/>
              </a:ext>
            </a:extLst>
          </p:cNvPr>
          <p:cNvSpPr>
            <a:spLocks noGrp="1"/>
          </p:cNvSpPr>
          <p:nvPr>
            <p:ph type="title"/>
          </p:nvPr>
        </p:nvSpPr>
        <p:spPr/>
        <p:txBody>
          <a:bodyPr/>
          <a:lstStyle/>
          <a:p>
            <a:r>
              <a:rPr lang="en-US" dirty="0"/>
              <a:t>Success Stories</a:t>
            </a:r>
          </a:p>
        </p:txBody>
      </p:sp>
      <p:sp>
        <p:nvSpPr>
          <p:cNvPr id="3" name="Content Placeholder 2">
            <a:extLst>
              <a:ext uri="{FF2B5EF4-FFF2-40B4-BE49-F238E27FC236}">
                <a16:creationId xmlns:a16="http://schemas.microsoft.com/office/drawing/2014/main" id="{FE04D20E-2A8F-454C-B54C-A6BD73BB95D0}"/>
              </a:ext>
            </a:extLst>
          </p:cNvPr>
          <p:cNvSpPr>
            <a:spLocks noGrp="1"/>
          </p:cNvSpPr>
          <p:nvPr>
            <p:ph idx="1"/>
          </p:nvPr>
        </p:nvSpPr>
        <p:spPr>
          <a:xfrm>
            <a:off x="680321" y="2336872"/>
            <a:ext cx="9613861" cy="4102027"/>
          </a:xfrm>
        </p:spPr>
        <p:txBody>
          <a:bodyPr>
            <a:normAutofit lnSpcReduction="10000"/>
          </a:bodyPr>
          <a:lstStyle/>
          <a:p>
            <a:r>
              <a:rPr lang="en-US" dirty="0"/>
              <a:t>Students were interested in the </a:t>
            </a:r>
            <a:r>
              <a:rPr lang="en-US" dirty="0" err="1"/>
              <a:t>Oneder</a:t>
            </a:r>
            <a:r>
              <a:rPr lang="en-US" dirty="0"/>
              <a:t> Program and were able to apply real world skills and interests after working with the program</a:t>
            </a:r>
          </a:p>
          <a:p>
            <a:pPr lvl="1"/>
            <a:r>
              <a:rPr lang="en-US" dirty="0"/>
              <a:t>Explore new activities they might not have thought were interesting prior to the program</a:t>
            </a:r>
          </a:p>
          <a:p>
            <a:r>
              <a:rPr lang="en-US" dirty="0"/>
              <a:t>Students were able to use the Buddy Clock system to learn how to clock in/out and use time </a:t>
            </a:r>
            <a:r>
              <a:rPr lang="en-US" dirty="0" err="1"/>
              <a:t>mangements</a:t>
            </a:r>
            <a:r>
              <a:rPr lang="en-US" dirty="0"/>
              <a:t> skills</a:t>
            </a:r>
          </a:p>
          <a:p>
            <a:r>
              <a:rPr lang="en-US" dirty="0"/>
              <a:t>Students felt like a part of the community wearing their Ashland Staff shirts</a:t>
            </a:r>
          </a:p>
          <a:p>
            <a:r>
              <a:rPr lang="en-US" dirty="0"/>
              <a:t>A new class is being built out of this program and will </a:t>
            </a:r>
            <a:r>
              <a:rPr lang="en-US" dirty="0" err="1"/>
              <a:t>intergrate</a:t>
            </a:r>
            <a:r>
              <a:rPr lang="en-US" dirty="0"/>
              <a:t> the </a:t>
            </a:r>
            <a:r>
              <a:rPr lang="en-US" dirty="0" err="1"/>
              <a:t>Oneder</a:t>
            </a:r>
            <a:r>
              <a:rPr lang="en-US" dirty="0"/>
              <a:t> transition program with a NEW campus class with support from an Employment Specialist</a:t>
            </a:r>
          </a:p>
        </p:txBody>
      </p:sp>
    </p:spTree>
    <p:extLst>
      <p:ext uri="{BB962C8B-B14F-4D97-AF65-F5344CB8AC3E}">
        <p14:creationId xmlns:p14="http://schemas.microsoft.com/office/powerpoint/2010/main" val="1787856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12475-A901-4A80-833D-4D10BFD83835}"/>
              </a:ext>
            </a:extLst>
          </p:cNvPr>
          <p:cNvSpPr>
            <a:spLocks noGrp="1"/>
          </p:cNvSpPr>
          <p:nvPr>
            <p:ph type="title"/>
          </p:nvPr>
        </p:nvSpPr>
        <p:spPr/>
        <p:txBody>
          <a:bodyPr/>
          <a:lstStyle/>
          <a:p>
            <a:r>
              <a:rPr lang="en-US" dirty="0"/>
              <a:t>Impact on Student Learning</a:t>
            </a:r>
          </a:p>
        </p:txBody>
      </p:sp>
      <p:sp>
        <p:nvSpPr>
          <p:cNvPr id="3" name="Content Placeholder 2">
            <a:extLst>
              <a:ext uri="{FF2B5EF4-FFF2-40B4-BE49-F238E27FC236}">
                <a16:creationId xmlns:a16="http://schemas.microsoft.com/office/drawing/2014/main" id="{D4AC2930-B2FC-4B73-A37C-02329B0D37B1}"/>
              </a:ext>
            </a:extLst>
          </p:cNvPr>
          <p:cNvSpPr>
            <a:spLocks noGrp="1"/>
          </p:cNvSpPr>
          <p:nvPr>
            <p:ph idx="1"/>
          </p:nvPr>
        </p:nvSpPr>
        <p:spPr/>
        <p:txBody>
          <a:bodyPr/>
          <a:lstStyle/>
          <a:p>
            <a:r>
              <a:rPr lang="en-US" dirty="0"/>
              <a:t>How did it impact student learning?</a:t>
            </a:r>
          </a:p>
          <a:p>
            <a:pPr lvl="1"/>
            <a:r>
              <a:rPr lang="en-US" dirty="0"/>
              <a:t>Students showed interest in the computer based programming.  It allowed students to focus on career options to pursue when they leave high school.  The field experience would give them hands-on training that is not usually accessible during the school day.  This was cut short due to Covid-19.</a:t>
            </a:r>
          </a:p>
          <a:p>
            <a:r>
              <a:rPr lang="en-US" dirty="0"/>
              <a:t>How will it impact student learning in the future?</a:t>
            </a:r>
          </a:p>
          <a:p>
            <a:pPr lvl="1"/>
            <a:r>
              <a:rPr lang="en-US" dirty="0"/>
              <a:t>Computer based programs will continue to draw interest from the students. The success of the program will lead to classes being developed to help exceptional student with specialized needs continue to pursue successful transition to life after high school.  Community connections will continue to be made to allow more options for </a:t>
            </a:r>
            <a:r>
              <a:rPr lang="en-US"/>
              <a:t>field experience.</a:t>
            </a:r>
            <a:endParaRPr lang="en-US" dirty="0"/>
          </a:p>
        </p:txBody>
      </p:sp>
    </p:spTree>
    <p:extLst>
      <p:ext uri="{BB962C8B-B14F-4D97-AF65-F5344CB8AC3E}">
        <p14:creationId xmlns:p14="http://schemas.microsoft.com/office/powerpoint/2010/main" val="528784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B677-3DC8-46EA-86FA-B6F12700CD9F}"/>
              </a:ext>
            </a:extLst>
          </p:cNvPr>
          <p:cNvSpPr>
            <a:spLocks noGrp="1"/>
          </p:cNvSpPr>
          <p:nvPr>
            <p:ph type="title"/>
          </p:nvPr>
        </p:nvSpPr>
        <p:spPr/>
        <p:txBody>
          <a:bodyPr/>
          <a:lstStyle/>
          <a:p>
            <a:r>
              <a:rPr lang="en-US" dirty="0"/>
              <a:t>Pictures from the Program</a:t>
            </a:r>
          </a:p>
        </p:txBody>
      </p:sp>
      <p:pic>
        <p:nvPicPr>
          <p:cNvPr id="5" name="Content Placeholder 4">
            <a:extLst>
              <a:ext uri="{FF2B5EF4-FFF2-40B4-BE49-F238E27FC236}">
                <a16:creationId xmlns:a16="http://schemas.microsoft.com/office/drawing/2014/main" id="{B582103D-8CB9-4C28-818C-DF7B08809A42}"/>
              </a:ext>
            </a:extLst>
          </p:cNvPr>
          <p:cNvPicPr>
            <a:picLocks noGrp="1" noChangeAspect="1"/>
          </p:cNvPicPr>
          <p:nvPr>
            <p:ph idx="1"/>
          </p:nvPr>
        </p:nvPicPr>
        <p:blipFill>
          <a:blip r:embed="rId2"/>
          <a:stretch>
            <a:fillRect/>
          </a:stretch>
        </p:blipFill>
        <p:spPr>
          <a:xfrm>
            <a:off x="88371" y="1629568"/>
            <a:ext cx="4798484" cy="3598863"/>
          </a:xfrm>
        </p:spPr>
      </p:pic>
      <p:pic>
        <p:nvPicPr>
          <p:cNvPr id="7" name="Picture 6">
            <a:extLst>
              <a:ext uri="{FF2B5EF4-FFF2-40B4-BE49-F238E27FC236}">
                <a16:creationId xmlns:a16="http://schemas.microsoft.com/office/drawing/2014/main" id="{533FC6F9-CCB9-489C-A94C-A5A6DEF981F5}"/>
              </a:ext>
            </a:extLst>
          </p:cNvPr>
          <p:cNvPicPr>
            <a:picLocks noChangeAspect="1"/>
          </p:cNvPicPr>
          <p:nvPr/>
        </p:nvPicPr>
        <p:blipFill>
          <a:blip r:embed="rId3"/>
          <a:stretch>
            <a:fillRect/>
          </a:stretch>
        </p:blipFill>
        <p:spPr>
          <a:xfrm rot="5400000">
            <a:off x="7179655" y="1392546"/>
            <a:ext cx="5490869" cy="3933584"/>
          </a:xfrm>
          <a:prstGeom prst="rect">
            <a:avLst/>
          </a:prstGeom>
        </p:spPr>
      </p:pic>
      <p:pic>
        <p:nvPicPr>
          <p:cNvPr id="9" name="Picture 8">
            <a:extLst>
              <a:ext uri="{FF2B5EF4-FFF2-40B4-BE49-F238E27FC236}">
                <a16:creationId xmlns:a16="http://schemas.microsoft.com/office/drawing/2014/main" id="{23B421F2-6986-460A-B72C-D5B687831BAC}"/>
              </a:ext>
            </a:extLst>
          </p:cNvPr>
          <p:cNvPicPr>
            <a:picLocks noChangeAspect="1"/>
          </p:cNvPicPr>
          <p:nvPr/>
        </p:nvPicPr>
        <p:blipFill>
          <a:blip r:embed="rId4"/>
          <a:stretch>
            <a:fillRect/>
          </a:stretch>
        </p:blipFill>
        <p:spPr>
          <a:xfrm rot="5400000">
            <a:off x="3323780" y="2201752"/>
            <a:ext cx="5077953" cy="3933586"/>
          </a:xfrm>
          <a:prstGeom prst="rect">
            <a:avLst/>
          </a:prstGeom>
        </p:spPr>
      </p:pic>
      <p:sp>
        <p:nvSpPr>
          <p:cNvPr id="12" name="TextBox 11">
            <a:extLst>
              <a:ext uri="{FF2B5EF4-FFF2-40B4-BE49-F238E27FC236}">
                <a16:creationId xmlns:a16="http://schemas.microsoft.com/office/drawing/2014/main" id="{C1534134-A93D-4801-9277-6AA9039665B9}"/>
              </a:ext>
            </a:extLst>
          </p:cNvPr>
          <p:cNvSpPr txBox="1"/>
          <p:nvPr/>
        </p:nvSpPr>
        <p:spPr>
          <a:xfrm>
            <a:off x="371475" y="5553075"/>
            <a:ext cx="3267075" cy="923330"/>
          </a:xfrm>
          <a:prstGeom prst="rect">
            <a:avLst/>
          </a:prstGeom>
          <a:noFill/>
        </p:spPr>
        <p:txBody>
          <a:bodyPr wrap="square" rtlCol="0">
            <a:spAutoFit/>
          </a:bodyPr>
          <a:lstStyle/>
          <a:p>
            <a:r>
              <a:rPr lang="en-US" dirty="0" err="1"/>
              <a:t>Oneder</a:t>
            </a:r>
            <a:r>
              <a:rPr lang="en-US" dirty="0"/>
              <a:t> Instruction, Visit to Dairy Queen, Learning how to Make Wigs out of newspaper</a:t>
            </a:r>
          </a:p>
        </p:txBody>
      </p:sp>
    </p:spTree>
    <p:extLst>
      <p:ext uri="{BB962C8B-B14F-4D97-AF65-F5344CB8AC3E}">
        <p14:creationId xmlns:p14="http://schemas.microsoft.com/office/powerpoint/2010/main" val="1424284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ECAA6-AADC-4AE0-B869-0EBF0D5C78E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5D0ECEF-B251-4955-B975-45DF4B3C17DD}"/>
              </a:ext>
            </a:extLst>
          </p:cNvPr>
          <p:cNvPicPr>
            <a:picLocks noGrp="1" noChangeAspect="1"/>
          </p:cNvPicPr>
          <p:nvPr>
            <p:ph idx="1"/>
          </p:nvPr>
        </p:nvPicPr>
        <p:blipFill>
          <a:blip r:embed="rId2"/>
          <a:stretch>
            <a:fillRect/>
          </a:stretch>
        </p:blipFill>
        <p:spPr>
          <a:xfrm rot="5400000">
            <a:off x="7670273" y="825161"/>
            <a:ext cx="4798484" cy="3598863"/>
          </a:xfrm>
        </p:spPr>
      </p:pic>
      <p:pic>
        <p:nvPicPr>
          <p:cNvPr id="7" name="Picture 6">
            <a:extLst>
              <a:ext uri="{FF2B5EF4-FFF2-40B4-BE49-F238E27FC236}">
                <a16:creationId xmlns:a16="http://schemas.microsoft.com/office/drawing/2014/main" id="{BFA5CE11-F46A-4416-9D83-71BD09A4C8AF}"/>
              </a:ext>
            </a:extLst>
          </p:cNvPr>
          <p:cNvPicPr>
            <a:picLocks noChangeAspect="1"/>
          </p:cNvPicPr>
          <p:nvPr/>
        </p:nvPicPr>
        <p:blipFill>
          <a:blip r:embed="rId3"/>
          <a:stretch>
            <a:fillRect/>
          </a:stretch>
        </p:blipFill>
        <p:spPr>
          <a:xfrm rot="5400000">
            <a:off x="4271565" y="1873649"/>
            <a:ext cx="5370512" cy="3931443"/>
          </a:xfrm>
          <a:prstGeom prst="rect">
            <a:avLst/>
          </a:prstGeom>
        </p:spPr>
      </p:pic>
      <p:pic>
        <p:nvPicPr>
          <p:cNvPr id="9" name="Picture 8">
            <a:extLst>
              <a:ext uri="{FF2B5EF4-FFF2-40B4-BE49-F238E27FC236}">
                <a16:creationId xmlns:a16="http://schemas.microsoft.com/office/drawing/2014/main" id="{B98A9D6A-2FF0-463F-BB09-58A28C5305EB}"/>
              </a:ext>
            </a:extLst>
          </p:cNvPr>
          <p:cNvPicPr>
            <a:picLocks noChangeAspect="1"/>
          </p:cNvPicPr>
          <p:nvPr/>
        </p:nvPicPr>
        <p:blipFill>
          <a:blip r:embed="rId4"/>
          <a:stretch>
            <a:fillRect/>
          </a:stretch>
        </p:blipFill>
        <p:spPr>
          <a:xfrm>
            <a:off x="152400" y="225350"/>
            <a:ext cx="5248275" cy="3365575"/>
          </a:xfrm>
          <a:prstGeom prst="rect">
            <a:avLst/>
          </a:prstGeom>
        </p:spPr>
      </p:pic>
      <p:pic>
        <p:nvPicPr>
          <p:cNvPr id="1026" name="Picture 2" descr="Image may contain: 4 people, people standing and shoes">
            <a:extLst>
              <a:ext uri="{FF2B5EF4-FFF2-40B4-BE49-F238E27FC236}">
                <a16:creationId xmlns:a16="http://schemas.microsoft.com/office/drawing/2014/main" id="{8BCBDA2D-B211-4401-8035-00ACD9B53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3956" y="3283745"/>
            <a:ext cx="3035302" cy="34801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22590D3-C759-46F2-B903-43A632B35F62}"/>
              </a:ext>
            </a:extLst>
          </p:cNvPr>
          <p:cNvSpPr txBox="1"/>
          <p:nvPr/>
        </p:nvSpPr>
        <p:spPr>
          <a:xfrm>
            <a:off x="361950" y="4010025"/>
            <a:ext cx="1571625" cy="2031325"/>
          </a:xfrm>
          <a:prstGeom prst="rect">
            <a:avLst/>
          </a:prstGeom>
          <a:noFill/>
        </p:spPr>
        <p:txBody>
          <a:bodyPr wrap="square" rtlCol="0">
            <a:spAutoFit/>
          </a:bodyPr>
          <a:lstStyle/>
          <a:p>
            <a:r>
              <a:rPr lang="en-US" dirty="0"/>
              <a:t>Inclusive in </a:t>
            </a:r>
            <a:r>
              <a:rPr lang="en-US" dirty="0" err="1"/>
              <a:t>TomCat</a:t>
            </a:r>
            <a:r>
              <a:rPr lang="en-US" dirty="0"/>
              <a:t> Basketball, one student helped coach and pump up the team</a:t>
            </a:r>
          </a:p>
        </p:txBody>
      </p:sp>
      <p:sp>
        <p:nvSpPr>
          <p:cNvPr id="14" name="TextBox 13">
            <a:extLst>
              <a:ext uri="{FF2B5EF4-FFF2-40B4-BE49-F238E27FC236}">
                <a16:creationId xmlns:a16="http://schemas.microsoft.com/office/drawing/2014/main" id="{217EBD60-3953-4B6C-B114-903603F42A2F}"/>
              </a:ext>
            </a:extLst>
          </p:cNvPr>
          <p:cNvSpPr txBox="1"/>
          <p:nvPr/>
        </p:nvSpPr>
        <p:spPr>
          <a:xfrm>
            <a:off x="9143999" y="5314950"/>
            <a:ext cx="2724947" cy="923330"/>
          </a:xfrm>
          <a:prstGeom prst="rect">
            <a:avLst/>
          </a:prstGeom>
          <a:noFill/>
        </p:spPr>
        <p:txBody>
          <a:bodyPr wrap="square" rtlCol="0">
            <a:spAutoFit/>
          </a:bodyPr>
          <a:lstStyle/>
          <a:p>
            <a:r>
              <a:rPr lang="en-US" dirty="0"/>
              <a:t>Life skills applications: Haircuts and making pancakes independently</a:t>
            </a:r>
          </a:p>
        </p:txBody>
      </p:sp>
    </p:spTree>
    <p:extLst>
      <p:ext uri="{BB962C8B-B14F-4D97-AF65-F5344CB8AC3E}">
        <p14:creationId xmlns:p14="http://schemas.microsoft.com/office/powerpoint/2010/main" val="862614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C17DC-BC4C-4E87-A093-DDDC262A9128}"/>
              </a:ext>
            </a:extLst>
          </p:cNvPr>
          <p:cNvSpPr>
            <a:spLocks noGrp="1"/>
          </p:cNvSpPr>
          <p:nvPr>
            <p:ph type="title"/>
          </p:nvPr>
        </p:nvSpPr>
        <p:spPr/>
        <p:txBody>
          <a:bodyPr/>
          <a:lstStyle/>
          <a:p>
            <a:r>
              <a:rPr lang="en-US" dirty="0"/>
              <a:t>Outcome of Project</a:t>
            </a:r>
          </a:p>
        </p:txBody>
      </p:sp>
      <p:sp>
        <p:nvSpPr>
          <p:cNvPr id="3" name="Content Placeholder 2">
            <a:extLst>
              <a:ext uri="{FF2B5EF4-FFF2-40B4-BE49-F238E27FC236}">
                <a16:creationId xmlns:a16="http://schemas.microsoft.com/office/drawing/2014/main" id="{9D0DF048-3E25-4361-9311-B31174C33BD2}"/>
              </a:ext>
            </a:extLst>
          </p:cNvPr>
          <p:cNvSpPr>
            <a:spLocks noGrp="1"/>
          </p:cNvSpPr>
          <p:nvPr>
            <p:ph idx="1"/>
          </p:nvPr>
        </p:nvSpPr>
        <p:spPr>
          <a:xfrm>
            <a:off x="680321" y="2336873"/>
            <a:ext cx="10797304" cy="3978202"/>
          </a:xfrm>
        </p:spPr>
        <p:txBody>
          <a:bodyPr>
            <a:normAutofit/>
          </a:bodyPr>
          <a:lstStyle/>
          <a:p>
            <a:r>
              <a:rPr lang="en-US" dirty="0"/>
              <a:t>Students were able to take the presurvey, but not the post survey. </a:t>
            </a:r>
          </a:p>
          <a:p>
            <a:r>
              <a:rPr lang="en-US" b="1" dirty="0"/>
              <a:t>Curriculum was implemented</a:t>
            </a:r>
            <a:r>
              <a:rPr lang="en-US" dirty="0"/>
              <a:t>. The transitional learning curriculum of </a:t>
            </a:r>
            <a:r>
              <a:rPr lang="en-US" dirty="0" err="1"/>
              <a:t>Oneder</a:t>
            </a:r>
            <a:r>
              <a:rPr lang="en-US" dirty="0"/>
              <a:t> DID seem to positively impact the students and encouraged them to participate in more real world activities. </a:t>
            </a:r>
          </a:p>
          <a:p>
            <a:r>
              <a:rPr lang="en-US" dirty="0"/>
              <a:t>Does the transitional learning curriculum selected provide the necessary supports for exceptional students who are transitioning into post-secondary occupational and educational opportunities? This question was not able to be answered completely. It did help support the creation of a new class and support for an employment specialist for the district. </a:t>
            </a:r>
          </a:p>
        </p:txBody>
      </p:sp>
    </p:spTree>
    <p:extLst>
      <p:ext uri="{BB962C8B-B14F-4D97-AF65-F5344CB8AC3E}">
        <p14:creationId xmlns:p14="http://schemas.microsoft.com/office/powerpoint/2010/main" val="1323391571"/>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1878</TotalTime>
  <Words>1989</Words>
  <Application>Microsoft Office PowerPoint</Application>
  <PresentationFormat>Widescreen</PresentationFormat>
  <Paragraphs>198</Paragraphs>
  <Slides>27</Slides>
  <Notes>1</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Berlin</vt:lpstr>
      <vt:lpstr>Blended Transition: Putting Curriculum into Action</vt:lpstr>
      <vt:lpstr>WHAT IS BRIDGING THE GAP?</vt:lpstr>
      <vt:lpstr>The Project Focus</vt:lpstr>
      <vt:lpstr>Challenges</vt:lpstr>
      <vt:lpstr>Success Stories</vt:lpstr>
      <vt:lpstr>Impact on Student Learning</vt:lpstr>
      <vt:lpstr>Pictures from the Program</vt:lpstr>
      <vt:lpstr>PowerPoint Presentation</vt:lpstr>
      <vt:lpstr>Outcome of Project</vt:lpstr>
      <vt:lpstr>TOPIC IMPORTANCE: Background Information</vt:lpstr>
      <vt:lpstr>TOPIC IMPORTANCE</vt:lpstr>
      <vt:lpstr>TOPIC IMPORTANCE</vt:lpstr>
      <vt:lpstr>KDE 2014 Data</vt:lpstr>
      <vt:lpstr>TOPIC IMPORTANCE</vt:lpstr>
      <vt:lpstr>TOPIC IMPORTANCE</vt:lpstr>
      <vt:lpstr>INDICATOR 13…WHAT DOES IT SAY?</vt:lpstr>
      <vt:lpstr>Transition Planning Flow Chart</vt:lpstr>
      <vt:lpstr>TRANSITION PLANNING</vt:lpstr>
      <vt:lpstr>WHAT DO TRANSITION SERVICES INCLUDE?</vt:lpstr>
      <vt:lpstr>FUNCTIONAL SKILLS and VOCATIONAL EDUCATION</vt:lpstr>
      <vt:lpstr>GAPS in CURRICULUM</vt:lpstr>
      <vt:lpstr>GAPS IN CURRICULUM</vt:lpstr>
      <vt:lpstr>ONEDER Academy</vt:lpstr>
      <vt:lpstr>OTHER COUNTIRES BLENDED CURRICULUM</vt:lpstr>
      <vt:lpstr>FUTURE RESEARCH</vt:lpstr>
      <vt:lpstr>SUMMARY </vt:lpstr>
      <vt:lpstr>KNOW YOUR WHY</vt:lpstr>
    </vt:vector>
  </TitlesOfParts>
  <Company>Ashland Independent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Bridging the Gap</dc:title>
  <dc:creator>Pulliam, Cristen</dc:creator>
  <cp:lastModifiedBy>Cristen Pulliam</cp:lastModifiedBy>
  <cp:revision>43</cp:revision>
  <dcterms:created xsi:type="dcterms:W3CDTF">2019-11-12T13:34:36Z</dcterms:created>
  <dcterms:modified xsi:type="dcterms:W3CDTF">2020-04-20T13:10:36Z</dcterms:modified>
</cp:coreProperties>
</file>