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sldIdLst>
    <p:sldId id="262" r:id="rId2"/>
    <p:sldId id="263" r:id="rId3"/>
    <p:sldId id="264" r:id="rId4"/>
    <p:sldId id="265" r:id="rId5"/>
    <p:sldId id="266" r:id="rId6"/>
    <p:sldId id="267" r:id="rId7"/>
    <p:sldId id="269" r:id="rId8"/>
    <p:sldId id="268" r:id="rId9"/>
    <p:sldId id="270" r:id="rId10"/>
  </p:sldIdLst>
  <p:sldSz cx="43891200" cy="32918400"/>
  <p:notesSz cx="7315200" cy="9601200"/>
  <p:defaultTextStyle>
    <a:defPPr>
      <a:defRPr lang="en-US"/>
    </a:defPPr>
    <a:lvl1pPr algn="l" rtl="0" fontAlgn="base">
      <a:spcBef>
        <a:spcPct val="0"/>
      </a:spcBef>
      <a:spcAft>
        <a:spcPct val="0"/>
      </a:spcAft>
      <a:defRPr kern="1200">
        <a:solidFill>
          <a:schemeClr val="tx1"/>
        </a:solidFill>
        <a:latin typeface="Garamond"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Garamond"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Garamond"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Garamond"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Garamond" pitchFamily="18" charset="0"/>
        <a:ea typeface="MS PGothic" pitchFamily="34" charset="-128"/>
        <a:cs typeface="+mn-cs"/>
      </a:defRPr>
    </a:lvl5pPr>
    <a:lvl6pPr marL="2286000" algn="l" defTabSz="914400" rtl="0" eaLnBrk="1" latinLnBrk="0" hangingPunct="1">
      <a:defRPr kern="1200">
        <a:solidFill>
          <a:schemeClr val="tx1"/>
        </a:solidFill>
        <a:latin typeface="Garamond" pitchFamily="18" charset="0"/>
        <a:ea typeface="MS PGothic" pitchFamily="34" charset="-128"/>
        <a:cs typeface="+mn-cs"/>
      </a:defRPr>
    </a:lvl6pPr>
    <a:lvl7pPr marL="2743200" algn="l" defTabSz="914400" rtl="0" eaLnBrk="1" latinLnBrk="0" hangingPunct="1">
      <a:defRPr kern="1200">
        <a:solidFill>
          <a:schemeClr val="tx1"/>
        </a:solidFill>
        <a:latin typeface="Garamond" pitchFamily="18" charset="0"/>
        <a:ea typeface="MS PGothic" pitchFamily="34" charset="-128"/>
        <a:cs typeface="+mn-cs"/>
      </a:defRPr>
    </a:lvl7pPr>
    <a:lvl8pPr marL="3200400" algn="l" defTabSz="914400" rtl="0" eaLnBrk="1" latinLnBrk="0" hangingPunct="1">
      <a:defRPr kern="1200">
        <a:solidFill>
          <a:schemeClr val="tx1"/>
        </a:solidFill>
        <a:latin typeface="Garamond" pitchFamily="18" charset="0"/>
        <a:ea typeface="MS PGothic" pitchFamily="34" charset="-128"/>
        <a:cs typeface="+mn-cs"/>
      </a:defRPr>
    </a:lvl8pPr>
    <a:lvl9pPr marL="3657600" algn="l" defTabSz="914400" rtl="0" eaLnBrk="1" latinLnBrk="0" hangingPunct="1">
      <a:defRPr kern="1200">
        <a:solidFill>
          <a:schemeClr val="tx1"/>
        </a:solidFill>
        <a:latin typeface="Garamond" pitchFamily="18" charset="0"/>
        <a:ea typeface="MS PGothic"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692" autoAdjust="0"/>
  </p:normalViewPr>
  <p:slideViewPr>
    <p:cSldViewPr>
      <p:cViewPr varScale="1">
        <p:scale>
          <a:sx n="14" d="100"/>
          <a:sy n="14" d="100"/>
        </p:scale>
        <p:origin x="1524" y="11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3169920" cy="480060"/>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eaLnBrk="0" hangingPunct="0">
              <a:defRPr sz="1200">
                <a:latin typeface="Garamond" pitchFamily="18" charset="0"/>
                <a:ea typeface="+mn-ea"/>
                <a:cs typeface="Arial" charset="0"/>
              </a:defRPr>
            </a:lvl1pPr>
          </a:lstStyle>
          <a:p>
            <a:pPr>
              <a:defRPr/>
            </a:pPr>
            <a:endParaRPr lang="en-US"/>
          </a:p>
        </p:txBody>
      </p:sp>
      <p:sp>
        <p:nvSpPr>
          <p:cNvPr id="19459" name="Rectangle 3"/>
          <p:cNvSpPr>
            <a:spLocks noGrp="1" noChangeArrowheads="1"/>
          </p:cNvSpPr>
          <p:nvPr>
            <p:ph type="dt" idx="1"/>
          </p:nvPr>
        </p:nvSpPr>
        <p:spPr bwMode="auto">
          <a:xfrm>
            <a:off x="4143588" y="1"/>
            <a:ext cx="3169920" cy="480060"/>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lvl1pPr algn="r" eaLnBrk="0" hangingPunct="0">
              <a:defRPr sz="1200" smtClean="0"/>
            </a:lvl1pPr>
          </a:lstStyle>
          <a:p>
            <a:pPr>
              <a:defRPr/>
            </a:pPr>
            <a:fld id="{92506183-8505-4170-9D50-AAFF2D8E8A5B}" type="datetimeFigureOut">
              <a:rPr lang="en-US"/>
              <a:pPr>
                <a:defRPr/>
              </a:pPr>
              <a:t>4/8/2020</a:t>
            </a:fld>
            <a:endParaRPr lang="en-US"/>
          </a:p>
        </p:txBody>
      </p:sp>
      <p:sp>
        <p:nvSpPr>
          <p:cNvPr id="41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50" tIns="48325" rIns="96650"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eaLnBrk="0" hangingPunct="0">
              <a:defRPr sz="1200">
                <a:latin typeface="Garamond" pitchFamily="18" charset="0"/>
                <a:ea typeface="+mn-ea"/>
                <a:cs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6650" tIns="48325" rIns="96650" bIns="48325" numCol="1" anchor="b" anchorCtr="0" compatLnSpc="1">
            <a:prstTxWarp prst="textNoShape">
              <a:avLst/>
            </a:prstTxWarp>
          </a:bodyPr>
          <a:lstStyle>
            <a:lvl1pPr algn="r" eaLnBrk="0" hangingPunct="0">
              <a:defRPr sz="1200" smtClean="0"/>
            </a:lvl1pPr>
          </a:lstStyle>
          <a:p>
            <a:pPr>
              <a:defRPr/>
            </a:pPr>
            <a:fld id="{C1DD3BFB-012E-433A-AEAB-A4BB68CCC8FB}" type="slidenum">
              <a:rPr lang="en-US"/>
              <a:pPr>
                <a:defRPr/>
              </a:pPr>
              <a:t>‹#›</a:t>
            </a:fld>
            <a:endParaRPr lang="en-US"/>
          </a:p>
        </p:txBody>
      </p:sp>
    </p:spTree>
    <p:extLst>
      <p:ext uri="{BB962C8B-B14F-4D97-AF65-F5344CB8AC3E}">
        <p14:creationId xmlns:p14="http://schemas.microsoft.com/office/powerpoint/2010/main" val="986539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476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7615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0093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1222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7557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38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6278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513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a:ln/>
        </p:spPr>
      </p:sp>
      <p:sp>
        <p:nvSpPr>
          <p:cNvPr id="5123" name="Rectangle 3"/>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581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C0000"/>
        </a:solidFill>
        <a:effectLst/>
      </p:bgPr>
    </p:bg>
    <p:spTree>
      <p:nvGrpSpPr>
        <p:cNvPr id="1" name=""/>
        <p:cNvGrpSpPr/>
        <p:nvPr/>
      </p:nvGrpSpPr>
      <p:grpSpPr>
        <a:xfrm>
          <a:off x="0" y="0"/>
          <a:ext cx="0" cy="0"/>
          <a:chOff x="0" y="0"/>
          <a:chExt cx="0" cy="0"/>
        </a:xfrm>
      </p:grpSpPr>
      <p:sp>
        <p:nvSpPr>
          <p:cNvPr id="4" name="Freeform 2"/>
          <p:cNvSpPr>
            <a:spLocks/>
          </p:cNvSpPr>
          <p:nvPr/>
        </p:nvSpPr>
        <p:spPr bwMode="hidden">
          <a:xfrm>
            <a:off x="0" y="0"/>
            <a:ext cx="43875325" cy="13533438"/>
          </a:xfrm>
          <a:custGeom>
            <a:avLst/>
            <a:gdLst>
              <a:gd name="T0" fmla="*/ 0 w 5740"/>
              <a:gd name="T1" fmla="*/ 0 h 1906"/>
              <a:gd name="T2" fmla="*/ 0 w 5740"/>
              <a:gd name="T3" fmla="*/ 2147483647 h 1906"/>
              <a:gd name="T4" fmla="*/ 2147483647 w 5740"/>
              <a:gd name="T5" fmla="*/ 2147483647 h 1906"/>
              <a:gd name="T6" fmla="*/ 214748364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1">
            <a:gsLst>
              <a:gs pos="0">
                <a:srgbClr val="570000"/>
              </a:gs>
              <a:gs pos="100000">
                <a:srgbClr val="BC0000"/>
              </a:gs>
            </a:gsLst>
            <a:lin ang="5400000" scaled="1"/>
          </a:gradFill>
          <a:ln w="9525">
            <a:noFill/>
            <a:round/>
            <a:headEnd/>
            <a:tailEnd/>
          </a:ln>
        </p:spPr>
        <p:txBody>
          <a:bodyPr/>
          <a:lstStyle/>
          <a:p>
            <a:endParaRPr lang="en-US"/>
          </a:p>
        </p:txBody>
      </p:sp>
      <p:sp>
        <p:nvSpPr>
          <p:cNvPr id="5123" name="Rectangle 3"/>
          <p:cNvSpPr>
            <a:spLocks noGrp="1" noChangeArrowheads="1"/>
          </p:cNvSpPr>
          <p:nvPr>
            <p:ph type="ctrTitle" sz="quarter"/>
          </p:nvPr>
        </p:nvSpPr>
        <p:spPr>
          <a:xfrm>
            <a:off x="3291840" y="8336280"/>
            <a:ext cx="37307520" cy="9220200"/>
          </a:xfrm>
        </p:spPr>
        <p:txBody>
          <a:bodyPr/>
          <a:lstStyle>
            <a:lvl1pPr>
              <a:defRPr sz="6000">
                <a:solidFill>
                  <a:schemeClr val="folHlink"/>
                </a:solidFill>
              </a:defRPr>
            </a:lvl1pPr>
          </a:lstStyle>
          <a:p>
            <a:r>
              <a:rPr lang="en-US"/>
              <a:t>Click to edit Master title style</a:t>
            </a:r>
          </a:p>
        </p:txBody>
      </p:sp>
      <p:sp>
        <p:nvSpPr>
          <p:cNvPr id="5124" name="Rectangle 4"/>
          <p:cNvSpPr>
            <a:spLocks noGrp="1" noChangeArrowheads="1"/>
          </p:cNvSpPr>
          <p:nvPr>
            <p:ph type="subTitle" sz="quarter" idx="1"/>
          </p:nvPr>
        </p:nvSpPr>
        <p:spPr>
          <a:xfrm>
            <a:off x="6583680" y="18653760"/>
            <a:ext cx="30723840" cy="8412480"/>
          </a:xfrm>
        </p:spPr>
        <p:txBody>
          <a:bodyPr/>
          <a:lstStyle>
            <a:lvl1pPr marL="0" indent="0" algn="ctr">
              <a:buFont typeface="Wingding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a:xfrm>
            <a:off x="2193925" y="29992638"/>
            <a:ext cx="10242550" cy="22860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14995525" y="30006925"/>
            <a:ext cx="13900150" cy="22860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31454725" y="30022800"/>
            <a:ext cx="10242550" cy="2286000"/>
          </a:xfrm>
        </p:spPr>
        <p:txBody>
          <a:bodyPr/>
          <a:lstStyle>
            <a:lvl1pPr>
              <a:defRPr smtClean="0"/>
            </a:lvl1pPr>
          </a:lstStyle>
          <a:p>
            <a:pPr>
              <a:defRPr/>
            </a:pPr>
            <a:fld id="{35634C74-6671-44C5-A68C-0C7EC92467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F50959-D204-4D20-AA1A-1692242D99B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0"/>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0"/>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686A720-94B0-4631-9E30-62E4BC346E9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D57464E-A85D-4EA1-84FF-AD77C6968F5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0"/>
            <a:ext cx="37307520" cy="653796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2" y="13952226"/>
            <a:ext cx="37307520"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08C5D77-3A88-41BB-AA77-B515685FECC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6"/>
            <a:ext cx="19385280" cy="217246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6"/>
            <a:ext cx="19385280" cy="217246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7C0792C-B2E6-43E7-A348-9824FEB1F31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6"/>
            <a:ext cx="19392902" cy="30708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560" y="10439406"/>
            <a:ext cx="19392902" cy="18966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6"/>
            <a:ext cx="19400520" cy="30708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122" y="10439406"/>
            <a:ext cx="19400520" cy="18966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B94A0CC-D5BD-4388-BE48-73F1AE8585F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72E0279-3104-406D-9639-474B0574FB9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8570F89-BB1A-4C09-B9EA-03294E6369C6}"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240" y="1310646"/>
            <a:ext cx="24536400" cy="280949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6"/>
            <a:ext cx="14439902"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FC1149C-881E-42F8-BE5C-42406B5B7F2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6"/>
            <a:ext cx="26334720" cy="27203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602982" y="25763226"/>
            <a:ext cx="26334720" cy="38633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4663868-B20B-46F8-B998-9024BFE5AAE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2193925" y="30006925"/>
            <a:ext cx="10242550" cy="2286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sldNum" sz="quarter" idx="4"/>
          </p:nvPr>
        </p:nvSpPr>
        <p:spPr bwMode="auto">
          <a:xfrm>
            <a:off x="31454725" y="29992638"/>
            <a:ext cx="10242550" cy="2286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AFB9B4A6-AD01-46B8-A5E0-180118030899}" type="slidenum">
              <a:rPr lang="en-US"/>
              <a:pPr>
                <a:defRPr/>
              </a:pPr>
              <a:t>‹#›</a:t>
            </a:fld>
            <a:endParaRPr lang="en-US"/>
          </a:p>
        </p:txBody>
      </p:sp>
      <p:sp>
        <p:nvSpPr>
          <p:cNvPr id="1028" name="Freeform 12"/>
          <p:cNvSpPr>
            <a:spLocks/>
          </p:cNvSpPr>
          <p:nvPr/>
        </p:nvSpPr>
        <p:spPr bwMode="hidden">
          <a:xfrm>
            <a:off x="0" y="0"/>
            <a:ext cx="43875325" cy="13533438"/>
          </a:xfrm>
          <a:custGeom>
            <a:avLst/>
            <a:gdLst>
              <a:gd name="T0" fmla="*/ 0 w 5740"/>
              <a:gd name="T1" fmla="*/ 0 h 1906"/>
              <a:gd name="T2" fmla="*/ 0 w 5740"/>
              <a:gd name="T3" fmla="*/ 2147483647 h 1906"/>
              <a:gd name="T4" fmla="*/ 2147483647 w 5740"/>
              <a:gd name="T5" fmla="*/ 2147483647 h 1906"/>
              <a:gd name="T6" fmla="*/ 214748364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1">
            <a:gsLst>
              <a:gs pos="0">
                <a:srgbClr val="490000"/>
              </a:gs>
              <a:gs pos="100000">
                <a:srgbClr val="9E0000"/>
              </a:gs>
            </a:gsLst>
            <a:lin ang="5400000" scaled="1"/>
          </a:gradFill>
          <a:ln w="9525">
            <a:noFill/>
            <a:round/>
            <a:headEnd/>
            <a:tailEnd/>
          </a:ln>
        </p:spPr>
        <p:txBody>
          <a:bodyPr/>
          <a:lstStyle/>
          <a:p>
            <a:endParaRPr lang="en-US"/>
          </a:p>
        </p:txBody>
      </p:sp>
      <p:sp>
        <p:nvSpPr>
          <p:cNvPr id="4109" name="Rectangle 13"/>
          <p:cNvSpPr>
            <a:spLocks noGrp="1" noRot="1" noChangeArrowheads="1"/>
          </p:cNvSpPr>
          <p:nvPr>
            <p:ph type="title"/>
          </p:nvPr>
        </p:nvSpPr>
        <p:spPr bwMode="auto">
          <a:xfrm>
            <a:off x="2193925" y="1317625"/>
            <a:ext cx="3950335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14995525" y="29992638"/>
            <a:ext cx="13900150" cy="2286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en-US"/>
          </a:p>
        </p:txBody>
      </p:sp>
      <p:sp>
        <p:nvSpPr>
          <p:cNvPr id="4111" name="Rectangle 15"/>
          <p:cNvSpPr>
            <a:spLocks noGrp="1" noChangeArrowheads="1"/>
          </p:cNvSpPr>
          <p:nvPr>
            <p:ph type="body" idx="1"/>
          </p:nvPr>
        </p:nvSpPr>
        <p:spPr bwMode="auto">
          <a:xfrm>
            <a:off x="2193925" y="7680325"/>
            <a:ext cx="39503350" cy="21724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idx="4294967295"/>
          </p:nvPr>
        </p:nvSpPr>
        <p:spPr>
          <a:xfrm>
            <a:off x="4800601" y="8089011"/>
            <a:ext cx="35433000" cy="2438400"/>
          </a:xfrm>
        </p:spPr>
        <p:txBody>
          <a:bodyPr lIns="438912" tIns="219456" rIns="438912" bIns="219456"/>
          <a:lstStyle/>
          <a:p>
            <a:pPr>
              <a:defRPr/>
            </a:pPr>
            <a:r>
              <a:rPr lang="en-US" sz="880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8800" dirty="0">
              <a:solidFill>
                <a:srgbClr val="FFFF00"/>
              </a:solidFill>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subTitle" idx="4294967295"/>
          </p:nvPr>
        </p:nvSpPr>
        <p:spPr>
          <a:xfrm>
            <a:off x="8445386" y="11461599"/>
            <a:ext cx="25679400" cy="5805487"/>
          </a:xfrm>
          <a:noFill/>
        </p:spPr>
        <p:txBody>
          <a:bodyPr lIns="438912" tIns="219456" rIns="438912" bIns="219456"/>
          <a:lstStyle/>
          <a:p>
            <a:pPr marL="0" indent="0" algn="ctr" eaLnBrk="1" hangingPunct="1">
              <a:buFont typeface="Wingdings" pitchFamily="2" charset="2"/>
              <a:buNone/>
            </a:pPr>
            <a:r>
              <a:rPr lang="en-US" sz="6000" b="1" dirty="0">
                <a:effectLst/>
                <a:latin typeface="Times New Roman" panose="02020603050405020304" pitchFamily="18" charset="0"/>
                <a:cs typeface="Times New Roman" panose="02020603050405020304" pitchFamily="18" charset="0"/>
              </a:rPr>
              <a:t>Kristine </a:t>
            </a:r>
            <a:r>
              <a:rPr lang="en-US" sz="6000" b="1" dirty="0" err="1">
                <a:effectLst/>
                <a:latin typeface="Times New Roman" panose="02020603050405020304" pitchFamily="18" charset="0"/>
                <a:cs typeface="Times New Roman" panose="02020603050405020304" pitchFamily="18" charset="0"/>
              </a:rPr>
              <a:t>Brucal</a:t>
            </a:r>
            <a:r>
              <a:rPr lang="en-US" sz="6000" b="1" dirty="0">
                <a:effectLst/>
                <a:latin typeface="Times New Roman" panose="02020603050405020304" pitchFamily="18" charset="0"/>
                <a:cs typeface="Times New Roman" panose="02020603050405020304" pitchFamily="18" charset="0"/>
              </a:rPr>
              <a:t>, Zane Burchfield, Alexander Wolford and Alex Hatter </a:t>
            </a:r>
          </a:p>
          <a:p>
            <a:pPr marL="0" indent="0" algn="ctr" eaLnBrk="1" hangingPunct="1">
              <a:buFont typeface="Wingdings" pitchFamily="2" charset="2"/>
              <a:buNone/>
            </a:pPr>
            <a:r>
              <a:rPr lang="en-US" sz="6000" b="1" dirty="0">
                <a:effectLst/>
                <a:latin typeface="Times New Roman" panose="02020603050405020304" pitchFamily="18" charset="0"/>
                <a:cs typeface="Times New Roman" panose="02020603050405020304" pitchFamily="18" charset="0"/>
              </a:rPr>
              <a:t>Department of Physical Sciences, </a:t>
            </a:r>
          </a:p>
          <a:p>
            <a:pPr marL="0" indent="0" algn="ctr" eaLnBrk="1" hangingPunct="1">
              <a:buFont typeface="Wingdings" pitchFamily="2" charset="2"/>
              <a:buNone/>
            </a:pPr>
            <a:r>
              <a:rPr lang="en-US" sz="6000" b="1" dirty="0">
                <a:effectLst/>
                <a:latin typeface="Times New Roman" panose="02020603050405020304" pitchFamily="18" charset="0"/>
                <a:cs typeface="Times New Roman" panose="02020603050405020304" pitchFamily="18" charset="0"/>
              </a:rPr>
              <a:t>Belfry High School, </a:t>
            </a:r>
          </a:p>
          <a:p>
            <a:pPr marL="0" indent="0" algn="ctr" eaLnBrk="1" hangingPunct="1">
              <a:buFont typeface="Wingdings" pitchFamily="2" charset="2"/>
              <a:buNone/>
            </a:pPr>
            <a:r>
              <a:rPr lang="en-US" sz="6000" b="1" dirty="0">
                <a:effectLst/>
                <a:latin typeface="Times New Roman" panose="02020603050405020304" pitchFamily="18" charset="0"/>
                <a:cs typeface="Times New Roman" panose="02020603050405020304" pitchFamily="18" charset="0"/>
              </a:rPr>
              <a:t>Belfry, KY 41514.</a:t>
            </a:r>
          </a:p>
          <a:p>
            <a:pPr marL="0" indent="0" algn="ctr" eaLnBrk="1" hangingPunct="1">
              <a:buFont typeface="Wingdings" pitchFamily="2" charset="2"/>
              <a:buNone/>
            </a:pPr>
            <a:endParaRPr lang="en-US" sz="6000" b="1" dirty="0">
              <a:effectLst/>
              <a:latin typeface="Times New Roman" panose="02020603050405020304" pitchFamily="18" charset="0"/>
              <a:cs typeface="Times New Roman" panose="02020603050405020304" pitchFamily="18" charset="0"/>
            </a:endParaRPr>
          </a:p>
          <a:p>
            <a:pPr marL="0" indent="0" algn="ctr" eaLnBrk="1" hangingPunct="1">
              <a:buFont typeface="Wingdings" pitchFamily="2" charset="2"/>
              <a:buNone/>
            </a:pPr>
            <a:endParaRPr lang="en-US" baseline="30000" dirty="0">
              <a:effectLst/>
            </a:endParaRPr>
          </a:p>
        </p:txBody>
      </p:sp>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 y="-1"/>
            <a:ext cx="7729455" cy="7164269"/>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78C2B68B-5FE2-4973-B4FC-3E6BE7B9EF85}"/>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263793" y="-3"/>
            <a:ext cx="7627408" cy="7722301"/>
          </a:xfrm>
          <a:prstGeom prst="rect">
            <a:avLst/>
          </a:prstGeom>
          <a:noFill/>
          <a:ln>
            <a:noFill/>
          </a:ln>
        </p:spPr>
      </p:pic>
      <p:sp>
        <p:nvSpPr>
          <p:cNvPr id="12" name="AutoShape 2">
            <a:extLst>
              <a:ext uri="{FF2B5EF4-FFF2-40B4-BE49-F238E27FC236}">
                <a16:creationId xmlns:a16="http://schemas.microsoft.com/office/drawing/2014/main" id="{4BD2B74F-5615-40F9-97EB-B7440C070049}"/>
              </a:ext>
            </a:extLst>
          </p:cNvPr>
          <p:cNvSpPr>
            <a:spLocks noChangeAspect="1" noChangeArrowheads="1"/>
          </p:cNvSpPr>
          <p:nvPr/>
        </p:nvSpPr>
        <p:spPr bwMode="auto">
          <a:xfrm>
            <a:off x="17398887" y="12247418"/>
            <a:ext cx="4648200"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descr="A person posing for the camera&#10;&#10;Description automatically generated">
            <a:extLst>
              <a:ext uri="{FF2B5EF4-FFF2-40B4-BE49-F238E27FC236}">
                <a16:creationId xmlns:a16="http://schemas.microsoft.com/office/drawing/2014/main" id="{F5251952-33D9-429D-AA8E-05832FEC2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2781" y="20794046"/>
            <a:ext cx="7627408" cy="9545156"/>
          </a:xfrm>
          <a:prstGeom prst="rect">
            <a:avLst/>
          </a:prstGeom>
        </p:spPr>
      </p:pic>
      <p:pic>
        <p:nvPicPr>
          <p:cNvPr id="25" name="Picture 24" descr="A person smiling for the camera&#10;&#10;Description automatically generated">
            <a:extLst>
              <a:ext uri="{FF2B5EF4-FFF2-40B4-BE49-F238E27FC236}">
                <a16:creationId xmlns:a16="http://schemas.microsoft.com/office/drawing/2014/main" id="{4A70C8B6-5D04-4C61-A7E8-0E6CF172CB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4786" y="12740630"/>
            <a:ext cx="7627408" cy="9545156"/>
          </a:xfrm>
          <a:prstGeom prst="rect">
            <a:avLst/>
          </a:prstGeom>
        </p:spPr>
      </p:pic>
      <p:pic>
        <p:nvPicPr>
          <p:cNvPr id="27" name="Picture 26" descr="A person smiling for the camera&#10;&#10;Description automatically generated">
            <a:extLst>
              <a:ext uri="{FF2B5EF4-FFF2-40B4-BE49-F238E27FC236}">
                <a16:creationId xmlns:a16="http://schemas.microsoft.com/office/drawing/2014/main" id="{770F0456-D54F-4DC4-A853-EB1C94978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1891" y="12802567"/>
            <a:ext cx="7729455" cy="9672860"/>
          </a:xfrm>
          <a:prstGeom prst="rect">
            <a:avLst/>
          </a:prstGeom>
        </p:spPr>
      </p:pic>
      <p:pic>
        <p:nvPicPr>
          <p:cNvPr id="29" name="Picture 28" descr="A person posing for the camera&#10;&#10;Description automatically generated">
            <a:extLst>
              <a:ext uri="{FF2B5EF4-FFF2-40B4-BE49-F238E27FC236}">
                <a16:creationId xmlns:a16="http://schemas.microsoft.com/office/drawing/2014/main" id="{B1CD57D2-765A-45FF-8AE0-F2DB09A874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72821" y="20989029"/>
            <a:ext cx="7729455" cy="9545156"/>
          </a:xfrm>
          <a:prstGeom prst="rect">
            <a:avLst/>
          </a:prstGeom>
        </p:spPr>
      </p:pic>
    </p:spTree>
    <p:extLst>
      <p:ext uri="{BB962C8B-B14F-4D97-AF65-F5344CB8AC3E}">
        <p14:creationId xmlns:p14="http://schemas.microsoft.com/office/powerpoint/2010/main" val="67203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3086" name="Text Box 10"/>
          <p:cNvSpPr txBox="1">
            <a:spLocks noChangeArrowheads="1"/>
          </p:cNvSpPr>
          <p:nvPr/>
        </p:nvSpPr>
        <p:spPr bwMode="auto">
          <a:xfrm>
            <a:off x="31242000" y="18394363"/>
            <a:ext cx="228600"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3091" name="Text Box 316"/>
          <p:cNvSpPr txBox="1">
            <a:spLocks noChangeArrowheads="1"/>
          </p:cNvSpPr>
          <p:nvPr/>
        </p:nvSpPr>
        <p:spPr bwMode="auto">
          <a:xfrm>
            <a:off x="30784800" y="18068925"/>
            <a:ext cx="3048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a:t>
            </a: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44" name="Rectangle 43"/>
          <p:cNvSpPr/>
          <p:nvPr/>
        </p:nvSpPr>
        <p:spPr>
          <a:xfrm>
            <a:off x="472581" y="7720151"/>
            <a:ext cx="42973625" cy="23729573"/>
          </a:xfrm>
          <a:prstGeom prst="rect">
            <a:avLst/>
          </a:prstGeom>
        </p:spPr>
        <p:txBody>
          <a:bodyPr wrap="square">
            <a:spAutoFit/>
          </a:bodyPr>
          <a:lstStyle/>
          <a:p>
            <a:pPr algn="just"/>
            <a:r>
              <a:rPr lang="en-US" sz="9600" b="1" dirty="0">
                <a:latin typeface="Times New Roman" panose="02020603050405020304" pitchFamily="18" charset="0"/>
                <a:cs typeface="Times New Roman" panose="02020603050405020304" pitchFamily="18" charset="0"/>
              </a:rPr>
              <a:t>Students from Physics &amp; STEAM Class initiative was:</a:t>
            </a:r>
          </a:p>
          <a:p>
            <a:pPr algn="just"/>
            <a:r>
              <a:rPr lang="en-US" sz="9600" b="1" dirty="0">
                <a:latin typeface="Times New Roman" panose="02020603050405020304" pitchFamily="18" charset="0"/>
                <a:cs typeface="Times New Roman" panose="02020603050405020304" pitchFamily="18" charset="0"/>
              </a:rPr>
              <a:t>Building a homemade inexpensive </a:t>
            </a:r>
            <a:r>
              <a:rPr lang="en-US" sz="9600" b="1" dirty="0" err="1">
                <a:latin typeface="Times New Roman" panose="02020603050405020304" pitchFamily="18" charset="0"/>
                <a:cs typeface="Times New Roman" panose="02020603050405020304" pitchFamily="18" charset="0"/>
              </a:rPr>
              <a:t>biodigestor</a:t>
            </a:r>
            <a:r>
              <a:rPr lang="en-US" sz="9600" b="1" dirty="0">
                <a:latin typeface="Times New Roman" panose="02020603050405020304" pitchFamily="18" charset="0"/>
                <a:cs typeface="Times New Roman" panose="02020603050405020304" pitchFamily="18" charset="0"/>
              </a:rPr>
              <a:t> in order to produce methane gas (CH4) and fertilizer.</a:t>
            </a:r>
          </a:p>
          <a:p>
            <a:pPr algn="just"/>
            <a:r>
              <a:rPr lang="en-US" sz="9600" b="1" dirty="0" err="1">
                <a:latin typeface="Times New Roman" panose="02020603050405020304" pitchFamily="18" charset="0"/>
                <a:cs typeface="Times New Roman" panose="02020603050405020304" pitchFamily="18" charset="0"/>
              </a:rPr>
              <a:t>Biodigestor</a:t>
            </a:r>
            <a:r>
              <a:rPr lang="en-US" sz="9600" b="1" dirty="0">
                <a:latin typeface="Times New Roman" panose="02020603050405020304" pitchFamily="18" charset="0"/>
                <a:cs typeface="Times New Roman" panose="02020603050405020304" pitchFamily="18" charset="0"/>
              </a:rPr>
              <a:t> resembles as a human stomach. </a:t>
            </a:r>
          </a:p>
          <a:p>
            <a:pPr algn="just"/>
            <a:r>
              <a:rPr lang="en-US" sz="9600" b="1" dirty="0">
                <a:latin typeface="Times New Roman" panose="02020603050405020304" pitchFamily="18" charset="0"/>
                <a:cs typeface="Times New Roman" panose="02020603050405020304" pitchFamily="18" charset="0"/>
              </a:rPr>
              <a:t>The process begins with organic material decomposed by bacteria. </a:t>
            </a:r>
          </a:p>
          <a:p>
            <a:pPr algn="just"/>
            <a:r>
              <a:rPr lang="en-US" sz="9600" b="1" dirty="0">
                <a:latin typeface="Times New Roman" panose="02020603050405020304" pitchFamily="18" charset="0"/>
                <a:cs typeface="Times New Roman" panose="02020603050405020304" pitchFamily="18" charset="0"/>
              </a:rPr>
              <a:t>The two products react to produce 2 products namely biogas and fertilizer.</a:t>
            </a:r>
          </a:p>
          <a:p>
            <a:pPr algn="just"/>
            <a:endParaRPr lang="en-US" sz="9600" b="1" dirty="0">
              <a:latin typeface="Times New Roman" panose="02020603050405020304" pitchFamily="18" charset="0"/>
              <a:cs typeface="Times New Roman" panose="02020603050405020304" pitchFamily="18" charset="0"/>
            </a:endParaRPr>
          </a:p>
          <a:p>
            <a:pPr algn="just"/>
            <a:r>
              <a:rPr lang="en-US" sz="9600" b="1" dirty="0">
                <a:latin typeface="Times New Roman" panose="02020603050405020304" pitchFamily="18" charset="0"/>
                <a:cs typeface="Times New Roman" panose="02020603050405020304" pitchFamily="18" charset="0"/>
              </a:rPr>
              <a:t>*Students learned the techniques of design and construction. </a:t>
            </a:r>
          </a:p>
          <a:p>
            <a:pPr algn="just"/>
            <a:r>
              <a:rPr lang="en-US" sz="9600" b="1" dirty="0">
                <a:latin typeface="Times New Roman" panose="02020603050405020304" pitchFamily="18" charset="0"/>
                <a:cs typeface="Times New Roman" panose="02020603050405020304" pitchFamily="18" charset="0"/>
              </a:rPr>
              <a:t>*Understood the concepts of building different components in field of mechanical and chemical Engineering.</a:t>
            </a:r>
          </a:p>
          <a:p>
            <a:pPr algn="just"/>
            <a:r>
              <a:rPr lang="en-US" sz="9600" b="1" dirty="0">
                <a:latin typeface="Times New Roman" panose="02020603050405020304" pitchFamily="18" charset="0"/>
                <a:cs typeface="Times New Roman" panose="02020603050405020304" pitchFamily="18" charset="0"/>
              </a:rPr>
              <a:t>*Learned to trouble shoot the assembly and calibrate all components for building an efficient device.  </a:t>
            </a:r>
          </a:p>
          <a:p>
            <a:pPr algn="just"/>
            <a:r>
              <a:rPr lang="en-US" sz="9600" b="1" dirty="0">
                <a:latin typeface="Times New Roman" panose="02020603050405020304" pitchFamily="18" charset="0"/>
                <a:cs typeface="Times New Roman" panose="02020603050405020304" pitchFamily="18" charset="0"/>
              </a:rPr>
              <a:t>*Researched to find the amount and components of materials to be used to produce enough gas to create  efficient energy source. </a:t>
            </a:r>
          </a:p>
          <a:p>
            <a:pPr algn="just"/>
            <a:r>
              <a:rPr lang="en-US" sz="9600" b="1" dirty="0">
                <a:latin typeface="Times New Roman" panose="02020603050405020304" pitchFamily="18" charset="0"/>
                <a:cs typeface="Times New Roman" panose="02020603050405020304" pitchFamily="18" charset="0"/>
              </a:rPr>
              <a:t>*Knowledge students gathered enabled them to equip them to enter a work force that leads them to bring back industries to this region.</a:t>
            </a:r>
          </a:p>
        </p:txBody>
      </p:sp>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15927014" y="5234869"/>
            <a:ext cx="14854522" cy="1569660"/>
          </a:xfrm>
          <a:prstGeom prst="rect">
            <a:avLst/>
          </a:prstGeom>
          <a:solidFill>
            <a:srgbClr val="FFC000"/>
          </a:solidFill>
        </p:spPr>
        <p:txBody>
          <a:bodyPr wrap="square" rtlCol="0">
            <a:spAutoFit/>
          </a:bodyPr>
          <a:lstStyle/>
          <a:p>
            <a:r>
              <a:rPr lang="en-US" sz="9600" b="1" dirty="0">
                <a:solidFill>
                  <a:srgbClr val="000000"/>
                </a:solidFill>
                <a:latin typeface="Times New Roman" panose="02020603050405020304" pitchFamily="18" charset="0"/>
                <a:cs typeface="Times New Roman" panose="02020603050405020304" pitchFamily="18" charset="0"/>
              </a:rPr>
              <a:t>Description of the Project</a:t>
            </a:r>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7394574" y="1634233"/>
            <a:ext cx="29330562" cy="2618679"/>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1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6998475" y="1510955"/>
            <a:ext cx="29330562" cy="3002805"/>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C77A63E-C8AD-406D-96A2-01108081582C}"/>
              </a:ext>
            </a:extLst>
          </p:cNvPr>
          <p:cNvSpPr txBox="1"/>
          <p:nvPr/>
        </p:nvSpPr>
        <p:spPr>
          <a:xfrm>
            <a:off x="14402908" y="7761267"/>
            <a:ext cx="14495296" cy="1323439"/>
          </a:xfrm>
          <a:prstGeom prst="rect">
            <a:avLst/>
          </a:prstGeom>
          <a:solidFill>
            <a:srgbClr val="FFC000"/>
          </a:solidFill>
        </p:spPr>
        <p:txBody>
          <a:bodyPr wrap="square" rtlCol="0">
            <a:spAutoFit/>
          </a:bodyPr>
          <a:lstStyle/>
          <a:p>
            <a:r>
              <a:rPr lang="en-US" sz="4800" u="sng" dirty="0">
                <a:solidFill>
                  <a:srgbClr val="FFC000"/>
                </a:solidFill>
              </a:rPr>
              <a:t> </a:t>
            </a:r>
            <a:r>
              <a:rPr lang="en-US" sz="8000" b="1" dirty="0">
                <a:solidFill>
                  <a:srgbClr val="000000"/>
                </a:solidFill>
                <a:latin typeface="Times New Roman" panose="02020603050405020304" pitchFamily="18" charset="0"/>
                <a:cs typeface="Times New Roman" panose="02020603050405020304" pitchFamily="18" charset="0"/>
              </a:rPr>
              <a:t>Large Scale Anaerobic Digestion</a:t>
            </a:r>
          </a:p>
        </p:txBody>
      </p:sp>
      <p:sp>
        <p:nvSpPr>
          <p:cNvPr id="6" name="TextBox 5">
            <a:extLst>
              <a:ext uri="{FF2B5EF4-FFF2-40B4-BE49-F238E27FC236}">
                <a16:creationId xmlns:a16="http://schemas.microsoft.com/office/drawing/2014/main" id="{3B64D092-8AEF-4D27-B0B4-AC5D7C71BCC4}"/>
              </a:ext>
            </a:extLst>
          </p:cNvPr>
          <p:cNvSpPr txBox="1"/>
          <p:nvPr/>
        </p:nvSpPr>
        <p:spPr>
          <a:xfrm>
            <a:off x="901233" y="10799156"/>
            <a:ext cx="12072280" cy="17327820"/>
          </a:xfrm>
          <a:prstGeom prst="rect">
            <a:avLst/>
          </a:prstGeom>
          <a:noFill/>
        </p:spPr>
        <p:txBody>
          <a:bodyPr wrap="square" numCol="1" rtlCol="0">
            <a:spAutoFit/>
          </a:bodyPr>
          <a:lstStyle/>
          <a:p>
            <a:pPr marL="685800" indent="-6858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Combined treatment of different organic waste and wastewaters </a:t>
            </a:r>
          </a:p>
          <a:p>
            <a:pPr marL="685800" indent="-6858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High reduction of the volume of waste </a:t>
            </a:r>
          </a:p>
          <a:p>
            <a:pPr marL="571500" indent="-5715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Generation of a renewable energy (biogas) </a:t>
            </a:r>
          </a:p>
          <a:p>
            <a:pPr marL="571500" indent="-5715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Potential for greenhouse gas emission reduction (collection of methane; green energy production) </a:t>
            </a:r>
          </a:p>
          <a:p>
            <a:pPr marL="571500" indent="-5715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Remaining sludge could be used as fertilizer </a:t>
            </a:r>
          </a:p>
        </p:txBody>
      </p:sp>
      <p:sp>
        <p:nvSpPr>
          <p:cNvPr id="7" name="TextBox 6">
            <a:extLst>
              <a:ext uri="{FF2B5EF4-FFF2-40B4-BE49-F238E27FC236}">
                <a16:creationId xmlns:a16="http://schemas.microsoft.com/office/drawing/2014/main" id="{39AF1A1E-9483-4FEA-A124-177D05CBBE32}"/>
              </a:ext>
            </a:extLst>
          </p:cNvPr>
          <p:cNvSpPr txBox="1"/>
          <p:nvPr/>
        </p:nvSpPr>
        <p:spPr>
          <a:xfrm>
            <a:off x="30327599" y="10656163"/>
            <a:ext cx="12662368" cy="13634502"/>
          </a:xfrm>
          <a:prstGeom prst="rect">
            <a:avLst/>
          </a:prstGeom>
          <a:noFill/>
        </p:spPr>
        <p:txBody>
          <a:bodyPr wrap="square" rtlCol="0">
            <a:spAutoFit/>
          </a:bodyPr>
          <a:lstStyle/>
          <a:p>
            <a:pPr marL="571500" indent="-5715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Experts are required for the design, construction, operation and maintenance </a:t>
            </a:r>
          </a:p>
          <a:p>
            <a:pPr marL="571500" indent="-5715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High technical and organizational complexity (complexity normally rises with scale) </a:t>
            </a:r>
          </a:p>
          <a:p>
            <a:pPr marL="571500" indent="-571500">
              <a:buFont typeface="Arial" panose="020B0604020202020204" pitchFamily="34" charset="0"/>
              <a:buChar char="•"/>
            </a:pPr>
            <a:r>
              <a:rPr lang="en-US" sz="8000" b="1" dirty="0">
                <a:latin typeface="Times New Roman" panose="02020603050405020304" pitchFamily="18" charset="0"/>
                <a:cs typeface="Times New Roman" panose="02020603050405020304" pitchFamily="18" charset="0"/>
              </a:rPr>
              <a:t>High sensitivity of methanogenic bacteria to a large number of chemical compounds </a:t>
            </a:r>
          </a:p>
        </p:txBody>
      </p:sp>
      <p:sp>
        <p:nvSpPr>
          <p:cNvPr id="8" name="TextBox 7">
            <a:extLst>
              <a:ext uri="{FF2B5EF4-FFF2-40B4-BE49-F238E27FC236}">
                <a16:creationId xmlns:a16="http://schemas.microsoft.com/office/drawing/2014/main" id="{B023FA82-0BD2-41B4-B9A7-D76DB3F6C6B6}"/>
              </a:ext>
            </a:extLst>
          </p:cNvPr>
          <p:cNvSpPr txBox="1"/>
          <p:nvPr/>
        </p:nvSpPr>
        <p:spPr>
          <a:xfrm>
            <a:off x="1738946" y="8806620"/>
            <a:ext cx="7162800" cy="1446550"/>
          </a:xfrm>
          <a:prstGeom prst="rect">
            <a:avLst/>
          </a:prstGeom>
          <a:solidFill>
            <a:srgbClr val="FFC000"/>
          </a:solidFill>
        </p:spPr>
        <p:txBody>
          <a:bodyPr wrap="square" rtlCol="0">
            <a:spAutoFit/>
          </a:bodyPr>
          <a:lstStyle/>
          <a:p>
            <a:r>
              <a:rPr lang="en-US" sz="7200" b="1" dirty="0">
                <a:solidFill>
                  <a:srgbClr val="000000"/>
                </a:solidFill>
                <a:latin typeface="Times New Roman" panose="02020603050405020304" pitchFamily="18" charset="0"/>
                <a:cs typeface="Times New Roman" panose="02020603050405020304" pitchFamily="18" charset="0"/>
              </a:rPr>
              <a:t>   </a:t>
            </a:r>
            <a:r>
              <a:rPr lang="en-US" sz="8800" b="1" dirty="0">
                <a:solidFill>
                  <a:srgbClr val="000000"/>
                </a:solidFill>
                <a:latin typeface="Times New Roman" panose="02020603050405020304" pitchFamily="18" charset="0"/>
                <a:cs typeface="Times New Roman" panose="02020603050405020304" pitchFamily="18" charset="0"/>
              </a:rPr>
              <a:t>Advantages</a:t>
            </a:r>
          </a:p>
        </p:txBody>
      </p:sp>
      <p:sp>
        <p:nvSpPr>
          <p:cNvPr id="10" name="TextBox 9">
            <a:extLst>
              <a:ext uri="{FF2B5EF4-FFF2-40B4-BE49-F238E27FC236}">
                <a16:creationId xmlns:a16="http://schemas.microsoft.com/office/drawing/2014/main" id="{31AB738D-1FD1-4751-9556-1565EE880CD6}"/>
              </a:ext>
            </a:extLst>
          </p:cNvPr>
          <p:cNvSpPr txBox="1"/>
          <p:nvPr/>
        </p:nvSpPr>
        <p:spPr>
          <a:xfrm>
            <a:off x="32747637" y="7521889"/>
            <a:ext cx="7162800" cy="1446550"/>
          </a:xfrm>
          <a:prstGeom prst="rect">
            <a:avLst/>
          </a:prstGeom>
          <a:solidFill>
            <a:srgbClr val="FFC000"/>
          </a:solidFill>
        </p:spPr>
        <p:txBody>
          <a:bodyPr wrap="square" rtlCol="0">
            <a:spAutoFit/>
          </a:bodyPr>
          <a:lstStyle/>
          <a:p>
            <a:r>
              <a:rPr lang="en-US" sz="8800" b="1" dirty="0">
                <a:solidFill>
                  <a:srgbClr val="000000"/>
                </a:solidFill>
                <a:latin typeface="Times New Roman" panose="02020603050405020304" pitchFamily="18" charset="0"/>
                <a:cs typeface="Times New Roman" panose="02020603050405020304" pitchFamily="18" charset="0"/>
              </a:rPr>
              <a:t>Disadvantage</a:t>
            </a:r>
            <a:r>
              <a:rPr lang="en-US" sz="8800" dirty="0">
                <a:solidFill>
                  <a:srgbClr val="000000"/>
                </a:solidFill>
                <a:latin typeface="Times New Roman" panose="02020603050405020304" pitchFamily="18" charset="0"/>
                <a:cs typeface="Times New Roman" panose="02020603050405020304" pitchFamily="18" charset="0"/>
              </a:rPr>
              <a:t>s</a:t>
            </a:r>
          </a:p>
        </p:txBody>
      </p:sp>
      <p:sp>
        <p:nvSpPr>
          <p:cNvPr id="13" name="Rectangle 212">
            <a:extLst>
              <a:ext uri="{FF2B5EF4-FFF2-40B4-BE49-F238E27FC236}">
                <a16:creationId xmlns:a16="http://schemas.microsoft.com/office/drawing/2014/main" id="{48239095-C6ED-4C9D-920C-078A6C849B21}"/>
              </a:ext>
            </a:extLst>
          </p:cNvPr>
          <p:cNvSpPr>
            <a:spLocks noChangeArrowheads="1"/>
          </p:cNvSpPr>
          <p:nvPr/>
        </p:nvSpPr>
        <p:spPr bwMode="auto">
          <a:xfrm>
            <a:off x="16840200" y="25984200"/>
            <a:ext cx="12801600" cy="1951038"/>
          </a:xfrm>
          <a:prstGeom prst="rect">
            <a:avLst/>
          </a:prstGeom>
          <a:noFill/>
          <a:ln w="9525">
            <a:noFill/>
            <a:miter lim="800000"/>
            <a:headEnd/>
            <a:tailEnd/>
          </a:ln>
        </p:spPr>
        <p:txBody>
          <a:bodyPr/>
          <a:lstStyle/>
          <a:p>
            <a:pPr marL="342900" indent="-342900">
              <a:spcBef>
                <a:spcPct val="20000"/>
              </a:spcBef>
              <a:buClr>
                <a:schemeClr val="hlink"/>
              </a:buClr>
              <a:buSzPct val="70000"/>
              <a:buFont typeface="Wingdings" pitchFamily="2" charset="2"/>
              <a:buChar char="n"/>
            </a:pPr>
            <a:endParaRPr lang="en-US" sz="2400"/>
          </a:p>
        </p:txBody>
      </p:sp>
      <p:pic>
        <p:nvPicPr>
          <p:cNvPr id="15" name="Picture 14">
            <a:extLst>
              <a:ext uri="{FF2B5EF4-FFF2-40B4-BE49-F238E27FC236}">
                <a16:creationId xmlns:a16="http://schemas.microsoft.com/office/drawing/2014/main" id="{176AEA6C-BEB8-413F-87C4-9551BACB8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9309" y="10420801"/>
            <a:ext cx="14468895" cy="10084749"/>
          </a:xfrm>
          <a:prstGeom prst="rect">
            <a:avLst/>
          </a:prstGeom>
          <a:ln w="76200">
            <a:solidFill>
              <a:schemeClr val="tx2">
                <a:lumMod val="75000"/>
              </a:schemeClr>
            </a:solidFill>
          </a:ln>
        </p:spPr>
      </p:pic>
      <p:sp>
        <p:nvSpPr>
          <p:cNvPr id="19" name="TextBox 18">
            <a:extLst>
              <a:ext uri="{FF2B5EF4-FFF2-40B4-BE49-F238E27FC236}">
                <a16:creationId xmlns:a16="http://schemas.microsoft.com/office/drawing/2014/main" id="{60D5B58D-40A3-4D22-A7A7-F681B14A92C0}"/>
              </a:ext>
            </a:extLst>
          </p:cNvPr>
          <p:cNvSpPr txBox="1"/>
          <p:nvPr/>
        </p:nvSpPr>
        <p:spPr>
          <a:xfrm>
            <a:off x="14402908" y="21182771"/>
            <a:ext cx="14495296" cy="5016758"/>
          </a:xfrm>
          <a:prstGeom prst="rect">
            <a:avLst/>
          </a:prstGeom>
          <a:noFill/>
        </p:spPr>
        <p:txBody>
          <a:bodyPr wrap="square" rtlCol="0">
            <a:spAutoFit/>
          </a:bodyPr>
          <a:lstStyle/>
          <a:p>
            <a:r>
              <a:rPr lang="en-US" sz="8000" b="1" dirty="0">
                <a:latin typeface="Times New Roman" panose="02020603050405020304" pitchFamily="18" charset="0"/>
                <a:cs typeface="Times New Roman" panose="02020603050405020304" pitchFamily="18" charset="0"/>
              </a:rPr>
              <a:t>Figure 1:  A vertical continuously stirred tank reactor (CSTR) – an example of a large scale </a:t>
            </a:r>
            <a:r>
              <a:rPr lang="en-US" sz="8000" b="1" dirty="0" err="1">
                <a:latin typeface="Times New Roman" panose="02020603050405020304" pitchFamily="18" charset="0"/>
                <a:cs typeface="Times New Roman" panose="02020603050405020304" pitchFamily="18" charset="0"/>
              </a:rPr>
              <a:t>biodigestor</a:t>
            </a:r>
            <a:r>
              <a:rPr lang="en-US" sz="8000" b="1" dirty="0">
                <a:latin typeface="Times New Roman" panose="02020603050405020304" pitchFamily="18" charset="0"/>
                <a:cs typeface="Times New Roman" panose="02020603050405020304" pitchFamily="18" charset="0"/>
              </a:rPr>
              <a:t> tank in Europe</a:t>
            </a:r>
          </a:p>
        </p:txBody>
      </p:sp>
    </p:spTree>
    <p:extLst>
      <p:ext uri="{BB962C8B-B14F-4D97-AF65-F5344CB8AC3E}">
        <p14:creationId xmlns:p14="http://schemas.microsoft.com/office/powerpoint/2010/main" val="341906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6248400" y="702017"/>
            <a:ext cx="31314936" cy="336605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pic>
        <p:nvPicPr>
          <p:cNvPr id="3" name="Picture 19" descr="A picture containing fruit, food&#10;&#10;Description generated with very high confidence">
            <a:extLst>
              <a:ext uri="{FF2B5EF4-FFF2-40B4-BE49-F238E27FC236}">
                <a16:creationId xmlns:a16="http://schemas.microsoft.com/office/drawing/2014/main" id="{772EDBEF-E57D-4C14-AADB-44F916C28290}"/>
              </a:ext>
            </a:extLst>
          </p:cNvPr>
          <p:cNvPicPr>
            <a:picLocks noChangeAspect="1"/>
          </p:cNvPicPr>
          <p:nvPr/>
        </p:nvPicPr>
        <p:blipFill>
          <a:blip r:embed="rId4"/>
          <a:stretch>
            <a:fillRect/>
          </a:stretch>
        </p:blipFill>
        <p:spPr>
          <a:xfrm>
            <a:off x="307975" y="20820299"/>
            <a:ext cx="18604181" cy="11396084"/>
          </a:xfrm>
          <a:prstGeom prst="rect">
            <a:avLst/>
          </a:prstGeom>
        </p:spPr>
      </p:pic>
      <p:pic>
        <p:nvPicPr>
          <p:cNvPr id="13" name="Picture 12">
            <a:extLst>
              <a:ext uri="{FF2B5EF4-FFF2-40B4-BE49-F238E27FC236}">
                <a16:creationId xmlns:a16="http://schemas.microsoft.com/office/drawing/2014/main" id="{9D920821-58F2-4C4C-AC17-764ADD84F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20174" y="7202132"/>
            <a:ext cx="20217578" cy="14591067"/>
          </a:xfrm>
          <a:prstGeom prst="rect">
            <a:avLst/>
          </a:prstGeom>
          <a:solidFill>
            <a:schemeClr val="tx2">
              <a:lumMod val="75000"/>
            </a:schemeClr>
          </a:solidFill>
          <a:ln w="76200">
            <a:solidFill>
              <a:schemeClr val="tx2">
                <a:lumMod val="75000"/>
              </a:schemeClr>
            </a:solidFill>
          </a:ln>
        </p:spPr>
      </p:pic>
      <p:sp>
        <p:nvSpPr>
          <p:cNvPr id="14" name="TextBox 13">
            <a:extLst>
              <a:ext uri="{FF2B5EF4-FFF2-40B4-BE49-F238E27FC236}">
                <a16:creationId xmlns:a16="http://schemas.microsoft.com/office/drawing/2014/main" id="{EC316BB7-D9A4-43EC-98B3-841E7089824E}"/>
              </a:ext>
            </a:extLst>
          </p:cNvPr>
          <p:cNvSpPr txBox="1"/>
          <p:nvPr/>
        </p:nvSpPr>
        <p:spPr>
          <a:xfrm>
            <a:off x="22977424" y="22409524"/>
            <a:ext cx="20217578" cy="8217634"/>
          </a:xfrm>
          <a:prstGeom prst="rect">
            <a:avLst/>
          </a:prstGeom>
          <a:noFill/>
        </p:spPr>
        <p:txBody>
          <a:bodyPr wrap="square" rtlCol="0">
            <a:spAutoFit/>
          </a:bodyPr>
          <a:lstStyle/>
          <a:p>
            <a:pPr algn="just"/>
            <a:r>
              <a:rPr lang="en-US" sz="8800" b="1" dirty="0">
                <a:latin typeface="Times New Roman" panose="02020603050405020304" pitchFamily="18" charset="0"/>
                <a:cs typeface="Times New Roman" panose="02020603050405020304" pitchFamily="18" charset="0"/>
              </a:rPr>
              <a:t>Figure 1: Shown an illustration of the final prototype. The prototype consists of two buckets that have different inputs/outputs with different functions The objective of the model is to produce methane and fertilizer from the reactants.  </a:t>
            </a:r>
          </a:p>
        </p:txBody>
      </p:sp>
      <p:sp>
        <p:nvSpPr>
          <p:cNvPr id="15" name="TextBox 14">
            <a:extLst>
              <a:ext uri="{FF2B5EF4-FFF2-40B4-BE49-F238E27FC236}">
                <a16:creationId xmlns:a16="http://schemas.microsoft.com/office/drawing/2014/main" id="{4C77BFA9-CBF9-4438-AEDB-88AABDAA981E}"/>
              </a:ext>
            </a:extLst>
          </p:cNvPr>
          <p:cNvSpPr txBox="1"/>
          <p:nvPr/>
        </p:nvSpPr>
        <p:spPr>
          <a:xfrm>
            <a:off x="0" y="7212976"/>
            <a:ext cx="17678400"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FFFF00"/>
                </a:solidFill>
                <a:latin typeface="Times New Roman" panose="02020603050405020304" pitchFamily="18" charset="0"/>
                <a:cs typeface="Times New Roman" panose="02020603050405020304" pitchFamily="18" charset="0"/>
              </a:rPr>
              <a:t>What is Anerobic Digestion?</a:t>
            </a:r>
          </a:p>
        </p:txBody>
      </p:sp>
      <p:sp>
        <p:nvSpPr>
          <p:cNvPr id="17" name="TextBox 16">
            <a:extLst>
              <a:ext uri="{FF2B5EF4-FFF2-40B4-BE49-F238E27FC236}">
                <a16:creationId xmlns:a16="http://schemas.microsoft.com/office/drawing/2014/main" id="{44EBA875-DE60-4163-AACA-A956198FC4B2}"/>
              </a:ext>
            </a:extLst>
          </p:cNvPr>
          <p:cNvSpPr txBox="1"/>
          <p:nvPr/>
        </p:nvSpPr>
        <p:spPr>
          <a:xfrm>
            <a:off x="406503" y="9128645"/>
            <a:ext cx="18604181" cy="11910953"/>
          </a:xfrm>
          <a:prstGeom prst="rect">
            <a:avLst/>
          </a:prstGeom>
          <a:solidFill>
            <a:srgbClr val="C0000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latin typeface="Times New Roman" panose="02020603050405020304" pitchFamily="18" charset="0"/>
                <a:ea typeface="+mn-lt"/>
                <a:cs typeface="Times New Roman" panose="02020603050405020304" pitchFamily="18" charset="0"/>
              </a:rPr>
              <a:t>An aerobic digestion is a sequence of processes by which microorganisms break down biodegradable material in the absence of oxygen. The process is used for industrial or domestic purposes to manage waste or to produce fuels.</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2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6248400" y="1029833"/>
            <a:ext cx="31314936" cy="322308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1127CFE-6F85-4C1B-B29E-84E8A11BA683}"/>
              </a:ext>
            </a:extLst>
          </p:cNvPr>
          <p:cNvSpPr txBox="1"/>
          <p:nvPr/>
        </p:nvSpPr>
        <p:spPr>
          <a:xfrm>
            <a:off x="7832932" y="4769317"/>
            <a:ext cx="15712868" cy="1569660"/>
          </a:xfrm>
          <a:prstGeom prst="rect">
            <a:avLst/>
          </a:prstGeom>
          <a:solidFill>
            <a:srgbClr val="FFC000"/>
          </a:solidFill>
        </p:spPr>
        <p:txBody>
          <a:bodyPr wrap="square" rtlCol="0">
            <a:spAutoFit/>
          </a:bodyPr>
          <a:lstStyle/>
          <a:p>
            <a:r>
              <a:rPr lang="en-US" sz="9600" b="1" dirty="0">
                <a:solidFill>
                  <a:srgbClr val="000000"/>
                </a:solidFill>
                <a:latin typeface="Times New Roman" panose="02020603050405020304" pitchFamily="18" charset="0"/>
                <a:cs typeface="Times New Roman" panose="02020603050405020304" pitchFamily="18" charset="0"/>
              </a:rPr>
              <a:t>Prototype of the </a:t>
            </a:r>
            <a:r>
              <a:rPr lang="en-US" sz="9600" b="1" dirty="0" err="1">
                <a:solidFill>
                  <a:srgbClr val="000000"/>
                </a:solidFill>
                <a:latin typeface="Times New Roman" panose="02020603050405020304" pitchFamily="18" charset="0"/>
                <a:cs typeface="Times New Roman" panose="02020603050405020304" pitchFamily="18" charset="0"/>
              </a:rPr>
              <a:t>Biodigestor</a:t>
            </a:r>
            <a:endParaRPr lang="en-US" sz="9600" b="1" dirty="0">
              <a:solidFill>
                <a:srgbClr val="000000"/>
              </a:solidFill>
              <a:latin typeface="Times New Roman" panose="02020603050405020304" pitchFamily="18" charset="0"/>
              <a:cs typeface="Times New Roman" panose="02020603050405020304" pitchFamily="18" charset="0"/>
            </a:endParaRPr>
          </a:p>
        </p:txBody>
      </p:sp>
      <p:pic>
        <p:nvPicPr>
          <p:cNvPr id="7" name="Picture 2" descr="https://lh4.googleusercontent.com/KbVu22SrPTzsyDVERMh2DQeoDvuYIZZnumW9W4NonqeRw8saui_7nIuuZZViirp1u3Pt9Hh_GQ0WVmrIPPHBAkhrm0BHCWxfSioEEqUjIQVpNFu3Z4hYX1PpW571fEiUUZEIi5Zs">
            <a:extLst>
              <a:ext uri="{FF2B5EF4-FFF2-40B4-BE49-F238E27FC236}">
                <a16:creationId xmlns:a16="http://schemas.microsoft.com/office/drawing/2014/main" id="{EE0970A0-F01E-488F-8FF9-03C3181DF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9411" y="6893357"/>
            <a:ext cx="12188826" cy="16368439"/>
          </a:xfrm>
          <a:prstGeom prst="rect">
            <a:avLst/>
          </a:prstGeom>
          <a:noFill/>
          <a:ln w="7620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A615D7-E114-4C49-83FD-E2DE558CEDED}"/>
              </a:ext>
            </a:extLst>
          </p:cNvPr>
          <p:cNvSpPr txBox="1"/>
          <p:nvPr/>
        </p:nvSpPr>
        <p:spPr>
          <a:xfrm>
            <a:off x="133803" y="24409598"/>
            <a:ext cx="24974336" cy="7478970"/>
          </a:xfrm>
          <a:prstGeom prst="rect">
            <a:avLst/>
          </a:prstGeom>
          <a:noFill/>
        </p:spPr>
        <p:txBody>
          <a:bodyPr wrap="square" rtlCol="0">
            <a:spAutoFit/>
          </a:bodyPr>
          <a:lstStyle/>
          <a:p>
            <a:r>
              <a:rPr lang="en-US" sz="9600" b="1" dirty="0">
                <a:latin typeface="Times New Roman" panose="02020603050405020304" pitchFamily="18" charset="0"/>
                <a:cs typeface="Times New Roman" panose="02020603050405020304" pitchFamily="18" charset="0"/>
              </a:rPr>
              <a:t>Shown above are photographs of our prototype. We utilized a used hand soap bottle as the container, and we drilled holes to serve as inputs and outputs. We placed the contents inside. After 2 weeks, a gas was generated.  </a:t>
            </a:r>
          </a:p>
        </p:txBody>
      </p:sp>
      <p:graphicFrame>
        <p:nvGraphicFramePr>
          <p:cNvPr id="10" name="Table 10">
            <a:extLst>
              <a:ext uri="{FF2B5EF4-FFF2-40B4-BE49-F238E27FC236}">
                <a16:creationId xmlns:a16="http://schemas.microsoft.com/office/drawing/2014/main" id="{2E852F19-547F-4DDD-9C0D-D1ABFEE41F63}"/>
              </a:ext>
            </a:extLst>
          </p:cNvPr>
          <p:cNvGraphicFramePr>
            <a:graphicFrameLocks noGrp="1"/>
          </p:cNvGraphicFramePr>
          <p:nvPr>
            <p:extLst>
              <p:ext uri="{D42A27DB-BD31-4B8C-83A1-F6EECF244321}">
                <p14:modId xmlns:p14="http://schemas.microsoft.com/office/powerpoint/2010/main" val="2804839301"/>
              </p:ext>
            </p:extLst>
          </p:nvPr>
        </p:nvGraphicFramePr>
        <p:xfrm>
          <a:off x="25375436" y="22857851"/>
          <a:ext cx="18360190" cy="9547080"/>
        </p:xfrm>
        <a:graphic>
          <a:graphicData uri="http://schemas.openxmlformats.org/drawingml/2006/table">
            <a:tbl>
              <a:tblPr firstRow="1" bandRow="1">
                <a:tableStyleId>{5C22544A-7EE6-4342-B048-85BDC9FD1C3A}</a:tableStyleId>
              </a:tblPr>
              <a:tblGrid>
                <a:gridCol w="9180095">
                  <a:extLst>
                    <a:ext uri="{9D8B030D-6E8A-4147-A177-3AD203B41FA5}">
                      <a16:colId xmlns:a16="http://schemas.microsoft.com/office/drawing/2014/main" val="1304580800"/>
                    </a:ext>
                  </a:extLst>
                </a:gridCol>
                <a:gridCol w="9180095">
                  <a:extLst>
                    <a:ext uri="{9D8B030D-6E8A-4147-A177-3AD203B41FA5}">
                      <a16:colId xmlns:a16="http://schemas.microsoft.com/office/drawing/2014/main" val="3342677391"/>
                    </a:ext>
                  </a:extLst>
                </a:gridCol>
              </a:tblGrid>
              <a:tr h="3182360">
                <a:tc>
                  <a:txBody>
                    <a:bodyPr/>
                    <a:lstStyle/>
                    <a:p>
                      <a:pPr algn="ctr"/>
                      <a:r>
                        <a:rPr lang="en-US" sz="9600" b="1" dirty="0">
                          <a:solidFill>
                            <a:srgbClr val="002060"/>
                          </a:solidFill>
                          <a:latin typeface="Times New Roman" panose="02020603050405020304" pitchFamily="18" charset="0"/>
                          <a:cs typeface="Times New Roman" panose="02020603050405020304" pitchFamily="18" charset="0"/>
                        </a:rPr>
                        <a:t>Days</a:t>
                      </a:r>
                    </a:p>
                  </a:txBody>
                  <a:tcPr anchor="ctr" anchorCtr="1"/>
                </a:tc>
                <a:tc>
                  <a:txBody>
                    <a:bodyPr/>
                    <a:lstStyle/>
                    <a:p>
                      <a:r>
                        <a:rPr lang="en-US" sz="9600" b="1" dirty="0">
                          <a:solidFill>
                            <a:srgbClr val="002060"/>
                          </a:solidFill>
                          <a:latin typeface="Times New Roman" panose="02020603050405020304" pitchFamily="18" charset="0"/>
                          <a:cs typeface="Times New Roman" panose="02020603050405020304" pitchFamily="18" charset="0"/>
                        </a:rPr>
                        <a:t>Gas (ppm)</a:t>
                      </a:r>
                    </a:p>
                  </a:txBody>
                  <a:tcPr anchor="ctr" anchorCtr="1"/>
                </a:tc>
                <a:extLst>
                  <a:ext uri="{0D108BD9-81ED-4DB2-BD59-A6C34878D82A}">
                    <a16:rowId xmlns:a16="http://schemas.microsoft.com/office/drawing/2014/main" val="4025150975"/>
                  </a:ext>
                </a:extLst>
              </a:tr>
              <a:tr h="3182360">
                <a:tc>
                  <a:txBody>
                    <a:bodyPr/>
                    <a:lstStyle/>
                    <a:p>
                      <a:r>
                        <a:rPr lang="en-US" sz="9600" b="1" dirty="0">
                          <a:solidFill>
                            <a:srgbClr val="002060"/>
                          </a:solidFill>
                          <a:latin typeface="Times New Roman" panose="02020603050405020304" pitchFamily="18" charset="0"/>
                          <a:cs typeface="Times New Roman" panose="02020603050405020304" pitchFamily="18" charset="0"/>
                        </a:rPr>
                        <a:t>5</a:t>
                      </a:r>
                    </a:p>
                  </a:txBody>
                  <a:tcPr anchor="ctr" anchorCtr="1"/>
                </a:tc>
                <a:tc>
                  <a:txBody>
                    <a:bodyPr/>
                    <a:lstStyle/>
                    <a:p>
                      <a:r>
                        <a:rPr lang="en-US" sz="9600" b="1" dirty="0">
                          <a:solidFill>
                            <a:srgbClr val="002060"/>
                          </a:solidFill>
                          <a:latin typeface="Times New Roman" panose="02020603050405020304" pitchFamily="18" charset="0"/>
                          <a:cs typeface="Times New Roman" panose="02020603050405020304" pitchFamily="18" charset="0"/>
                        </a:rPr>
                        <a:t>11</a:t>
                      </a:r>
                    </a:p>
                  </a:txBody>
                  <a:tcPr anchor="ctr" anchorCtr="1"/>
                </a:tc>
                <a:extLst>
                  <a:ext uri="{0D108BD9-81ED-4DB2-BD59-A6C34878D82A}">
                    <a16:rowId xmlns:a16="http://schemas.microsoft.com/office/drawing/2014/main" val="3346141266"/>
                  </a:ext>
                </a:extLst>
              </a:tr>
              <a:tr h="3182360">
                <a:tc>
                  <a:txBody>
                    <a:bodyPr/>
                    <a:lstStyle/>
                    <a:p>
                      <a:r>
                        <a:rPr lang="en-US" sz="9600" b="1" dirty="0">
                          <a:solidFill>
                            <a:srgbClr val="002060"/>
                          </a:solidFill>
                          <a:latin typeface="Times New Roman" panose="02020603050405020304" pitchFamily="18" charset="0"/>
                          <a:cs typeface="Times New Roman" panose="02020603050405020304" pitchFamily="18" charset="0"/>
                        </a:rPr>
                        <a:t>10</a:t>
                      </a:r>
                    </a:p>
                  </a:txBody>
                  <a:tcPr anchor="ctr" anchorCtr="1"/>
                </a:tc>
                <a:tc>
                  <a:txBody>
                    <a:bodyPr/>
                    <a:lstStyle/>
                    <a:p>
                      <a:r>
                        <a:rPr lang="en-US" sz="9600" b="1" dirty="0">
                          <a:solidFill>
                            <a:srgbClr val="002060"/>
                          </a:solidFill>
                          <a:latin typeface="Times New Roman" panose="02020603050405020304" pitchFamily="18" charset="0"/>
                          <a:cs typeface="Times New Roman" panose="02020603050405020304" pitchFamily="18" charset="0"/>
                        </a:rPr>
                        <a:t>15</a:t>
                      </a:r>
                    </a:p>
                  </a:txBody>
                  <a:tcPr anchor="ctr" anchorCtr="1"/>
                </a:tc>
                <a:extLst>
                  <a:ext uri="{0D108BD9-81ED-4DB2-BD59-A6C34878D82A}">
                    <a16:rowId xmlns:a16="http://schemas.microsoft.com/office/drawing/2014/main" val="1255199168"/>
                  </a:ext>
                </a:extLst>
              </a:tr>
            </a:tbl>
          </a:graphicData>
        </a:graphic>
      </p:graphicFrame>
      <p:sp>
        <p:nvSpPr>
          <p:cNvPr id="20" name="TextBox 19">
            <a:extLst>
              <a:ext uri="{FF2B5EF4-FFF2-40B4-BE49-F238E27FC236}">
                <a16:creationId xmlns:a16="http://schemas.microsoft.com/office/drawing/2014/main" id="{E2D26032-DEF4-4C1F-8796-30B4E165A6CE}"/>
              </a:ext>
            </a:extLst>
          </p:cNvPr>
          <p:cNvSpPr txBox="1"/>
          <p:nvPr/>
        </p:nvSpPr>
        <p:spPr>
          <a:xfrm>
            <a:off x="25375434" y="7319052"/>
            <a:ext cx="18360191" cy="6001643"/>
          </a:xfrm>
          <a:prstGeom prst="rect">
            <a:avLst/>
          </a:prstGeom>
          <a:noFill/>
        </p:spPr>
        <p:txBody>
          <a:bodyPr wrap="square" rtlCol="0">
            <a:spAutoFit/>
          </a:bodyPr>
          <a:lstStyle/>
          <a:p>
            <a:r>
              <a:rPr lang="en-US" sz="9600" b="1" dirty="0">
                <a:latin typeface="Times New Roman" panose="02020603050405020304" pitchFamily="18" charset="0"/>
                <a:cs typeface="Times New Roman" panose="02020603050405020304" pitchFamily="18" charset="0"/>
              </a:rPr>
              <a:t>Left Fig shows 5 days after digestion</a:t>
            </a:r>
          </a:p>
          <a:p>
            <a:r>
              <a:rPr lang="en-US" sz="9600" b="1" dirty="0">
                <a:latin typeface="Times New Roman" panose="02020603050405020304" pitchFamily="18" charset="0"/>
                <a:cs typeface="Times New Roman" panose="02020603050405020304" pitchFamily="18" charset="0"/>
              </a:rPr>
              <a:t>Right Fig shows 10 days after digestion.</a:t>
            </a:r>
          </a:p>
        </p:txBody>
      </p:sp>
      <p:pic>
        <p:nvPicPr>
          <p:cNvPr id="27" name="image2.jpg">
            <a:extLst>
              <a:ext uri="{FF2B5EF4-FFF2-40B4-BE49-F238E27FC236}">
                <a16:creationId xmlns:a16="http://schemas.microsoft.com/office/drawing/2014/main" id="{1A432E94-ACE6-4B97-B5A8-E3EA9F0BDD72}"/>
              </a:ext>
            </a:extLst>
          </p:cNvPr>
          <p:cNvPicPr/>
          <p:nvPr/>
        </p:nvPicPr>
        <p:blipFill>
          <a:blip r:embed="rId5"/>
          <a:srcRect r="21314" b="22235"/>
          <a:stretch>
            <a:fillRect/>
          </a:stretch>
        </p:blipFill>
        <p:spPr>
          <a:xfrm>
            <a:off x="155574" y="6979117"/>
            <a:ext cx="12116638" cy="16282679"/>
          </a:xfrm>
          <a:prstGeom prst="rect">
            <a:avLst/>
          </a:prstGeom>
          <a:ln/>
        </p:spPr>
      </p:pic>
      <p:graphicFrame>
        <p:nvGraphicFramePr>
          <p:cNvPr id="22" name="Table 21">
            <a:extLst>
              <a:ext uri="{FF2B5EF4-FFF2-40B4-BE49-F238E27FC236}">
                <a16:creationId xmlns:a16="http://schemas.microsoft.com/office/drawing/2014/main" id="{3092B0C9-FDAC-48B3-ADF5-76343286C2C1}"/>
              </a:ext>
            </a:extLst>
          </p:cNvPr>
          <p:cNvGraphicFramePr>
            <a:graphicFrameLocks noGrp="1"/>
          </p:cNvGraphicFramePr>
          <p:nvPr>
            <p:extLst>
              <p:ext uri="{D42A27DB-BD31-4B8C-83A1-F6EECF244321}">
                <p14:modId xmlns:p14="http://schemas.microsoft.com/office/powerpoint/2010/main" val="2768544819"/>
              </p:ext>
            </p:extLst>
          </p:nvPr>
        </p:nvGraphicFramePr>
        <p:xfrm>
          <a:off x="25375436" y="14479994"/>
          <a:ext cx="18360190" cy="7008406"/>
        </p:xfrm>
        <a:graphic>
          <a:graphicData uri="http://schemas.openxmlformats.org/drawingml/2006/table">
            <a:tbl>
              <a:tblPr/>
              <a:tblGrid>
                <a:gridCol w="5859675">
                  <a:extLst>
                    <a:ext uri="{9D8B030D-6E8A-4147-A177-3AD203B41FA5}">
                      <a16:colId xmlns:a16="http://schemas.microsoft.com/office/drawing/2014/main" val="3457466999"/>
                    </a:ext>
                  </a:extLst>
                </a:gridCol>
                <a:gridCol w="5684430">
                  <a:extLst>
                    <a:ext uri="{9D8B030D-6E8A-4147-A177-3AD203B41FA5}">
                      <a16:colId xmlns:a16="http://schemas.microsoft.com/office/drawing/2014/main" val="1118869156"/>
                    </a:ext>
                  </a:extLst>
                </a:gridCol>
                <a:gridCol w="6816085">
                  <a:extLst>
                    <a:ext uri="{9D8B030D-6E8A-4147-A177-3AD203B41FA5}">
                      <a16:colId xmlns:a16="http://schemas.microsoft.com/office/drawing/2014/main" val="346636804"/>
                    </a:ext>
                  </a:extLst>
                </a:gridCol>
              </a:tblGrid>
              <a:tr h="3504203">
                <a:tc>
                  <a:txBody>
                    <a:bodyPr/>
                    <a:lstStyle/>
                    <a:p>
                      <a:pPr marL="0" marR="0" algn="ctr">
                        <a:lnSpc>
                          <a:spcPct val="115000"/>
                        </a:lnSpc>
                        <a:spcBef>
                          <a:spcPts val="0"/>
                        </a:spcBef>
                        <a:spcAft>
                          <a:spcPts val="0"/>
                        </a:spcAft>
                      </a:pPr>
                      <a:r>
                        <a:rPr lang="en-US" sz="8000" b="1" baseline="0" dirty="0">
                          <a:solidFill>
                            <a:srgbClr val="002060"/>
                          </a:solidFill>
                          <a:effectLst/>
                          <a:latin typeface="Times New Roman" panose="02020603050405020304" pitchFamily="18" charset="0"/>
                          <a:ea typeface="Times New Roman" panose="02020603050405020304" pitchFamily="18" charset="0"/>
                        </a:rPr>
                        <a:t>Manure/</a:t>
                      </a:r>
                    </a:p>
                    <a:p>
                      <a:pPr marL="0" marR="0" algn="ctr">
                        <a:lnSpc>
                          <a:spcPct val="115000"/>
                        </a:lnSpc>
                        <a:spcBef>
                          <a:spcPts val="0"/>
                        </a:spcBef>
                        <a:spcAft>
                          <a:spcPts val="0"/>
                        </a:spcAft>
                      </a:pPr>
                      <a:r>
                        <a:rPr lang="en-US" sz="8000" b="1" baseline="0" dirty="0">
                          <a:solidFill>
                            <a:srgbClr val="002060"/>
                          </a:solidFill>
                          <a:effectLst/>
                          <a:latin typeface="Times New Roman" panose="02020603050405020304" pitchFamily="18" charset="0"/>
                          <a:ea typeface="Times New Roman" panose="02020603050405020304" pitchFamily="18" charset="0"/>
                        </a:rPr>
                        <a:t>Compost</a:t>
                      </a:r>
                      <a:endParaRPr lang="en-US" sz="8000" b="1" baseline="0" dirty="0">
                        <a:solidFill>
                          <a:srgbClr val="002060"/>
                        </a:solidFill>
                        <a:effectLst/>
                        <a:latin typeface="Arial" panose="020B0604020202020204" pitchFamily="34" charset="0"/>
                        <a:ea typeface="Arial" panose="020B0604020202020204" pitchFamily="34" charset="0"/>
                      </a:endParaRPr>
                    </a:p>
                  </a:txBody>
                  <a:tcPr marL="63500" marR="63500" marT="63500" marB="6350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8000" b="1" baseline="0" dirty="0">
                          <a:solidFill>
                            <a:srgbClr val="002060"/>
                          </a:solidFill>
                          <a:effectLst/>
                          <a:latin typeface="Times New Roman" panose="02020603050405020304" pitchFamily="18" charset="0"/>
                          <a:ea typeface="Times New Roman" panose="02020603050405020304" pitchFamily="18" charset="0"/>
                        </a:rPr>
                        <a:t>Water</a:t>
                      </a:r>
                      <a:endParaRPr lang="en-US" sz="8000" b="1" baseline="0" dirty="0">
                        <a:solidFill>
                          <a:srgbClr val="002060"/>
                        </a:solidFill>
                        <a:effectLst/>
                        <a:latin typeface="Arial" panose="020B0604020202020204" pitchFamily="34" charset="0"/>
                        <a:ea typeface="Arial" panose="020B0604020202020204" pitchFamily="34" charset="0"/>
                      </a:endParaRPr>
                    </a:p>
                  </a:txBody>
                  <a:tcPr marL="63500" marR="63500" marT="63500" marB="6350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8000" b="1" baseline="0" dirty="0">
                          <a:solidFill>
                            <a:srgbClr val="002060"/>
                          </a:solidFill>
                          <a:effectLst/>
                          <a:latin typeface="Times New Roman" panose="02020603050405020304" pitchFamily="18" charset="0"/>
                          <a:ea typeface="Times New Roman" panose="02020603050405020304" pitchFamily="18" charset="0"/>
                        </a:rPr>
                        <a:t>Food Waste</a:t>
                      </a:r>
                      <a:endParaRPr lang="en-US" sz="8000" b="1" baseline="0" dirty="0">
                        <a:solidFill>
                          <a:srgbClr val="002060"/>
                        </a:solidFill>
                        <a:effectLst/>
                        <a:latin typeface="Arial" panose="020B0604020202020204" pitchFamily="34" charset="0"/>
                        <a:ea typeface="Arial" panose="020B0604020202020204" pitchFamily="34" charset="0"/>
                      </a:endParaRPr>
                    </a:p>
                  </a:txBody>
                  <a:tcPr marL="63500" marR="63500" marT="63500" marB="6350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15384554"/>
                  </a:ext>
                </a:extLst>
              </a:tr>
              <a:tr h="3504203">
                <a:tc>
                  <a:txBody>
                    <a:bodyPr/>
                    <a:lstStyle/>
                    <a:p>
                      <a:pPr marL="0" marR="0" algn="ctr">
                        <a:lnSpc>
                          <a:spcPct val="115000"/>
                        </a:lnSpc>
                        <a:spcBef>
                          <a:spcPts val="0"/>
                        </a:spcBef>
                        <a:spcAft>
                          <a:spcPts val="0"/>
                        </a:spcAft>
                      </a:pPr>
                      <a:r>
                        <a:rPr lang="en-US" sz="8000" b="1" baseline="0">
                          <a:solidFill>
                            <a:srgbClr val="002060"/>
                          </a:solidFill>
                          <a:effectLst/>
                          <a:latin typeface="Times New Roman" panose="02020603050405020304" pitchFamily="18" charset="0"/>
                          <a:ea typeface="Times New Roman" panose="02020603050405020304" pitchFamily="18" charset="0"/>
                        </a:rPr>
                        <a:t>4 cups</a:t>
                      </a:r>
                      <a:endParaRPr lang="en-US" sz="8000" b="1" baseline="0">
                        <a:solidFill>
                          <a:srgbClr val="002060"/>
                        </a:solidFill>
                        <a:effectLst/>
                        <a:latin typeface="Arial" panose="020B0604020202020204" pitchFamily="34" charset="0"/>
                        <a:ea typeface="Arial" panose="020B0604020202020204" pitchFamily="34" charset="0"/>
                      </a:endParaRPr>
                    </a:p>
                  </a:txBody>
                  <a:tcPr marL="63500" marR="63500" marT="63500" marB="6350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8000" b="1" baseline="0">
                          <a:solidFill>
                            <a:srgbClr val="002060"/>
                          </a:solidFill>
                          <a:effectLst/>
                          <a:latin typeface="Times New Roman" panose="02020603050405020304" pitchFamily="18" charset="0"/>
                          <a:ea typeface="Times New Roman" panose="02020603050405020304" pitchFamily="18" charset="0"/>
                        </a:rPr>
                        <a:t>4 cups</a:t>
                      </a:r>
                      <a:endParaRPr lang="en-US" sz="8000" b="1" baseline="0">
                        <a:solidFill>
                          <a:srgbClr val="002060"/>
                        </a:solidFill>
                        <a:effectLst/>
                        <a:latin typeface="Arial" panose="020B0604020202020204" pitchFamily="34" charset="0"/>
                        <a:ea typeface="Arial" panose="020B0604020202020204" pitchFamily="34" charset="0"/>
                      </a:endParaRPr>
                    </a:p>
                  </a:txBody>
                  <a:tcPr marL="63500" marR="63500" marT="63500" marB="6350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8000" b="1" baseline="0" dirty="0">
                          <a:solidFill>
                            <a:srgbClr val="002060"/>
                          </a:solidFill>
                          <a:effectLst/>
                          <a:latin typeface="Times New Roman" panose="02020603050405020304" pitchFamily="18" charset="0"/>
                          <a:ea typeface="Times New Roman" panose="02020603050405020304" pitchFamily="18" charset="0"/>
                        </a:rPr>
                        <a:t>4 cups</a:t>
                      </a:r>
                      <a:endParaRPr lang="en-US" sz="8000" b="1" baseline="0" dirty="0">
                        <a:solidFill>
                          <a:srgbClr val="002060"/>
                        </a:solidFill>
                        <a:effectLst/>
                        <a:latin typeface="Arial" panose="020B0604020202020204" pitchFamily="34" charset="0"/>
                        <a:ea typeface="Arial" panose="020B0604020202020204" pitchFamily="34" charset="0"/>
                      </a:endParaRPr>
                    </a:p>
                  </a:txBody>
                  <a:tcPr marL="63500" marR="63500" marT="63500" marB="6350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489416199"/>
                  </a:ext>
                </a:extLst>
              </a:tr>
            </a:tbl>
          </a:graphicData>
        </a:graphic>
      </p:graphicFrame>
    </p:spTree>
    <p:extLst>
      <p:ext uri="{BB962C8B-B14F-4D97-AF65-F5344CB8AC3E}">
        <p14:creationId xmlns:p14="http://schemas.microsoft.com/office/powerpoint/2010/main" val="340811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6248400" y="1634234"/>
            <a:ext cx="31314936" cy="3156186"/>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pic>
        <p:nvPicPr>
          <p:cNvPr id="4" name="Picture 3" descr="A picture containing cup, indoor, table, coffee&#10;&#10;Description automatically generated">
            <a:extLst>
              <a:ext uri="{FF2B5EF4-FFF2-40B4-BE49-F238E27FC236}">
                <a16:creationId xmlns:a16="http://schemas.microsoft.com/office/drawing/2014/main" id="{635EDDF1-F1B5-47C0-B905-075704C64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90" y="9541719"/>
            <a:ext cx="21180506" cy="14766082"/>
          </a:xfrm>
          <a:prstGeom prst="rect">
            <a:avLst/>
          </a:prstGeom>
        </p:spPr>
      </p:pic>
      <p:sp>
        <p:nvSpPr>
          <p:cNvPr id="11" name="TextBox 10">
            <a:extLst>
              <a:ext uri="{FF2B5EF4-FFF2-40B4-BE49-F238E27FC236}">
                <a16:creationId xmlns:a16="http://schemas.microsoft.com/office/drawing/2014/main" id="{54C1E1EB-239A-4E78-A800-2EEB47C9B0DB}"/>
              </a:ext>
            </a:extLst>
          </p:cNvPr>
          <p:cNvSpPr txBox="1"/>
          <p:nvPr/>
        </p:nvSpPr>
        <p:spPr>
          <a:xfrm>
            <a:off x="1" y="7497642"/>
            <a:ext cx="12725400" cy="1446550"/>
          </a:xfrm>
          <a:prstGeom prst="rect">
            <a:avLst/>
          </a:prstGeom>
          <a:noFill/>
        </p:spPr>
        <p:txBody>
          <a:bodyPr wrap="square" rtlCol="0">
            <a:spAutoFit/>
          </a:bodyPr>
          <a:lstStyle/>
          <a:p>
            <a:r>
              <a:rPr lang="en-US" sz="8800" b="1" dirty="0">
                <a:solidFill>
                  <a:srgbClr val="FFFF00"/>
                </a:solidFill>
                <a:latin typeface="Times New Roman" panose="02020603050405020304" pitchFamily="18" charset="0"/>
                <a:cs typeface="Times New Roman" panose="02020603050405020304" pitchFamily="18" charset="0"/>
              </a:rPr>
              <a:t>Materials Used</a:t>
            </a:r>
          </a:p>
        </p:txBody>
      </p:sp>
      <p:sp>
        <p:nvSpPr>
          <p:cNvPr id="14" name="TextBox 13">
            <a:extLst>
              <a:ext uri="{FF2B5EF4-FFF2-40B4-BE49-F238E27FC236}">
                <a16:creationId xmlns:a16="http://schemas.microsoft.com/office/drawing/2014/main" id="{C7941ACD-8BA2-4BB5-A1EC-F2422D2D5A80}"/>
              </a:ext>
            </a:extLst>
          </p:cNvPr>
          <p:cNvSpPr txBox="1"/>
          <p:nvPr/>
        </p:nvSpPr>
        <p:spPr>
          <a:xfrm>
            <a:off x="460375" y="24905328"/>
            <a:ext cx="22171026" cy="2554545"/>
          </a:xfrm>
          <a:prstGeom prst="rect">
            <a:avLst/>
          </a:prstGeom>
          <a:noFill/>
        </p:spPr>
        <p:txBody>
          <a:bodyPr wrap="square" rtlCol="0">
            <a:spAutoFit/>
          </a:bodyPr>
          <a:lstStyle/>
          <a:p>
            <a:r>
              <a:rPr lang="en-US" sz="8000" b="1" dirty="0">
                <a:latin typeface="Times New Roman" panose="02020603050405020304" pitchFamily="18" charset="0"/>
                <a:cs typeface="Times New Roman" panose="02020603050405020304" pitchFamily="18" charset="0"/>
              </a:rPr>
              <a:t>All the materials for this project was obtained from Lowes.</a:t>
            </a:r>
          </a:p>
        </p:txBody>
      </p:sp>
      <p:pic>
        <p:nvPicPr>
          <p:cNvPr id="17" name="Picture 16" descr="A picture containing indoor, shelf, table, sitting&#10;&#10;Description automatically generated">
            <a:extLst>
              <a:ext uri="{FF2B5EF4-FFF2-40B4-BE49-F238E27FC236}">
                <a16:creationId xmlns:a16="http://schemas.microsoft.com/office/drawing/2014/main" id="{13449C19-43C6-4AAB-AF0C-3E1B2C6BB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5530592" y="9343072"/>
            <a:ext cx="17518815" cy="16611600"/>
          </a:xfrm>
          <a:prstGeom prst="rect">
            <a:avLst/>
          </a:prstGeom>
        </p:spPr>
      </p:pic>
      <p:sp>
        <p:nvSpPr>
          <p:cNvPr id="18" name="TextBox 17">
            <a:extLst>
              <a:ext uri="{FF2B5EF4-FFF2-40B4-BE49-F238E27FC236}">
                <a16:creationId xmlns:a16="http://schemas.microsoft.com/office/drawing/2014/main" id="{7570E035-FA2D-4A94-95F2-76E8AAD63116}"/>
              </a:ext>
            </a:extLst>
          </p:cNvPr>
          <p:cNvSpPr txBox="1"/>
          <p:nvPr/>
        </p:nvSpPr>
        <p:spPr>
          <a:xfrm>
            <a:off x="25679400" y="26440936"/>
            <a:ext cx="18056226" cy="2554545"/>
          </a:xfrm>
          <a:prstGeom prst="rect">
            <a:avLst/>
          </a:prstGeom>
          <a:noFill/>
        </p:spPr>
        <p:txBody>
          <a:bodyPr wrap="square" rtlCol="0">
            <a:spAutoFit/>
          </a:bodyPr>
          <a:lstStyle/>
          <a:p>
            <a:r>
              <a:rPr lang="en-US" sz="8000" b="1" dirty="0">
                <a:latin typeface="Times New Roman" panose="02020603050405020304" pitchFamily="18" charset="0"/>
                <a:cs typeface="Times New Roman" panose="02020603050405020304" pitchFamily="18" charset="0"/>
              </a:rPr>
              <a:t>Completed Telescopic </a:t>
            </a:r>
            <a:r>
              <a:rPr lang="en-US" sz="8000" b="1" dirty="0" err="1">
                <a:latin typeface="Times New Roman" panose="02020603050405020304" pitchFamily="18" charset="0"/>
                <a:cs typeface="Times New Roman" panose="02020603050405020304" pitchFamily="18" charset="0"/>
              </a:rPr>
              <a:t>Biodigestor</a:t>
            </a:r>
            <a:r>
              <a:rPr lang="en-US" sz="8000" b="1" dirty="0">
                <a:latin typeface="Times New Roman" panose="02020603050405020304" pitchFamily="18" charset="0"/>
                <a:cs typeface="Times New Roman" panose="02020603050405020304" pitchFamily="18" charset="0"/>
              </a:rPr>
              <a:t> is shown in the above </a:t>
            </a:r>
            <a:r>
              <a:rPr lang="en-US" sz="8000" b="1" dirty="0" err="1">
                <a:latin typeface="Times New Roman" panose="02020603050405020304" pitchFamily="18" charset="0"/>
                <a:cs typeface="Times New Roman" panose="02020603050405020304" pitchFamily="18" charset="0"/>
              </a:rPr>
              <a:t>Figurre</a:t>
            </a:r>
            <a:r>
              <a:rPr lang="en-US" sz="8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575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6248400" y="1634234"/>
            <a:ext cx="31314936" cy="320313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523550A-3398-41AC-98C2-D1F86B857116}"/>
              </a:ext>
            </a:extLst>
          </p:cNvPr>
          <p:cNvSpPr txBox="1"/>
          <p:nvPr/>
        </p:nvSpPr>
        <p:spPr>
          <a:xfrm>
            <a:off x="155574" y="7735636"/>
            <a:ext cx="11960226" cy="3046988"/>
          </a:xfrm>
          <a:prstGeom prst="rect">
            <a:avLst/>
          </a:prstGeom>
          <a:solidFill>
            <a:srgbClr val="FFC000"/>
          </a:solidFill>
        </p:spPr>
        <p:txBody>
          <a:bodyPr wrap="square" rtlCol="0">
            <a:spAutoFit/>
          </a:bodyPr>
          <a:lstStyle/>
          <a:p>
            <a:r>
              <a:rPr lang="en-US" sz="9600" b="1" dirty="0">
                <a:solidFill>
                  <a:srgbClr val="000000"/>
                </a:solidFill>
                <a:latin typeface="Times New Roman" panose="02020603050405020304" pitchFamily="18" charset="0"/>
                <a:cs typeface="Times New Roman" panose="02020603050405020304" pitchFamily="18" charset="0"/>
              </a:rPr>
              <a:t>Uses of Methane in Households</a:t>
            </a:r>
          </a:p>
        </p:txBody>
      </p:sp>
      <p:sp>
        <p:nvSpPr>
          <p:cNvPr id="5" name="TextBox 4">
            <a:extLst>
              <a:ext uri="{FF2B5EF4-FFF2-40B4-BE49-F238E27FC236}">
                <a16:creationId xmlns:a16="http://schemas.microsoft.com/office/drawing/2014/main" id="{81B5BFCD-D300-494C-A2F4-B9436BC4B62F}"/>
              </a:ext>
            </a:extLst>
          </p:cNvPr>
          <p:cNvSpPr txBox="1"/>
          <p:nvPr/>
        </p:nvSpPr>
        <p:spPr>
          <a:xfrm>
            <a:off x="0" y="10837568"/>
            <a:ext cx="12548056" cy="10433625"/>
          </a:xfrm>
          <a:prstGeom prst="rect">
            <a:avLst/>
          </a:prstGeom>
          <a:noFill/>
        </p:spPr>
        <p:txBody>
          <a:bodyPr wrap="square" rtlCol="0">
            <a:spAutoFit/>
          </a:bodyPr>
          <a:lstStyle/>
          <a:p>
            <a:pPr algn="just"/>
            <a:r>
              <a:rPr lang="en-US" sz="9600" b="1" dirty="0">
                <a:latin typeface="Times New Roman" panose="02020603050405020304" pitchFamily="18" charset="0"/>
                <a:cs typeface="Times New Roman" panose="02020603050405020304" pitchFamily="18" charset="0"/>
              </a:rPr>
              <a:t>Third world countries utilize these small scale </a:t>
            </a:r>
            <a:r>
              <a:rPr lang="en-US" sz="9600" b="1" dirty="0" err="1">
                <a:latin typeface="Times New Roman" panose="02020603050405020304" pitchFamily="18" charset="0"/>
                <a:cs typeface="Times New Roman" panose="02020603050405020304" pitchFamily="18" charset="0"/>
              </a:rPr>
              <a:t>biodigestors</a:t>
            </a:r>
            <a:r>
              <a:rPr lang="en-US" sz="9600" b="1" dirty="0">
                <a:latin typeface="Times New Roman" panose="02020603050405020304" pitchFamily="18" charset="0"/>
                <a:cs typeface="Times New Roman" panose="02020603050405020304" pitchFamily="18" charset="0"/>
              </a:rPr>
              <a:t> in order to produce methane to power furnaces, water heaters, stoves, and fireplaces.</a:t>
            </a:r>
          </a:p>
        </p:txBody>
      </p:sp>
      <p:sp>
        <p:nvSpPr>
          <p:cNvPr id="6" name="TextBox 5">
            <a:extLst>
              <a:ext uri="{FF2B5EF4-FFF2-40B4-BE49-F238E27FC236}">
                <a16:creationId xmlns:a16="http://schemas.microsoft.com/office/drawing/2014/main" id="{28217366-DD71-402F-A18B-614DC928B962}"/>
              </a:ext>
            </a:extLst>
          </p:cNvPr>
          <p:cNvSpPr txBox="1"/>
          <p:nvPr/>
        </p:nvSpPr>
        <p:spPr>
          <a:xfrm>
            <a:off x="12725400" y="7812580"/>
            <a:ext cx="13716000" cy="156966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FFFF00"/>
                </a:solidFill>
                <a:latin typeface="Times New Roman" panose="02020603050405020304" pitchFamily="18" charset="0"/>
                <a:cs typeface="Times New Roman" panose="02020603050405020304" pitchFamily="18" charset="0"/>
              </a:rPr>
              <a:t>Environmental Benefits</a:t>
            </a:r>
          </a:p>
        </p:txBody>
      </p:sp>
      <p:sp>
        <p:nvSpPr>
          <p:cNvPr id="7" name="TextBox 6">
            <a:extLst>
              <a:ext uri="{FF2B5EF4-FFF2-40B4-BE49-F238E27FC236}">
                <a16:creationId xmlns:a16="http://schemas.microsoft.com/office/drawing/2014/main" id="{FF7CB96C-71EF-4712-B68C-EAD1CD9A00B1}"/>
              </a:ext>
            </a:extLst>
          </p:cNvPr>
          <p:cNvSpPr txBox="1"/>
          <p:nvPr/>
        </p:nvSpPr>
        <p:spPr>
          <a:xfrm>
            <a:off x="12725400" y="9778000"/>
            <a:ext cx="30099000" cy="20774918"/>
          </a:xfrm>
          <a:prstGeom prst="rect">
            <a:avLst/>
          </a:prstGeom>
          <a:solidFill>
            <a:srgbClr val="C0000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latin typeface="Times New Roman" panose="02020603050405020304" pitchFamily="18" charset="0"/>
                <a:ea typeface="+mn-lt"/>
                <a:cs typeface="Times New Roman" panose="02020603050405020304" pitchFamily="18" charset="0"/>
              </a:rPr>
              <a:t>Organic materials can be separated from the municipal solid waste (MSW) stream and processed in an anaerobic digestor.</a:t>
            </a:r>
          </a:p>
          <a:p>
            <a:r>
              <a:rPr lang="en-US" sz="9600" b="1" dirty="0">
                <a:latin typeface="Times New Roman" panose="02020603050405020304" pitchFamily="18" charset="0"/>
                <a:ea typeface="+mn-lt"/>
                <a:cs typeface="Times New Roman" panose="02020603050405020304" pitchFamily="18" charset="0"/>
              </a:rPr>
              <a:t>When organic materials are anaerobically digested, biogas is created.  Biogas is a renewable source of energy.   </a:t>
            </a:r>
          </a:p>
          <a:p>
            <a:r>
              <a:rPr lang="en-US" sz="9600" b="1" dirty="0">
                <a:latin typeface="Times New Roman" panose="02020603050405020304" pitchFamily="18" charset="0"/>
                <a:ea typeface="+mn-lt"/>
                <a:cs typeface="Times New Roman" panose="02020603050405020304" pitchFamily="18" charset="0"/>
              </a:rPr>
              <a:t>Anaerobic digestion produces digestate, a nutrient-rich slurry. Digestate can be applied to agricultural land as a fertilizer and/or soil amendment to improve soil health.</a:t>
            </a:r>
          </a:p>
          <a:p>
            <a:pPr marL="285750" indent="-285750">
              <a:buFont typeface="Arial"/>
              <a:buChar char="•"/>
            </a:pPr>
            <a:r>
              <a:rPr lang="en-US" sz="9600" b="1" dirty="0">
                <a:latin typeface="Times New Roman" panose="02020603050405020304" pitchFamily="18" charset="0"/>
                <a:ea typeface="+mn-lt"/>
                <a:cs typeface="Times New Roman" panose="02020603050405020304" pitchFamily="18" charset="0"/>
              </a:rPr>
              <a:t>Methane is created when organic materials decompose in oxygen-free environments like landfills and manure lagoons.  </a:t>
            </a:r>
          </a:p>
          <a:p>
            <a:r>
              <a:rPr lang="en-US" sz="9600" b="1" dirty="0">
                <a:latin typeface="Times New Roman" panose="02020603050405020304" pitchFamily="18" charset="0"/>
                <a:ea typeface="+mn-lt"/>
                <a:cs typeface="Times New Roman" panose="02020603050405020304" pitchFamily="18" charset="0"/>
              </a:rPr>
              <a:t>Anaerobic digestion systems capture methane and allow us to use that methane in a beneficial way. </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86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6248400" y="1634233"/>
            <a:ext cx="31314936" cy="3498389"/>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pic>
        <p:nvPicPr>
          <p:cNvPr id="5" name="Picture 4" descr="A group of people standing around a table&#10;&#10;Description automatically generated">
            <a:extLst>
              <a:ext uri="{FF2B5EF4-FFF2-40B4-BE49-F238E27FC236}">
                <a16:creationId xmlns:a16="http://schemas.microsoft.com/office/drawing/2014/main" id="{75469B80-E5CA-46D1-B846-34E4B2489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399" y="11451341"/>
            <a:ext cx="13730515" cy="10297886"/>
          </a:xfrm>
          <a:prstGeom prst="rect">
            <a:avLst/>
          </a:prstGeom>
        </p:spPr>
      </p:pic>
      <p:pic>
        <p:nvPicPr>
          <p:cNvPr id="7" name="Picture 6" descr="A group of people standing around a table&#10;&#10;Description automatically generated">
            <a:extLst>
              <a:ext uri="{FF2B5EF4-FFF2-40B4-BE49-F238E27FC236}">
                <a16:creationId xmlns:a16="http://schemas.microsoft.com/office/drawing/2014/main" id="{C2D344CD-30F0-465A-BD79-55637B23B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8399" y="22567099"/>
            <a:ext cx="12685485" cy="9514114"/>
          </a:xfrm>
          <a:prstGeom prst="rect">
            <a:avLst/>
          </a:prstGeom>
        </p:spPr>
      </p:pic>
      <p:pic>
        <p:nvPicPr>
          <p:cNvPr id="10" name="Picture 9" descr="A group of people standing around a table&#10;&#10;Description automatically generated">
            <a:extLst>
              <a:ext uri="{FF2B5EF4-FFF2-40B4-BE49-F238E27FC236}">
                <a16:creationId xmlns:a16="http://schemas.microsoft.com/office/drawing/2014/main" id="{DA7EFE00-F854-4574-9EA4-2107F07C8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4270" y="22110329"/>
            <a:ext cx="13294512" cy="9970884"/>
          </a:xfrm>
          <a:prstGeom prst="rect">
            <a:avLst/>
          </a:prstGeom>
        </p:spPr>
      </p:pic>
      <p:sp>
        <p:nvSpPr>
          <p:cNvPr id="13" name="TextBox 12">
            <a:extLst>
              <a:ext uri="{FF2B5EF4-FFF2-40B4-BE49-F238E27FC236}">
                <a16:creationId xmlns:a16="http://schemas.microsoft.com/office/drawing/2014/main" id="{D47CCCB3-CBA9-4A2A-B54F-31F8729CB14A}"/>
              </a:ext>
            </a:extLst>
          </p:cNvPr>
          <p:cNvSpPr txBox="1"/>
          <p:nvPr/>
        </p:nvSpPr>
        <p:spPr>
          <a:xfrm>
            <a:off x="3664630" y="7352654"/>
            <a:ext cx="35255200" cy="4524315"/>
          </a:xfrm>
          <a:prstGeom prst="rect">
            <a:avLst/>
          </a:prstGeom>
          <a:noFill/>
        </p:spPr>
        <p:txBody>
          <a:bodyPr wrap="square" rtlCol="0">
            <a:spAutoFit/>
          </a:bodyPr>
          <a:lstStyle/>
          <a:p>
            <a:pPr algn="ctr"/>
            <a:r>
              <a:rPr lang="en-US" sz="9600" b="1" dirty="0">
                <a:solidFill>
                  <a:srgbClr val="FFFF00"/>
                </a:solidFill>
                <a:latin typeface="Times New Roman" panose="02020603050405020304" pitchFamily="18" charset="0"/>
                <a:cs typeface="Times New Roman" panose="02020603050405020304" pitchFamily="18" charset="0"/>
              </a:rPr>
              <a:t>Students Presented this project at  the Innovation Celebration at the Capitol, Frankfort, Kentucky</a:t>
            </a:r>
          </a:p>
          <a:p>
            <a:pPr algn="ctr"/>
            <a:r>
              <a:rPr lang="en-US" sz="9600" b="1" dirty="0">
                <a:solidFill>
                  <a:srgbClr val="FFFF00"/>
                </a:solidFill>
                <a:latin typeface="Times New Roman" panose="02020603050405020304" pitchFamily="18" charset="0"/>
                <a:cs typeface="Times New Roman" panose="02020603050405020304" pitchFamily="18" charset="0"/>
              </a:rPr>
              <a:t>On March 10</a:t>
            </a:r>
            <a:r>
              <a:rPr lang="en-US" sz="9600" b="1" baseline="30000" dirty="0">
                <a:solidFill>
                  <a:srgbClr val="FFFF00"/>
                </a:solidFill>
                <a:latin typeface="Times New Roman" panose="02020603050405020304" pitchFamily="18" charset="0"/>
                <a:cs typeface="Times New Roman" panose="02020603050405020304" pitchFamily="18" charset="0"/>
              </a:rPr>
              <a:t>th</a:t>
            </a:r>
            <a:r>
              <a:rPr lang="en-US" sz="9600" b="1" dirty="0">
                <a:solidFill>
                  <a:srgbClr val="FFFF00"/>
                </a:solidFill>
                <a:latin typeface="Times New Roman" panose="02020603050405020304" pitchFamily="18" charset="0"/>
                <a:cs typeface="Times New Roman" panose="02020603050405020304" pitchFamily="18" charset="0"/>
              </a:rPr>
              <a:t>, 2020</a:t>
            </a:r>
          </a:p>
        </p:txBody>
      </p:sp>
      <p:pic>
        <p:nvPicPr>
          <p:cNvPr id="16" name="Picture 15" descr="A group of people standing in a room&#10;&#10;Description automatically generated">
            <a:extLst>
              <a:ext uri="{FF2B5EF4-FFF2-40B4-BE49-F238E27FC236}">
                <a16:creationId xmlns:a16="http://schemas.microsoft.com/office/drawing/2014/main" id="{6DFE2470-A41F-4DFF-AA7C-DE95914FB8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95738" y="11614842"/>
            <a:ext cx="12547598" cy="9970884"/>
          </a:xfrm>
          <a:prstGeom prst="rect">
            <a:avLst/>
          </a:prstGeom>
        </p:spPr>
      </p:pic>
      <p:sp>
        <p:nvSpPr>
          <p:cNvPr id="19" name="TextBox 18">
            <a:extLst>
              <a:ext uri="{FF2B5EF4-FFF2-40B4-BE49-F238E27FC236}">
                <a16:creationId xmlns:a16="http://schemas.microsoft.com/office/drawing/2014/main" id="{1AE8C16E-56B8-494D-8438-9660BC9052CA}"/>
              </a:ext>
            </a:extLst>
          </p:cNvPr>
          <p:cNvSpPr txBox="1"/>
          <p:nvPr/>
        </p:nvSpPr>
        <p:spPr>
          <a:xfrm>
            <a:off x="14336666" y="14097000"/>
            <a:ext cx="15138403" cy="6001643"/>
          </a:xfrm>
          <a:prstGeom prst="rect">
            <a:avLst/>
          </a:prstGeom>
          <a:noFill/>
        </p:spPr>
        <p:txBody>
          <a:bodyPr wrap="square" rtlCol="0">
            <a:spAutoFit/>
          </a:bodyPr>
          <a:lstStyle/>
          <a:p>
            <a:pPr algn="ctr"/>
            <a:r>
              <a:rPr lang="en-US" sz="9600" b="1" dirty="0">
                <a:solidFill>
                  <a:srgbClr val="FFFF00"/>
                </a:solidFill>
                <a:latin typeface="Times New Roman" panose="02020603050405020304" pitchFamily="18" charset="0"/>
                <a:cs typeface="Times New Roman" panose="02020603050405020304" pitchFamily="18" charset="0"/>
              </a:rPr>
              <a:t>State Representatives</a:t>
            </a:r>
          </a:p>
          <a:p>
            <a:pPr algn="ctr"/>
            <a:r>
              <a:rPr lang="en-US" sz="9600" b="1" dirty="0">
                <a:solidFill>
                  <a:srgbClr val="FFFF00"/>
                </a:solidFill>
                <a:latin typeface="Times New Roman" panose="02020603050405020304" pitchFamily="18" charset="0"/>
                <a:cs typeface="Times New Roman" panose="02020603050405020304" pitchFamily="18" charset="0"/>
              </a:rPr>
              <a:t>Mrs. Angie Hatton</a:t>
            </a:r>
          </a:p>
          <a:p>
            <a:pPr algn="ctr"/>
            <a:r>
              <a:rPr lang="en-US" sz="9600" b="1" dirty="0">
                <a:solidFill>
                  <a:srgbClr val="FFFF00"/>
                </a:solidFill>
                <a:latin typeface="Times New Roman" panose="02020603050405020304" pitchFamily="18" charset="0"/>
                <a:cs typeface="Times New Roman" panose="02020603050405020304" pitchFamily="18" charset="0"/>
              </a:rPr>
              <a:t>&amp;</a:t>
            </a:r>
          </a:p>
          <a:p>
            <a:pPr algn="ctr"/>
            <a:r>
              <a:rPr lang="en-US" sz="9600" b="1" dirty="0">
                <a:solidFill>
                  <a:srgbClr val="FFFF00"/>
                </a:solidFill>
                <a:latin typeface="Times New Roman" panose="02020603050405020304" pitchFamily="18" charset="0"/>
                <a:cs typeface="Times New Roman" panose="02020603050405020304" pitchFamily="18" charset="0"/>
              </a:rPr>
              <a:t>Chris Harris</a:t>
            </a:r>
          </a:p>
        </p:txBody>
      </p:sp>
      <p:sp>
        <p:nvSpPr>
          <p:cNvPr id="20" name="TextBox 19">
            <a:extLst>
              <a:ext uri="{FF2B5EF4-FFF2-40B4-BE49-F238E27FC236}">
                <a16:creationId xmlns:a16="http://schemas.microsoft.com/office/drawing/2014/main" id="{43328719-FCC0-4DB5-BFF6-E3DC82C287B4}"/>
              </a:ext>
            </a:extLst>
          </p:cNvPr>
          <p:cNvSpPr txBox="1"/>
          <p:nvPr/>
        </p:nvSpPr>
        <p:spPr>
          <a:xfrm>
            <a:off x="12529549" y="24602296"/>
            <a:ext cx="18832105" cy="3046988"/>
          </a:xfrm>
          <a:prstGeom prst="rect">
            <a:avLst/>
          </a:prstGeom>
          <a:noFill/>
        </p:spPr>
        <p:txBody>
          <a:bodyPr wrap="square" rtlCol="0">
            <a:spAutoFit/>
          </a:bodyPr>
          <a:lstStyle/>
          <a:p>
            <a:pPr algn="ctr"/>
            <a:r>
              <a:rPr lang="en-US" sz="9600" b="1" dirty="0">
                <a:solidFill>
                  <a:srgbClr val="FFFF00"/>
                </a:solidFill>
                <a:latin typeface="Times New Roman" panose="02020603050405020304" pitchFamily="18" charset="0"/>
                <a:cs typeface="Times New Roman" panose="02020603050405020304" pitchFamily="18" charset="0"/>
              </a:rPr>
              <a:t>KDE Associate Commissioner</a:t>
            </a:r>
          </a:p>
          <a:p>
            <a:pPr algn="ctr"/>
            <a:r>
              <a:rPr lang="en-US" sz="9600" b="1" dirty="0">
                <a:solidFill>
                  <a:srgbClr val="FFFF00"/>
                </a:solidFill>
                <a:latin typeface="Times New Roman" panose="02020603050405020304" pitchFamily="18" charset="0"/>
                <a:cs typeface="Times New Roman" panose="02020603050405020304" pitchFamily="18" charset="0"/>
              </a:rPr>
              <a:t>Mr. David Couch</a:t>
            </a:r>
          </a:p>
        </p:txBody>
      </p:sp>
    </p:spTree>
    <p:extLst>
      <p:ext uri="{BB962C8B-B14F-4D97-AF65-F5344CB8AC3E}">
        <p14:creationId xmlns:p14="http://schemas.microsoft.com/office/powerpoint/2010/main" val="96231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6"/>
          <p:cNvSpPr txBox="1">
            <a:spLocks noChangeArrowheads="1"/>
          </p:cNvSpPr>
          <p:nvPr/>
        </p:nvSpPr>
        <p:spPr bwMode="auto">
          <a:xfrm>
            <a:off x="0" y="6096000"/>
            <a:ext cx="13182600" cy="366713"/>
          </a:xfrm>
          <a:prstGeom prst="rect">
            <a:avLst/>
          </a:prstGeom>
          <a:noFill/>
          <a:ln w="9525">
            <a:noFill/>
            <a:miter lim="800000"/>
            <a:headEnd/>
            <a:tailEnd/>
          </a:ln>
        </p:spPr>
        <p:txBody>
          <a:bodyPr>
            <a:spAutoFit/>
          </a:bodyPr>
          <a:lstStyle/>
          <a:p>
            <a:pPr>
              <a:spcBef>
                <a:spcPct val="50000"/>
              </a:spcBef>
            </a:pPr>
            <a:endParaRPr lang="en-US"/>
          </a:p>
        </p:txBody>
      </p:sp>
      <p:sp>
        <p:nvSpPr>
          <p:cNvPr id="40" name="Rectangle 11"/>
          <p:cNvSpPr>
            <a:spLocks noChangeArrowheads="1"/>
          </p:cNvSpPr>
          <p:nvPr/>
        </p:nvSpPr>
        <p:spPr bwMode="auto">
          <a:xfrm>
            <a:off x="155574" y="4267200"/>
            <a:ext cx="12569826" cy="523220"/>
          </a:xfrm>
          <a:prstGeom prst="rect">
            <a:avLst/>
          </a:prstGeom>
          <a:noFill/>
          <a:ln w="9525">
            <a:noFill/>
            <a:miter lim="800000"/>
            <a:headEnd/>
            <a:tailEnd/>
          </a:ln>
        </p:spPr>
        <p:txBody>
          <a:bodyPr wrap="square">
            <a:spAutoFit/>
          </a:bodyPr>
          <a:lstStyle/>
          <a:p>
            <a:pPr algn="just"/>
            <a:r>
              <a:rPr lang="en-US" sz="2800" dirty="0">
                <a:latin typeface="Arial" pitchFamily="34" charset="0"/>
                <a:cs typeface="Arial" pitchFamily="34" charset="0"/>
              </a:rPr>
              <a:t>How this is Useful </a:t>
            </a:r>
          </a:p>
        </p:txBody>
      </p:sp>
      <p:pic>
        <p:nvPicPr>
          <p:cNvPr id="33" name="Picture 32" descr="C:\Documents and Settings\rpauley\My Documents\belfrypirate.jpg"/>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155574" y="236538"/>
            <a:ext cx="7083426" cy="6240462"/>
          </a:xfrm>
          <a:prstGeom prst="rect">
            <a:avLst/>
          </a:prstGeom>
          <a:noFill/>
          <a:ln>
            <a:noFill/>
          </a:ln>
        </p:spPr>
      </p:pic>
      <p:sp>
        <p:nvSpPr>
          <p:cNvPr id="2" name="AutoShape 4"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ictures of leeks, green on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Documents and Settings\rpauley\My Documents\belfrypirate.jpg">
            <a:extLst>
              <a:ext uri="{FF2B5EF4-FFF2-40B4-BE49-F238E27FC236}">
                <a16:creationId xmlns:a16="http://schemas.microsoft.com/office/drawing/2014/main" id="{A5540B99-2F7A-4BB6-89DB-9DEA65E08DF1}"/>
              </a:ext>
            </a:extLst>
          </p:cNvPr>
          <p:cNvPicPr/>
          <p:nvPr/>
        </p:nvPicPr>
        <p:blipFill rotWithShape="1">
          <a:blip r:embed="rId3" cstate="print">
            <a:extLst>
              <a:ext uri="{28A0092B-C50C-407E-A947-70E740481C1C}">
                <a14:useLocalDpi xmlns:a14="http://schemas.microsoft.com/office/drawing/2010/main" val="0"/>
              </a:ext>
            </a:extLst>
          </a:blip>
          <a:srcRect r="18474"/>
          <a:stretch/>
        </p:blipFill>
        <p:spPr bwMode="auto">
          <a:xfrm>
            <a:off x="36725136" y="134977"/>
            <a:ext cx="7010490" cy="6603217"/>
          </a:xfrm>
          <a:prstGeom prst="rect">
            <a:avLst/>
          </a:prstGeom>
          <a:noFill/>
          <a:ln>
            <a:noFill/>
          </a:ln>
        </p:spPr>
      </p:pic>
      <p:sp>
        <p:nvSpPr>
          <p:cNvPr id="12" name="Rectangle 2">
            <a:extLst>
              <a:ext uri="{FF2B5EF4-FFF2-40B4-BE49-F238E27FC236}">
                <a16:creationId xmlns:a16="http://schemas.microsoft.com/office/drawing/2014/main" id="{505DB27B-8C28-4337-A3C0-F84386758284}"/>
              </a:ext>
            </a:extLst>
          </p:cNvPr>
          <p:cNvSpPr txBox="1">
            <a:spLocks noChangeArrowheads="1"/>
          </p:cNvSpPr>
          <p:nvPr/>
        </p:nvSpPr>
        <p:spPr bwMode="auto">
          <a:xfrm>
            <a:off x="5634762" y="1517174"/>
            <a:ext cx="31314936" cy="3071167"/>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a:defRPr/>
            </a:pPr>
            <a:r>
              <a:rPr lang="en-US" sz="9600" kern="0" dirty="0">
                <a:solidFill>
                  <a:srgbClr val="FFFF00"/>
                </a:solidFill>
                <a:effectLst/>
                <a:latin typeface="Times New Roman" panose="02020603050405020304" pitchFamily="18" charset="0"/>
                <a:cs typeface="Times New Roman" panose="02020603050405020304" pitchFamily="18" charset="0"/>
              </a:rPr>
              <a:t>Construction of Biodigester an Alternate Inexpensive Energy Source</a:t>
            </a:r>
            <a:endParaRPr lang="en-US" sz="9600" kern="0" dirty="0">
              <a:solidFill>
                <a:srgbClr val="FFFF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7CCCB3-CBA9-4A2A-B54F-31F8729CB14A}"/>
              </a:ext>
            </a:extLst>
          </p:cNvPr>
          <p:cNvSpPr txBox="1"/>
          <p:nvPr/>
        </p:nvSpPr>
        <p:spPr>
          <a:xfrm>
            <a:off x="3664630" y="7352654"/>
            <a:ext cx="35255200" cy="1569660"/>
          </a:xfrm>
          <a:prstGeom prst="rect">
            <a:avLst/>
          </a:prstGeom>
          <a:noFill/>
        </p:spPr>
        <p:txBody>
          <a:bodyPr wrap="square" rtlCol="0">
            <a:spAutoFit/>
          </a:bodyPr>
          <a:lstStyle/>
          <a:p>
            <a:pPr algn="ctr"/>
            <a:r>
              <a:rPr lang="en-US" sz="9600" b="1" dirty="0">
                <a:solidFill>
                  <a:srgbClr val="FFFF00"/>
                </a:solidFill>
                <a:latin typeface="Times New Roman" panose="02020603050405020304" pitchFamily="18" charset="0"/>
                <a:cs typeface="Times New Roman" panose="02020603050405020304" pitchFamily="18" charset="0"/>
              </a:rPr>
              <a:t>Acknowledgments</a:t>
            </a:r>
          </a:p>
        </p:txBody>
      </p:sp>
      <p:sp>
        <p:nvSpPr>
          <p:cNvPr id="3" name="Rectangle 2">
            <a:extLst>
              <a:ext uri="{FF2B5EF4-FFF2-40B4-BE49-F238E27FC236}">
                <a16:creationId xmlns:a16="http://schemas.microsoft.com/office/drawing/2014/main" id="{C54EAF25-FE12-4E04-A4D2-288CCCACE4F3}"/>
              </a:ext>
            </a:extLst>
          </p:cNvPr>
          <p:cNvSpPr/>
          <p:nvPr/>
        </p:nvSpPr>
        <p:spPr>
          <a:xfrm>
            <a:off x="460375" y="10209311"/>
            <a:ext cx="42440225" cy="10433625"/>
          </a:xfrm>
          <a:prstGeom prst="rect">
            <a:avLst/>
          </a:prstGeom>
        </p:spPr>
        <p:txBody>
          <a:bodyPr wrap="square">
            <a:spAutoFit/>
          </a:bodyPr>
          <a:lstStyle/>
          <a:p>
            <a:r>
              <a:rPr lang="en-US" sz="9600" b="1" dirty="0">
                <a:latin typeface="Times New Roman" panose="02020603050405020304" pitchFamily="18" charset="0"/>
                <a:cs typeface="Times New Roman" panose="02020603050405020304" pitchFamily="18" charset="0"/>
              </a:rPr>
              <a:t>We would like to acknowledge</a:t>
            </a:r>
          </a:p>
          <a:p>
            <a:r>
              <a:rPr lang="en-US" sz="9600" b="1" dirty="0">
                <a:latin typeface="Times New Roman" panose="02020603050405020304" pitchFamily="18" charset="0"/>
                <a:cs typeface="Times New Roman" panose="02020603050405020304" pitchFamily="18" charset="0"/>
              </a:rPr>
              <a:t>Belfry High School Administration to use the facility</a:t>
            </a:r>
          </a:p>
          <a:p>
            <a:r>
              <a:rPr lang="en-US" sz="9600" b="1" dirty="0">
                <a:latin typeface="Times New Roman" panose="02020603050405020304" pitchFamily="18" charset="0"/>
                <a:cs typeface="Times New Roman" panose="02020603050405020304" pitchFamily="18" charset="0"/>
              </a:rPr>
              <a:t>Mr. Will Edward for helping to get materials for the project.</a:t>
            </a:r>
          </a:p>
          <a:p>
            <a:r>
              <a:rPr lang="en-US" sz="9600" b="1" dirty="0">
                <a:latin typeface="Times New Roman" panose="02020603050405020304" pitchFamily="18" charset="0"/>
                <a:cs typeface="Times New Roman" panose="02020603050405020304" pitchFamily="18" charset="0"/>
              </a:rPr>
              <a:t>Mr. Don Collins for helping to get certain materials from Lowes to build the </a:t>
            </a:r>
            <a:r>
              <a:rPr lang="en-US" sz="9600" b="1" dirty="0" err="1">
                <a:latin typeface="Times New Roman" panose="02020603050405020304" pitchFamily="18" charset="0"/>
                <a:cs typeface="Times New Roman" panose="02020603050405020304" pitchFamily="18" charset="0"/>
              </a:rPr>
              <a:t>Biodigestor</a:t>
            </a:r>
            <a:r>
              <a:rPr lang="en-US" sz="9600" b="1" dirty="0">
                <a:latin typeface="Times New Roman" panose="02020603050405020304" pitchFamily="18" charset="0"/>
                <a:cs typeface="Times New Roman" panose="02020603050405020304" pitchFamily="18" charset="0"/>
              </a:rPr>
              <a:t>.</a:t>
            </a:r>
          </a:p>
          <a:p>
            <a:r>
              <a:rPr lang="en-US" sz="9600" b="1" dirty="0">
                <a:latin typeface="Times New Roman" panose="02020603050405020304" pitchFamily="18" charset="0"/>
                <a:cs typeface="Times New Roman" panose="02020603050405020304" pitchFamily="18" charset="0"/>
              </a:rPr>
              <a:t>Members of  the Kentucky Valley Education Co-Op (KVEC) providing us funding through ARI grant to carry out this project</a:t>
            </a:r>
          </a:p>
        </p:txBody>
      </p:sp>
    </p:spTree>
    <p:extLst>
      <p:ext uri="{BB962C8B-B14F-4D97-AF65-F5344CB8AC3E}">
        <p14:creationId xmlns:p14="http://schemas.microsoft.com/office/powerpoint/2010/main" val="3328651395"/>
      </p:ext>
    </p:extLst>
  </p:cSld>
  <p:clrMapOvr>
    <a:masterClrMapping/>
  </p:clrMapOvr>
</p:sld>
</file>

<file path=ppt/theme/theme1.xml><?xml version="1.0" encoding="utf-8"?>
<a:theme xmlns:a="http://schemas.openxmlformats.org/drawingml/2006/main" name="UofL graduated">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UofL graduated</Template>
  <TotalTime>3258</TotalTime>
  <Words>824</Words>
  <Application>Microsoft Office PowerPoint</Application>
  <PresentationFormat>Custom</PresentationFormat>
  <Paragraphs>92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Garamond</vt:lpstr>
      <vt:lpstr>Times New Roman</vt:lpstr>
      <vt:lpstr>Wingdings</vt:lpstr>
      <vt:lpstr>UofL graduated</vt:lpstr>
      <vt:lpstr>Construction of Biodigester an Alternate Inexpensive Energy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S Gobin</dc:creator>
  <cp:lastModifiedBy>Chandran, Haridas</cp:lastModifiedBy>
  <cp:revision>163</cp:revision>
  <cp:lastPrinted>2014-10-22T15:41:51Z</cp:lastPrinted>
  <dcterms:created xsi:type="dcterms:W3CDTF">2008-09-29T17:55:57Z</dcterms:created>
  <dcterms:modified xsi:type="dcterms:W3CDTF">2020-04-09T01:11:19Z</dcterms:modified>
</cp:coreProperties>
</file>