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b="1" sz="2800">
                <a:latin typeface="Helvetica"/>
                <a:ea typeface="Helvetica"/>
                <a:cs typeface="Helvetica"/>
                <a:sym typeface="Helvetica"/>
              </a:defRPr>
            </a:lvl1pPr>
          </a:lstStyle>
          <a:p>
            <a:pPr/>
            <a:r>
              <a:t>–Johnny Appleseed</a:t>
            </a:r>
          </a:p>
        </p:txBody>
      </p:sp>
      <p:sp>
        <p:nvSpPr>
          <p:cNvPr id="94"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pPr/>
            <a:r>
              <a:t>“Type a quote here.”</a:t>
            </a:r>
          </a:p>
        </p:txBody>
      </p:sp>
      <p:sp>
        <p:nvSpPr>
          <p:cNvPr id="95"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812800" y="0"/>
            <a:ext cx="146304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00200" y="330200"/>
            <a:ext cx="9779001" cy="6519334"/>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642100" y="762000"/>
            <a:ext cx="5494867" cy="82423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762000"/>
            <a:ext cx="5334000" cy="40005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1054100"/>
            <a:ext cx="5334000" cy="80010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464300" y="5067300"/>
            <a:ext cx="5943600" cy="3962400"/>
          </a:xfrm>
          <a:prstGeom prst="rect">
            <a:avLst/>
          </a:prstGeom>
        </p:spPr>
        <p:txBody>
          <a:bodyPr lIns="91439" tIns="45719" rIns="91439" bIns="45719" anchor="t">
            <a:noAutofit/>
          </a:bodyPr>
          <a:lstStyle/>
          <a:p>
            <a:pPr/>
          </a:p>
        </p:txBody>
      </p:sp>
      <p:sp>
        <p:nvSpPr>
          <p:cNvPr id="84" name="Image"/>
          <p:cNvSpPr/>
          <p:nvPr>
            <p:ph type="pic" sz="quarter" idx="14"/>
          </p:nvPr>
        </p:nvSpPr>
        <p:spPr>
          <a:xfrm>
            <a:off x="6464300" y="762000"/>
            <a:ext cx="5848350" cy="3898900"/>
          </a:xfrm>
          <a:prstGeom prst="rect">
            <a:avLst/>
          </a:prstGeom>
        </p:spPr>
        <p:txBody>
          <a:bodyPr lIns="91439" tIns="45719" rIns="91439" bIns="45719" anchor="t">
            <a:noAutofit/>
          </a:bodyPr>
          <a:lstStyle/>
          <a:p>
            <a:pPr/>
          </a:p>
        </p:txBody>
      </p:sp>
      <p:sp>
        <p:nvSpPr>
          <p:cNvPr id="85" name="Image"/>
          <p:cNvSpPr/>
          <p:nvPr>
            <p:ph type="pic" sz="half" idx="15"/>
          </p:nvPr>
        </p:nvSpPr>
        <p:spPr>
          <a:xfrm>
            <a:off x="723900" y="723900"/>
            <a:ext cx="5638801" cy="84582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xfrm>
            <a:off x="6311798" y="9245600"/>
            <a:ext cx="368504" cy="381000"/>
          </a:xfrm>
          <a:prstGeom prst="rect">
            <a:avLst/>
          </a:prstGeom>
        </p:spPr>
        <p:txBody>
          <a:bodyPr anchor="t"/>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b="0" baseline="0" cap="none" i="0" spc="0" strike="noStrike" sz="3800" u="none">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ALEXA - Can You Hear Me Now?"/>
          <p:cNvSpPr txBox="1"/>
          <p:nvPr>
            <p:ph type="ctrTitle"/>
          </p:nvPr>
        </p:nvSpPr>
        <p:spPr>
          <a:prstGeom prst="rect">
            <a:avLst/>
          </a:prstGeom>
        </p:spPr>
        <p:txBody>
          <a:bodyPr/>
          <a:lstStyle/>
          <a:p>
            <a:pPr/>
            <a:r>
              <a:t>ALEXA - Can You Hear Me Now?</a:t>
            </a:r>
          </a:p>
        </p:txBody>
      </p:sp>
      <p:sp>
        <p:nvSpPr>
          <p:cNvPr id="120" name="Alonzo Fugate…"/>
          <p:cNvSpPr txBox="1"/>
          <p:nvPr>
            <p:ph type="subTitle" sz="half" idx="1"/>
          </p:nvPr>
        </p:nvSpPr>
        <p:spPr>
          <a:xfrm>
            <a:off x="463450" y="5035550"/>
            <a:ext cx="12077900" cy="2534543"/>
          </a:xfrm>
          <a:prstGeom prst="rect">
            <a:avLst/>
          </a:prstGeom>
        </p:spPr>
        <p:txBody>
          <a:bodyPr/>
          <a:lstStyle/>
          <a:p>
            <a:pPr/>
            <a:r>
              <a:t>Alonzo Fugate</a:t>
            </a:r>
          </a:p>
          <a:p>
            <a:pPr/>
            <a:r>
              <a:t>Breathitt County Schools</a:t>
            </a:r>
          </a:p>
          <a:p>
            <a:pPr/>
            <a:r>
              <a:t>Marie Roberts - Caney Elementary School</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How Did it Work?"/>
          <p:cNvSpPr txBox="1"/>
          <p:nvPr>
            <p:ph type="title"/>
          </p:nvPr>
        </p:nvSpPr>
        <p:spPr>
          <a:prstGeom prst="rect">
            <a:avLst/>
          </a:prstGeom>
        </p:spPr>
        <p:txBody>
          <a:bodyPr/>
          <a:lstStyle/>
          <a:p>
            <a:pPr/>
            <a:r>
              <a:t>How Did it Work?</a:t>
            </a:r>
          </a:p>
        </p:txBody>
      </p:sp>
      <p:sp>
        <p:nvSpPr>
          <p:cNvPr id="149" name="Students would use the Echo Show to help them study their “trick” words from our phonics program and their Sight Words from our 2nd grade list."/>
          <p:cNvSpPr txBox="1"/>
          <p:nvPr>
            <p:ph type="body" idx="1"/>
          </p:nvPr>
        </p:nvSpPr>
        <p:spPr>
          <a:prstGeom prst="rect">
            <a:avLst/>
          </a:prstGeom>
        </p:spPr>
        <p:txBody>
          <a:bodyPr/>
          <a:lstStyle/>
          <a:p>
            <a:pPr/>
            <a:r>
              <a:t>Students would use the Echo Show to help them study their “trick” words from our phonics program and their Sight Words from our 2nd grade list.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IMG_8052.JPG" descr="IMG_8052.JPG"/>
          <p:cNvPicPr>
            <a:picLocks noChangeAspect="1"/>
          </p:cNvPicPr>
          <p:nvPr>
            <p:ph type="pic" idx="13"/>
          </p:nvPr>
        </p:nvPicPr>
        <p:blipFill>
          <a:blip r:embed="rId2">
            <a:extLst/>
          </a:blip>
          <a:srcRect l="0" t="1860" r="0" b="17447"/>
          <a:stretch>
            <a:fillRect/>
          </a:stretch>
        </p:blipFill>
        <p:spPr>
          <a:xfrm>
            <a:off x="1600200" y="635000"/>
            <a:ext cx="9779000" cy="5918200"/>
          </a:xfrm>
          <a:prstGeom prst="rect">
            <a:avLst/>
          </a:prstGeom>
        </p:spPr>
      </p:pic>
      <p:sp>
        <p:nvSpPr>
          <p:cNvPr id="152" name="Sight Word Jumble"/>
          <p:cNvSpPr txBox="1"/>
          <p:nvPr>
            <p:ph type="title"/>
          </p:nvPr>
        </p:nvSpPr>
        <p:spPr>
          <a:prstGeom prst="rect">
            <a:avLst/>
          </a:prstGeom>
        </p:spPr>
        <p:txBody>
          <a:bodyPr/>
          <a:lstStyle/>
          <a:p>
            <a:pPr/>
            <a:r>
              <a:t>Sight Word Jumble</a:t>
            </a:r>
          </a:p>
        </p:txBody>
      </p:sp>
      <p:sp>
        <p:nvSpPr>
          <p:cNvPr id="153" name="Studying Sight Words and Increasing Reading Skills"/>
          <p:cNvSpPr txBox="1"/>
          <p:nvPr>
            <p:ph type="body" sz="quarter" idx="1"/>
          </p:nvPr>
        </p:nvSpPr>
        <p:spPr>
          <a:prstGeom prst="rect">
            <a:avLst/>
          </a:prstGeom>
        </p:spPr>
        <p:txBody>
          <a:bodyPr/>
          <a:lstStyle/>
          <a:p>
            <a:pPr/>
            <a:r>
              <a:t>Studying Sight Words and Increasing Reading Skills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How Did it Work?"/>
          <p:cNvSpPr txBox="1"/>
          <p:nvPr>
            <p:ph type="title"/>
          </p:nvPr>
        </p:nvSpPr>
        <p:spPr>
          <a:prstGeom prst="rect">
            <a:avLst/>
          </a:prstGeom>
        </p:spPr>
        <p:txBody>
          <a:bodyPr/>
          <a:lstStyle/>
          <a:p>
            <a:pPr/>
            <a:r>
              <a:t>How Did it Work?</a:t>
            </a:r>
          </a:p>
        </p:txBody>
      </p:sp>
      <p:sp>
        <p:nvSpPr>
          <p:cNvPr id="156" name="Students would use the Echo Show in order to easily bring up pictures and information about people and topics we were studying in class.  For example, while reading about Ruby Bridges, one of the students was able to ask to see a picture of Ruby Bridges.  It was brought up on the screen."/>
          <p:cNvSpPr txBox="1"/>
          <p:nvPr>
            <p:ph type="body" idx="1"/>
          </p:nvPr>
        </p:nvSpPr>
        <p:spPr>
          <a:prstGeom prst="rect">
            <a:avLst/>
          </a:prstGeom>
        </p:spPr>
        <p:txBody>
          <a:bodyPr/>
          <a:lstStyle/>
          <a:p>
            <a:pPr/>
            <a:r>
              <a:t>Students would use the Echo Show in order to easily bring up pictures and information about people and topics we were studying in class.  For example, while reading about Ruby Bridges, one of the students was able to ask to see a picture of Ruby Bridges.  It was brought up on the screen.</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How Did it Work?"/>
          <p:cNvSpPr txBox="1"/>
          <p:nvPr>
            <p:ph type="title"/>
          </p:nvPr>
        </p:nvSpPr>
        <p:spPr>
          <a:prstGeom prst="rect">
            <a:avLst/>
          </a:prstGeom>
        </p:spPr>
        <p:txBody>
          <a:bodyPr/>
          <a:lstStyle/>
          <a:p>
            <a:pPr/>
            <a:r>
              <a:t>How Did it Work?</a:t>
            </a:r>
          </a:p>
        </p:txBody>
      </p:sp>
      <p:sp>
        <p:nvSpPr>
          <p:cNvPr id="159" name="One example was when the students were reading about Abraham Lincoln in class.  A students was able to ask Alexa to show the class a picture of Abraham Lincoln.  The picture appeared on the screen for all to see.  Alexa also gave the class a brief biography."/>
          <p:cNvSpPr txBox="1"/>
          <p:nvPr>
            <p:ph type="body" idx="1"/>
          </p:nvPr>
        </p:nvSpPr>
        <p:spPr>
          <a:prstGeom prst="rect">
            <a:avLst/>
          </a:prstGeom>
        </p:spPr>
        <p:txBody>
          <a:bodyPr/>
          <a:lstStyle/>
          <a:p>
            <a:pPr/>
            <a:r>
              <a:t>One example was when the students were reading about Abraham Lincoln in class.  A students was able to ask Alexa to show the class a picture of Abraham Lincoln.  The picture appeared on the screen for all to see.  Alexa also gave the class a brief biography.</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IMG_0650.JPG" descr="IMG_0650.JPG"/>
          <p:cNvPicPr>
            <a:picLocks noChangeAspect="1"/>
          </p:cNvPicPr>
          <p:nvPr>
            <p:ph type="pic" idx="13"/>
          </p:nvPr>
        </p:nvPicPr>
        <p:blipFill>
          <a:blip r:embed="rId2">
            <a:extLst/>
          </a:blip>
          <a:srcRect l="0" t="9653" r="0" b="9653"/>
          <a:stretch>
            <a:fillRect/>
          </a:stretch>
        </p:blipFill>
        <p:spPr>
          <a:xfrm>
            <a:off x="1600200" y="635000"/>
            <a:ext cx="9779000" cy="5918200"/>
          </a:xfrm>
          <a:prstGeom prst="rect">
            <a:avLst/>
          </a:prstGeom>
        </p:spPr>
      </p:pic>
      <p:sp>
        <p:nvSpPr>
          <p:cNvPr id="162" name="And Alexa Does!"/>
          <p:cNvSpPr txBox="1"/>
          <p:nvPr>
            <p:ph type="title"/>
          </p:nvPr>
        </p:nvSpPr>
        <p:spPr>
          <a:prstGeom prst="rect">
            <a:avLst/>
          </a:prstGeom>
        </p:spPr>
        <p:txBody>
          <a:bodyPr/>
          <a:lstStyle/>
          <a:p>
            <a:pPr/>
            <a:r>
              <a:t>And Alexa Does!</a:t>
            </a:r>
          </a:p>
        </p:txBody>
      </p:sp>
      <p:sp>
        <p:nvSpPr>
          <p:cNvPr id="163" name="With a biography!"/>
          <p:cNvSpPr txBox="1"/>
          <p:nvPr>
            <p:ph type="body" sz="quarter" idx="1"/>
          </p:nvPr>
        </p:nvSpPr>
        <p:spPr>
          <a:prstGeom prst="rect">
            <a:avLst/>
          </a:prstGeom>
        </p:spPr>
        <p:txBody>
          <a:bodyPr/>
          <a:lstStyle/>
          <a:p>
            <a:pPr/>
            <a:r>
              <a:t>With a biography!</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How Did it Work?"/>
          <p:cNvSpPr txBox="1"/>
          <p:nvPr>
            <p:ph type="title"/>
          </p:nvPr>
        </p:nvSpPr>
        <p:spPr>
          <a:prstGeom prst="rect">
            <a:avLst/>
          </a:prstGeom>
        </p:spPr>
        <p:txBody>
          <a:bodyPr/>
          <a:lstStyle/>
          <a:p>
            <a:pPr/>
            <a:r>
              <a:t>How Did it Work?</a:t>
            </a:r>
          </a:p>
        </p:txBody>
      </p:sp>
      <p:sp>
        <p:nvSpPr>
          <p:cNvPr id="166" name="Older students on the Academic Team used the Echo Show in order to study material for Governor’s Cup competitions."/>
          <p:cNvSpPr txBox="1"/>
          <p:nvPr>
            <p:ph type="body" idx="1"/>
          </p:nvPr>
        </p:nvSpPr>
        <p:spPr>
          <a:prstGeom prst="rect">
            <a:avLst/>
          </a:prstGeom>
        </p:spPr>
        <p:txBody>
          <a:bodyPr/>
          <a:lstStyle/>
          <a:p>
            <a:pPr/>
            <a:r>
              <a:t>Older students on the Academic Team used the Echo Show in order to study material for Governor’s Cup competitions.</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How Did it Work?"/>
          <p:cNvSpPr txBox="1"/>
          <p:nvPr>
            <p:ph type="title"/>
          </p:nvPr>
        </p:nvSpPr>
        <p:spPr>
          <a:prstGeom prst="rect">
            <a:avLst/>
          </a:prstGeom>
        </p:spPr>
        <p:txBody>
          <a:bodyPr/>
          <a:lstStyle/>
          <a:p>
            <a:pPr/>
            <a:r>
              <a:t>How Did it Work?</a:t>
            </a:r>
          </a:p>
        </p:txBody>
      </p:sp>
      <p:sp>
        <p:nvSpPr>
          <p:cNvPr id="169" name="With various Alexa apps, students were able to listen to stories and answer comprehension questions.  Some of these were made by me using the Alexa Skills program."/>
          <p:cNvSpPr txBox="1"/>
          <p:nvPr>
            <p:ph type="body" idx="1"/>
          </p:nvPr>
        </p:nvSpPr>
        <p:spPr>
          <a:prstGeom prst="rect">
            <a:avLst/>
          </a:prstGeom>
        </p:spPr>
        <p:txBody>
          <a:bodyPr/>
          <a:lstStyle/>
          <a:p>
            <a:pPr/>
            <a:r>
              <a:t>With various Alexa apps, students were able to listen to stories and answer comprehension questions.  Some of these were made by me using the Alexa Skills program.</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IMG_8263.JPG" descr="IMG_8263.JPG"/>
          <p:cNvPicPr>
            <a:picLocks noChangeAspect="1"/>
          </p:cNvPicPr>
          <p:nvPr>
            <p:ph type="pic" idx="13"/>
          </p:nvPr>
        </p:nvPicPr>
        <p:blipFill>
          <a:blip r:embed="rId2">
            <a:extLst/>
          </a:blip>
          <a:srcRect l="0" t="0" r="0" b="19307"/>
          <a:stretch>
            <a:fillRect/>
          </a:stretch>
        </p:blipFill>
        <p:spPr>
          <a:xfrm>
            <a:off x="1600200" y="635000"/>
            <a:ext cx="9779000" cy="5918200"/>
          </a:xfrm>
          <a:prstGeom prst="rect">
            <a:avLst/>
          </a:prstGeom>
        </p:spPr>
      </p:pic>
      <p:sp>
        <p:nvSpPr>
          <p:cNvPr id="172" name="All Students Were Engaged"/>
          <p:cNvSpPr txBox="1"/>
          <p:nvPr>
            <p:ph type="title"/>
          </p:nvPr>
        </p:nvSpPr>
        <p:spPr>
          <a:prstGeom prst="rect">
            <a:avLst/>
          </a:prstGeom>
        </p:spPr>
        <p:txBody>
          <a:bodyPr/>
          <a:lstStyle>
            <a:lvl1pPr defTabSz="479044">
              <a:defRPr sz="6560"/>
            </a:lvl1pPr>
          </a:lstStyle>
          <a:p>
            <a:pPr/>
            <a:r>
              <a:t>All Students Were Engaged</a:t>
            </a:r>
          </a:p>
        </p:txBody>
      </p:sp>
      <p:sp>
        <p:nvSpPr>
          <p:cNvPr id="173" name="They LOVED Using the Echo Show and Talking to ALEXA!"/>
          <p:cNvSpPr txBox="1"/>
          <p:nvPr>
            <p:ph type="body" sz="quarter" idx="1"/>
          </p:nvPr>
        </p:nvSpPr>
        <p:spPr>
          <a:prstGeom prst="rect">
            <a:avLst/>
          </a:prstGeom>
        </p:spPr>
        <p:txBody>
          <a:bodyPr/>
          <a:lstStyle/>
          <a:p>
            <a:pPr/>
            <a:r>
              <a:t>They LOVED Using the Echo Show and Talking to ALEXA!</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How did it impact student learning?"/>
          <p:cNvSpPr txBox="1"/>
          <p:nvPr>
            <p:ph type="title"/>
          </p:nvPr>
        </p:nvSpPr>
        <p:spPr>
          <a:prstGeom prst="rect">
            <a:avLst/>
          </a:prstGeom>
        </p:spPr>
        <p:txBody>
          <a:bodyPr/>
          <a:lstStyle>
            <a:lvl1pPr defTabSz="484886">
              <a:defRPr sz="6640"/>
            </a:lvl1pPr>
          </a:lstStyle>
          <a:p>
            <a:pPr/>
            <a:r>
              <a:t>How did it impact student learning?</a:t>
            </a:r>
          </a:p>
        </p:txBody>
      </p:sp>
      <p:sp>
        <p:nvSpPr>
          <p:cNvPr id="176" name="Students scores have improved from the beginning of the year in reading and math.  I have had several students move up a level (or two!) from Tier II and III."/>
          <p:cNvSpPr txBox="1"/>
          <p:nvPr>
            <p:ph type="body" idx="1"/>
          </p:nvPr>
        </p:nvSpPr>
        <p:spPr>
          <a:prstGeom prst="rect">
            <a:avLst/>
          </a:prstGeom>
        </p:spPr>
        <p:txBody>
          <a:bodyPr/>
          <a:lstStyle/>
          <a:p>
            <a:pPr/>
            <a:r>
              <a:t>Students scores have improved from the beginning of the year in reading and math.  I have had several students move up a level (or two!) from Tier II and III.</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How did it impact student learning?"/>
          <p:cNvSpPr txBox="1"/>
          <p:nvPr>
            <p:ph type="title"/>
          </p:nvPr>
        </p:nvSpPr>
        <p:spPr>
          <a:prstGeom prst="rect">
            <a:avLst/>
          </a:prstGeom>
        </p:spPr>
        <p:txBody>
          <a:bodyPr/>
          <a:lstStyle>
            <a:lvl1pPr defTabSz="484886">
              <a:defRPr sz="6640"/>
            </a:lvl1pPr>
          </a:lstStyle>
          <a:p>
            <a:pPr/>
            <a:r>
              <a:t>How did it impact student learning?</a:t>
            </a:r>
          </a:p>
        </p:txBody>
      </p:sp>
      <p:sp>
        <p:nvSpPr>
          <p:cNvPr id="179" name="Students were more engaged in the classroom.  They loved using the Alexa Echo Show in order to learn more about the world in which they live."/>
          <p:cNvSpPr txBox="1"/>
          <p:nvPr>
            <p:ph type="body" idx="1"/>
          </p:nvPr>
        </p:nvSpPr>
        <p:spPr>
          <a:prstGeom prst="rect">
            <a:avLst/>
          </a:prstGeom>
        </p:spPr>
        <p:txBody>
          <a:bodyPr/>
          <a:lstStyle/>
          <a:p>
            <a:pPr/>
            <a:r>
              <a:t>Students were more engaged in the classroom.  They loved using the Alexa Echo Show in order to learn more about the world in which they live.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Alonzo Fugate…"/>
          <p:cNvSpPr txBox="1"/>
          <p:nvPr>
            <p:ph type="title"/>
          </p:nvPr>
        </p:nvSpPr>
        <p:spPr>
          <a:prstGeom prst="rect">
            <a:avLst/>
          </a:prstGeom>
        </p:spPr>
        <p:txBody>
          <a:bodyPr/>
          <a:lstStyle/>
          <a:p>
            <a:pPr defTabSz="397256">
              <a:defRPr sz="5440"/>
            </a:pPr>
            <a:r>
              <a:t>Alonzo Fugate</a:t>
            </a:r>
          </a:p>
          <a:p>
            <a:pPr defTabSz="397256">
              <a:defRPr sz="5440"/>
            </a:pPr>
            <a:r>
              <a:t>Breathitt County Schools</a:t>
            </a:r>
          </a:p>
          <a:p>
            <a:pPr defTabSz="397256">
              <a:defRPr sz="5440"/>
            </a:pPr>
            <a:r>
              <a:t>Marie Roberts-Caney Elementary</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How did it impact student learning?"/>
          <p:cNvSpPr txBox="1"/>
          <p:nvPr>
            <p:ph type="title"/>
          </p:nvPr>
        </p:nvSpPr>
        <p:spPr>
          <a:prstGeom prst="rect">
            <a:avLst/>
          </a:prstGeom>
        </p:spPr>
        <p:txBody>
          <a:bodyPr/>
          <a:lstStyle>
            <a:lvl1pPr defTabSz="484886">
              <a:defRPr sz="6640"/>
            </a:lvl1pPr>
          </a:lstStyle>
          <a:p>
            <a:pPr/>
            <a:r>
              <a:t>How did it impact student learning?</a:t>
            </a:r>
          </a:p>
        </p:txBody>
      </p:sp>
      <p:sp>
        <p:nvSpPr>
          <p:cNvPr id="182" name="Students used the Echo Buttons to play the educational skills games that are available with the Echo Show.  These buttons were used quite a bit with the Academic Team in order to practice content.  They placed THIRD in the REGION and FIRST at DISTRICT!"/>
          <p:cNvSpPr txBox="1"/>
          <p:nvPr>
            <p:ph type="body" idx="1"/>
          </p:nvPr>
        </p:nvSpPr>
        <p:spPr>
          <a:prstGeom prst="rect">
            <a:avLst/>
          </a:prstGeom>
        </p:spPr>
        <p:txBody>
          <a:bodyPr/>
          <a:lstStyle/>
          <a:p>
            <a:pPr/>
            <a:r>
              <a:t>Students used the Echo Buttons to play the educational skills games that are available with the Echo Show.  These buttons were used quite a bit with the Academic Team in order to practice content.  They placed THIRD in the REGION and FIRST at DISTRICT!</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What did I learn?"/>
          <p:cNvSpPr txBox="1"/>
          <p:nvPr>
            <p:ph type="title"/>
          </p:nvPr>
        </p:nvSpPr>
        <p:spPr>
          <a:prstGeom prst="rect">
            <a:avLst/>
          </a:prstGeom>
        </p:spPr>
        <p:txBody>
          <a:bodyPr/>
          <a:lstStyle/>
          <a:p>
            <a:pPr/>
            <a:r>
              <a:t>What did I learn?</a:t>
            </a:r>
          </a:p>
        </p:txBody>
      </p:sp>
      <p:sp>
        <p:nvSpPr>
          <p:cNvPr id="185" name="Students were very much at ease when using the technology.  They are used to using equipment with voice-recognition."/>
          <p:cNvSpPr txBox="1"/>
          <p:nvPr>
            <p:ph type="body" idx="1"/>
          </p:nvPr>
        </p:nvSpPr>
        <p:spPr>
          <a:prstGeom prst="rect">
            <a:avLst/>
          </a:prstGeom>
        </p:spPr>
        <p:txBody>
          <a:bodyPr/>
          <a:lstStyle/>
          <a:p>
            <a:pPr/>
            <a:r>
              <a:t>Students were very much at ease when using the technology.  They are used to using equipment with voice-recognition.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7" name="IMG_0648.JPG" descr="IMG_0648.JPG"/>
          <p:cNvPicPr>
            <a:picLocks noChangeAspect="1"/>
          </p:cNvPicPr>
          <p:nvPr>
            <p:ph type="pic" idx="13"/>
          </p:nvPr>
        </p:nvPicPr>
        <p:blipFill>
          <a:blip r:embed="rId2">
            <a:extLst/>
          </a:blip>
          <a:srcRect l="0" t="9653" r="0" b="9653"/>
          <a:stretch>
            <a:fillRect/>
          </a:stretch>
        </p:blipFill>
        <p:spPr>
          <a:xfrm>
            <a:off x="1600200" y="635000"/>
            <a:ext cx="9779000" cy="5918200"/>
          </a:xfrm>
          <a:prstGeom prst="rect">
            <a:avLst/>
          </a:prstGeom>
        </p:spPr>
      </p:pic>
      <p:sp>
        <p:nvSpPr>
          <p:cNvPr id="188" name="Even the teacher can ask how to spell words!"/>
          <p:cNvSpPr txBox="1"/>
          <p:nvPr>
            <p:ph type="title"/>
          </p:nvPr>
        </p:nvSpPr>
        <p:spPr>
          <a:prstGeom prst="rect">
            <a:avLst/>
          </a:prstGeom>
        </p:spPr>
        <p:txBody>
          <a:bodyPr/>
          <a:lstStyle>
            <a:lvl1pPr defTabSz="315468">
              <a:defRPr sz="4320"/>
            </a:lvl1pPr>
          </a:lstStyle>
          <a:p>
            <a:pPr/>
            <a:r>
              <a:t>Even the teacher can ask how to spell words!</a:t>
            </a:r>
          </a:p>
        </p:txBody>
      </p:sp>
      <p:sp>
        <p:nvSpPr>
          <p:cNvPr id="189" name="Hey…you never know!"/>
          <p:cNvSpPr txBox="1"/>
          <p:nvPr>
            <p:ph type="body" sz="quarter" idx="1"/>
          </p:nvPr>
        </p:nvSpPr>
        <p:spPr>
          <a:prstGeom prst="rect">
            <a:avLst/>
          </a:prstGeom>
        </p:spPr>
        <p:txBody>
          <a:bodyPr/>
          <a:lstStyle/>
          <a:p>
            <a:pPr/>
            <a:r>
              <a:t>Hey…you never know!</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What did I learn?"/>
          <p:cNvSpPr txBox="1"/>
          <p:nvPr>
            <p:ph type="title"/>
          </p:nvPr>
        </p:nvSpPr>
        <p:spPr>
          <a:prstGeom prst="rect">
            <a:avLst/>
          </a:prstGeom>
        </p:spPr>
        <p:txBody>
          <a:bodyPr/>
          <a:lstStyle/>
          <a:p>
            <a:pPr/>
            <a:r>
              <a:t>What did I learn?</a:t>
            </a:r>
          </a:p>
        </p:txBody>
      </p:sp>
      <p:sp>
        <p:nvSpPr>
          <p:cNvPr id="192" name="Students are engaged when using this technology.  It helps them add to their own INDEPENDENT learning styles."/>
          <p:cNvSpPr txBox="1"/>
          <p:nvPr>
            <p:ph type="body" idx="1"/>
          </p:nvPr>
        </p:nvSpPr>
        <p:spPr>
          <a:prstGeom prst="rect">
            <a:avLst/>
          </a:prstGeom>
        </p:spPr>
        <p:txBody>
          <a:bodyPr/>
          <a:lstStyle/>
          <a:p>
            <a:pPr/>
            <a:r>
              <a:t>Students are engaged when using this technology.  It helps them add to their own INDEPENDENT learning styles.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What did I learn?"/>
          <p:cNvSpPr txBox="1"/>
          <p:nvPr>
            <p:ph type="title"/>
          </p:nvPr>
        </p:nvSpPr>
        <p:spPr>
          <a:prstGeom prst="rect">
            <a:avLst/>
          </a:prstGeom>
        </p:spPr>
        <p:txBody>
          <a:bodyPr/>
          <a:lstStyle/>
          <a:p>
            <a:pPr/>
            <a:r>
              <a:t>What did I learn?</a:t>
            </a:r>
          </a:p>
        </p:txBody>
      </p:sp>
      <p:sp>
        <p:nvSpPr>
          <p:cNvPr id="195" name="Students were able to find another way to practice and learn skills in reading and math.  Some of these students were struggling with other types of intervention. This was another tool that helped these students learn."/>
          <p:cNvSpPr txBox="1"/>
          <p:nvPr>
            <p:ph type="body" idx="1"/>
          </p:nvPr>
        </p:nvSpPr>
        <p:spPr>
          <a:prstGeom prst="rect">
            <a:avLst/>
          </a:prstGeom>
        </p:spPr>
        <p:txBody>
          <a:bodyPr/>
          <a:lstStyle/>
          <a:p>
            <a:pPr/>
            <a:r>
              <a:t>Students were able to find another way to practice and learn skills in reading and math.  Some of these students were struggling with other types of intervention. This was another tool that helped these students learn.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Results?"/>
          <p:cNvSpPr txBox="1"/>
          <p:nvPr>
            <p:ph type="title"/>
          </p:nvPr>
        </p:nvSpPr>
        <p:spPr>
          <a:prstGeom prst="rect">
            <a:avLst/>
          </a:prstGeom>
        </p:spPr>
        <p:txBody>
          <a:bodyPr/>
          <a:lstStyle/>
          <a:p>
            <a:pPr/>
            <a:r>
              <a:t>Results?</a:t>
            </a:r>
          </a:p>
        </p:txBody>
      </p:sp>
      <p:sp>
        <p:nvSpPr>
          <p:cNvPr id="198" name="Students were engaged…"/>
          <p:cNvSpPr txBox="1"/>
          <p:nvPr>
            <p:ph type="body" idx="1"/>
          </p:nvPr>
        </p:nvSpPr>
        <p:spPr>
          <a:prstGeom prst="rect">
            <a:avLst/>
          </a:prstGeom>
        </p:spPr>
        <p:txBody>
          <a:bodyPr/>
          <a:lstStyle/>
          <a:p>
            <a:pPr marL="425195" indent="-425195" defTabSz="543305">
              <a:spcBef>
                <a:spcPts val="3900"/>
              </a:spcBef>
              <a:defRPr sz="3534"/>
            </a:pPr>
            <a:r>
              <a:t>Students were engaged</a:t>
            </a:r>
          </a:p>
          <a:p>
            <a:pPr marL="425195" indent="-425195" defTabSz="543305">
              <a:spcBef>
                <a:spcPts val="3900"/>
              </a:spcBef>
              <a:defRPr sz="3534"/>
            </a:pPr>
            <a:r>
              <a:t>Students used ALEXA for various purposes</a:t>
            </a:r>
          </a:p>
          <a:p>
            <a:pPr marL="425195" indent="-425195" defTabSz="543305">
              <a:spcBef>
                <a:spcPts val="3900"/>
              </a:spcBef>
              <a:defRPr sz="3534"/>
            </a:pPr>
            <a:r>
              <a:t>Reading and Math scores increased for MAP testing</a:t>
            </a:r>
          </a:p>
          <a:p>
            <a:pPr marL="425195" indent="-425195" defTabSz="543305">
              <a:spcBef>
                <a:spcPts val="3900"/>
              </a:spcBef>
              <a:defRPr sz="3534"/>
            </a:pPr>
            <a:r>
              <a:t>Reading scores have improved as seen in Running Records</a:t>
            </a:r>
          </a:p>
          <a:p>
            <a:pPr marL="425195" indent="-425195" defTabSz="543305">
              <a:spcBef>
                <a:spcPts val="3900"/>
              </a:spcBef>
              <a:defRPr sz="3534"/>
            </a:pPr>
            <a:r>
              <a:t>Students who were shy seemed more at ease speaking to ALEXA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IMG_8053.JPG" descr="IMG_8053.JPG"/>
          <p:cNvPicPr>
            <a:picLocks noChangeAspect="1"/>
          </p:cNvPicPr>
          <p:nvPr>
            <p:ph type="pic" idx="13"/>
          </p:nvPr>
        </p:nvPicPr>
        <p:blipFill>
          <a:blip r:embed="rId2">
            <a:extLst/>
          </a:blip>
          <a:srcRect l="0" t="3553" r="0" b="15754"/>
          <a:stretch>
            <a:fillRect/>
          </a:stretch>
        </p:blipFill>
        <p:spPr>
          <a:xfrm>
            <a:off x="1600200" y="635000"/>
            <a:ext cx="9779000" cy="5918200"/>
          </a:xfrm>
          <a:prstGeom prst="rect">
            <a:avLst/>
          </a:prstGeom>
        </p:spPr>
      </p:pic>
      <p:sp>
        <p:nvSpPr>
          <p:cNvPr id="201" name="Worth It?"/>
          <p:cNvSpPr txBox="1"/>
          <p:nvPr>
            <p:ph type="title"/>
          </p:nvPr>
        </p:nvSpPr>
        <p:spPr>
          <a:prstGeom prst="rect">
            <a:avLst/>
          </a:prstGeom>
        </p:spPr>
        <p:txBody>
          <a:bodyPr/>
          <a:lstStyle/>
          <a:p>
            <a:pPr/>
            <a:r>
              <a:t>Worth It?</a:t>
            </a:r>
          </a:p>
        </p:txBody>
      </p:sp>
      <p:sp>
        <p:nvSpPr>
          <p:cNvPr id="202" name="DEFINITELY!"/>
          <p:cNvSpPr txBox="1"/>
          <p:nvPr>
            <p:ph type="body" sz="quarter" idx="1"/>
          </p:nvPr>
        </p:nvSpPr>
        <p:spPr>
          <a:prstGeom prst="rect">
            <a:avLst/>
          </a:prstGeom>
        </p:spPr>
        <p:txBody>
          <a:bodyPr/>
          <a:lstStyle/>
          <a:p>
            <a:pPr/>
            <a:r>
              <a:t>DEFINITELY!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What did I do?"/>
          <p:cNvSpPr txBox="1"/>
          <p:nvPr>
            <p:ph type="title"/>
          </p:nvPr>
        </p:nvSpPr>
        <p:spPr>
          <a:prstGeom prst="rect">
            <a:avLst/>
          </a:prstGeom>
        </p:spPr>
        <p:txBody>
          <a:bodyPr/>
          <a:lstStyle/>
          <a:p>
            <a:pPr/>
            <a:r>
              <a:t>What did I do?</a:t>
            </a:r>
          </a:p>
        </p:txBody>
      </p:sp>
      <p:sp>
        <p:nvSpPr>
          <p:cNvPr id="125" name="I used the Echo Show in my classroom in order to facilitate learning with current information, news, and the “voice” of Alexa in order to answer student questions, quiz students on material being learned in the classroom, and allow students to investigate current world/weather situations."/>
          <p:cNvSpPr txBox="1"/>
          <p:nvPr>
            <p:ph type="body" idx="1"/>
          </p:nvPr>
        </p:nvSpPr>
        <p:spPr>
          <a:prstGeom prst="rect">
            <a:avLst/>
          </a:prstGeom>
        </p:spPr>
        <p:txBody>
          <a:bodyPr/>
          <a:lstStyle/>
          <a:p>
            <a:pPr/>
            <a:r>
              <a:t>I used the Echo Show in my classroom in order to facilitate learning with current information, news, and the “voice” of Alexa in order to answer student questions, quiz students on material being learned in the classroom, and allow students to investigate current world/weather situations.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IMG_8049.JPG" descr="IMG_8049.JPG"/>
          <p:cNvPicPr>
            <a:picLocks noChangeAspect="1"/>
          </p:cNvPicPr>
          <p:nvPr>
            <p:ph type="pic" idx="13"/>
          </p:nvPr>
        </p:nvPicPr>
        <p:blipFill>
          <a:blip r:embed="rId2">
            <a:extLst/>
          </a:blip>
          <a:srcRect l="0" t="0" r="0" b="19307"/>
          <a:stretch>
            <a:fillRect/>
          </a:stretch>
        </p:blipFill>
        <p:spPr>
          <a:xfrm>
            <a:off x="1600200" y="635000"/>
            <a:ext cx="9779000" cy="5918200"/>
          </a:xfrm>
          <a:prstGeom prst="rect">
            <a:avLst/>
          </a:prstGeom>
        </p:spPr>
      </p:pic>
      <p:sp>
        <p:nvSpPr>
          <p:cNvPr id="128" name="Easy to Use"/>
          <p:cNvSpPr txBox="1"/>
          <p:nvPr>
            <p:ph type="title"/>
          </p:nvPr>
        </p:nvSpPr>
        <p:spPr>
          <a:prstGeom prst="rect">
            <a:avLst/>
          </a:prstGeom>
        </p:spPr>
        <p:txBody>
          <a:bodyPr/>
          <a:lstStyle/>
          <a:p>
            <a:pPr/>
            <a:r>
              <a:t>Easy to Use</a:t>
            </a:r>
          </a:p>
        </p:txBody>
      </p:sp>
      <p:sp>
        <p:nvSpPr>
          <p:cNvPr id="129" name="Even a child can use it!"/>
          <p:cNvSpPr txBox="1"/>
          <p:nvPr>
            <p:ph type="body" sz="quarter" idx="1"/>
          </p:nvPr>
        </p:nvSpPr>
        <p:spPr>
          <a:prstGeom prst="rect">
            <a:avLst/>
          </a:prstGeom>
        </p:spPr>
        <p:txBody>
          <a:bodyPr/>
          <a:lstStyle/>
          <a:p>
            <a:pPr/>
            <a:r>
              <a:t>Even a child can use it!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What else?"/>
          <p:cNvSpPr txBox="1"/>
          <p:nvPr>
            <p:ph type="title"/>
          </p:nvPr>
        </p:nvSpPr>
        <p:spPr>
          <a:prstGeom prst="rect">
            <a:avLst/>
          </a:prstGeom>
        </p:spPr>
        <p:txBody>
          <a:bodyPr/>
          <a:lstStyle/>
          <a:p>
            <a:pPr/>
            <a:r>
              <a:t>What else?</a:t>
            </a:r>
          </a:p>
        </p:txBody>
      </p:sp>
      <p:sp>
        <p:nvSpPr>
          <p:cNvPr id="132" name="In order for all of the students to easily hear the information, I used a bluetooth wireless speaker connected to the Echo Show so that the sound could easily be heard throughout the classroom."/>
          <p:cNvSpPr txBox="1"/>
          <p:nvPr>
            <p:ph type="body" idx="1"/>
          </p:nvPr>
        </p:nvSpPr>
        <p:spPr>
          <a:prstGeom prst="rect">
            <a:avLst/>
          </a:prstGeom>
        </p:spPr>
        <p:txBody>
          <a:bodyPr/>
          <a:lstStyle/>
          <a:p>
            <a:pPr/>
            <a:r>
              <a:t>In order for all of the students to easily hear the information, I used a bluetooth wireless speaker connected to the Echo Show so that the sound could easily be heard throughout the classroom.</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Why did I do it?"/>
          <p:cNvSpPr txBox="1"/>
          <p:nvPr>
            <p:ph type="title"/>
          </p:nvPr>
        </p:nvSpPr>
        <p:spPr>
          <a:prstGeom prst="rect">
            <a:avLst/>
          </a:prstGeom>
        </p:spPr>
        <p:txBody>
          <a:bodyPr/>
          <a:lstStyle/>
          <a:p>
            <a:pPr/>
            <a:r>
              <a:t>Why did I do it?</a:t>
            </a:r>
          </a:p>
        </p:txBody>
      </p:sp>
      <p:sp>
        <p:nvSpPr>
          <p:cNvPr id="135" name="Students today live in the information age.  We can easily and instantly access information.  However, when teaching, it is very easy to just ask Alexa a question instead of having to stop teaching, go to a computer, and look up the information.  Also, with elementary students, it was easier for them to orally ask a question instead of typing it into a computer or tablet."/>
          <p:cNvSpPr txBox="1"/>
          <p:nvPr>
            <p:ph type="body" idx="1"/>
          </p:nvPr>
        </p:nvSpPr>
        <p:spPr>
          <a:prstGeom prst="rect">
            <a:avLst/>
          </a:prstGeom>
        </p:spPr>
        <p:txBody>
          <a:bodyPr/>
          <a:lstStyle/>
          <a:p>
            <a:pPr/>
            <a:r>
              <a:t>Students today live in the information age.  We can easily and instantly access information.  However, when teaching, it is very easy to just ask Alexa a question instead of having to stop teaching, go to a computer, and look up the information.  Also, with elementary students, it was easier for them to orally ask a question instead of typing it into a computer or tablet.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IMG_8263.JPG" descr="IMG_8263.JPG"/>
          <p:cNvPicPr>
            <a:picLocks noChangeAspect="1"/>
          </p:cNvPicPr>
          <p:nvPr>
            <p:ph type="pic" idx="13"/>
          </p:nvPr>
        </p:nvPicPr>
        <p:blipFill>
          <a:blip r:embed="rId2">
            <a:extLst/>
          </a:blip>
          <a:srcRect l="0" t="0" r="0" b="19307"/>
          <a:stretch>
            <a:fillRect/>
          </a:stretch>
        </p:blipFill>
        <p:spPr>
          <a:xfrm>
            <a:off x="1600200" y="635000"/>
            <a:ext cx="9779000" cy="5918200"/>
          </a:xfrm>
          <a:prstGeom prst="rect">
            <a:avLst/>
          </a:prstGeom>
        </p:spPr>
      </p:pic>
      <p:sp>
        <p:nvSpPr>
          <p:cNvPr id="138" name="Asking a question"/>
          <p:cNvSpPr txBox="1"/>
          <p:nvPr>
            <p:ph type="title"/>
          </p:nvPr>
        </p:nvSpPr>
        <p:spPr>
          <a:prstGeom prst="rect">
            <a:avLst/>
          </a:prstGeom>
        </p:spPr>
        <p:txBody>
          <a:bodyPr/>
          <a:lstStyle/>
          <a:p>
            <a:pPr/>
            <a:r>
              <a:t>Asking a question</a:t>
            </a:r>
          </a:p>
        </p:txBody>
      </p:sp>
      <p:sp>
        <p:nvSpPr>
          <p:cNvPr id="139" name="Easier for younger students to use"/>
          <p:cNvSpPr txBox="1"/>
          <p:nvPr>
            <p:ph type="body" sz="quarter" idx="1"/>
          </p:nvPr>
        </p:nvSpPr>
        <p:spPr>
          <a:prstGeom prst="rect">
            <a:avLst/>
          </a:prstGeom>
        </p:spPr>
        <p:txBody>
          <a:bodyPr/>
          <a:lstStyle/>
          <a:p>
            <a:pPr/>
            <a:r>
              <a:t>Easier for younger students to use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How Did it Work?"/>
          <p:cNvSpPr txBox="1"/>
          <p:nvPr>
            <p:ph type="title"/>
          </p:nvPr>
        </p:nvSpPr>
        <p:spPr>
          <a:prstGeom prst="rect">
            <a:avLst/>
          </a:prstGeom>
        </p:spPr>
        <p:txBody>
          <a:bodyPr/>
          <a:lstStyle/>
          <a:p>
            <a:pPr/>
            <a:r>
              <a:t>How Did it Work?</a:t>
            </a:r>
          </a:p>
        </p:txBody>
      </p:sp>
      <p:sp>
        <p:nvSpPr>
          <p:cNvPr id="142" name="Each day, students used the Echo Show in various ways.  We used it every day in order to investigate current weather conditions (with illustrations!) during calendar time."/>
          <p:cNvSpPr txBox="1"/>
          <p:nvPr>
            <p:ph type="body" idx="1"/>
          </p:nvPr>
        </p:nvSpPr>
        <p:spPr>
          <a:prstGeom prst="rect">
            <a:avLst/>
          </a:prstGeom>
        </p:spPr>
        <p:txBody>
          <a:bodyPr/>
          <a:lstStyle/>
          <a:p>
            <a:pPr/>
            <a:r>
              <a:t>Each day, students used the Echo Show in various ways.  We used it every day in order to investigate current weather conditions (with illustrations!) during calendar time.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G_0646.JPG" descr="IMG_0646.JPG"/>
          <p:cNvPicPr>
            <a:picLocks noChangeAspect="1"/>
          </p:cNvPicPr>
          <p:nvPr>
            <p:ph type="pic" idx="13"/>
          </p:nvPr>
        </p:nvPicPr>
        <p:blipFill>
          <a:blip r:embed="rId2">
            <a:extLst/>
          </a:blip>
          <a:srcRect l="0" t="9653" r="0" b="9653"/>
          <a:stretch>
            <a:fillRect/>
          </a:stretch>
        </p:blipFill>
        <p:spPr>
          <a:xfrm>
            <a:off x="1600200" y="635000"/>
            <a:ext cx="9779000" cy="5918200"/>
          </a:xfrm>
          <a:prstGeom prst="rect">
            <a:avLst/>
          </a:prstGeom>
        </p:spPr>
      </p:pic>
      <p:sp>
        <p:nvSpPr>
          <p:cNvPr id="145" name="Daily Weather"/>
          <p:cNvSpPr txBox="1"/>
          <p:nvPr>
            <p:ph type="title"/>
          </p:nvPr>
        </p:nvSpPr>
        <p:spPr>
          <a:prstGeom prst="rect">
            <a:avLst/>
          </a:prstGeom>
        </p:spPr>
        <p:txBody>
          <a:bodyPr/>
          <a:lstStyle/>
          <a:p>
            <a:pPr/>
            <a:r>
              <a:t>Daily Weather</a:t>
            </a:r>
          </a:p>
        </p:txBody>
      </p:sp>
      <p:sp>
        <p:nvSpPr>
          <p:cNvPr id="146" name="With illustrations!"/>
          <p:cNvSpPr txBox="1"/>
          <p:nvPr>
            <p:ph type="body" sz="quarter" idx="1"/>
          </p:nvPr>
        </p:nvSpPr>
        <p:spPr>
          <a:prstGeom prst="rect">
            <a:avLst/>
          </a:prstGeom>
        </p:spPr>
        <p:txBody>
          <a:bodyPr/>
          <a:lstStyle/>
          <a:p>
            <a:pPr/>
            <a:r>
              <a:t>With illustrations!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8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