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6" r:id="rId8"/>
    <p:sldId id="268" r:id="rId9"/>
    <p:sldId id="269" r:id="rId10"/>
    <p:sldId id="270" r:id="rId11"/>
    <p:sldId id="272" r:id="rId12"/>
    <p:sldId id="264" r:id="rId13"/>
    <p:sldId id="271" r:id="rId14"/>
    <p:sldId id="265" r:id="rId15"/>
    <p:sldId id="274" r:id="rId16"/>
    <p:sldId id="273"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014" y="-7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086" name="Group 38"/>
          <p:cNvGrpSpPr>
            <a:grpSpLocks/>
          </p:cNvGrpSpPr>
          <p:nvPr/>
        </p:nvGrpSpPr>
        <p:grpSpPr bwMode="auto">
          <a:xfrm>
            <a:off x="6350" y="615950"/>
            <a:ext cx="9118600" cy="6223000"/>
            <a:chOff x="4" y="388"/>
            <a:chExt cx="5744" cy="3920"/>
          </a:xfrm>
        </p:grpSpPr>
        <p:grpSp>
          <p:nvGrpSpPr>
            <p:cNvPr id="2052" name="Group 4"/>
            <p:cNvGrpSpPr>
              <a:grpSpLocks/>
            </p:cNvGrpSpPr>
            <p:nvPr/>
          </p:nvGrpSpPr>
          <p:grpSpPr bwMode="auto">
            <a:xfrm>
              <a:off x="4" y="3364"/>
              <a:ext cx="424" cy="424"/>
              <a:chOff x="4" y="3364"/>
              <a:chExt cx="424" cy="424"/>
            </a:xfrm>
          </p:grpSpPr>
          <p:sp>
            <p:nvSpPr>
              <p:cNvPr id="2050" name="Oval 2"/>
              <p:cNvSpPr>
                <a:spLocks noChangeArrowheads="1"/>
              </p:cNvSpPr>
              <p:nvPr/>
            </p:nvSpPr>
            <p:spPr bwMode="grayWhite">
              <a:xfrm>
                <a:off x="4" y="3364"/>
                <a:ext cx="424" cy="42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 name="Oval 3"/>
              <p:cNvSpPr>
                <a:spLocks noChangeArrowheads="1"/>
              </p:cNvSpPr>
              <p:nvPr/>
            </p:nvSpPr>
            <p:spPr bwMode="grayWhite">
              <a:xfrm>
                <a:off x="100" y="3460"/>
                <a:ext cx="63" cy="6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55" name="Group 7"/>
            <p:cNvGrpSpPr>
              <a:grpSpLocks/>
            </p:cNvGrpSpPr>
            <p:nvPr/>
          </p:nvGrpSpPr>
          <p:grpSpPr bwMode="auto">
            <a:xfrm>
              <a:off x="340" y="3700"/>
              <a:ext cx="184" cy="184"/>
              <a:chOff x="340" y="3700"/>
              <a:chExt cx="184" cy="184"/>
            </a:xfrm>
          </p:grpSpPr>
          <p:sp>
            <p:nvSpPr>
              <p:cNvPr id="2053" name="Oval 5"/>
              <p:cNvSpPr>
                <a:spLocks noChangeArrowheads="1"/>
              </p:cNvSpPr>
              <p:nvPr/>
            </p:nvSpPr>
            <p:spPr bwMode="grayWhite">
              <a:xfrm>
                <a:off x="340" y="3700"/>
                <a:ext cx="184" cy="18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Oval 6"/>
              <p:cNvSpPr>
                <a:spLocks noChangeArrowheads="1"/>
              </p:cNvSpPr>
              <p:nvPr/>
            </p:nvSpPr>
            <p:spPr bwMode="grayWhite">
              <a:xfrm>
                <a:off x="382" y="3742"/>
                <a:ext cx="24" cy="2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58" name="Group 10"/>
            <p:cNvGrpSpPr>
              <a:grpSpLocks/>
            </p:cNvGrpSpPr>
            <p:nvPr/>
          </p:nvGrpSpPr>
          <p:grpSpPr bwMode="auto">
            <a:xfrm>
              <a:off x="3875" y="3612"/>
              <a:ext cx="280" cy="280"/>
              <a:chOff x="3875" y="3612"/>
              <a:chExt cx="280" cy="280"/>
            </a:xfrm>
          </p:grpSpPr>
          <p:sp>
            <p:nvSpPr>
              <p:cNvPr id="2056" name="Oval 8"/>
              <p:cNvSpPr>
                <a:spLocks noChangeArrowheads="1"/>
              </p:cNvSpPr>
              <p:nvPr/>
            </p:nvSpPr>
            <p:spPr bwMode="grayWhite">
              <a:xfrm>
                <a:off x="3875" y="3612"/>
                <a:ext cx="280" cy="28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7" name="Oval 9"/>
              <p:cNvSpPr>
                <a:spLocks noChangeArrowheads="1"/>
              </p:cNvSpPr>
              <p:nvPr/>
            </p:nvSpPr>
            <p:spPr bwMode="grayWhite">
              <a:xfrm>
                <a:off x="3939" y="3676"/>
                <a:ext cx="39" cy="3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61" name="Group 13"/>
            <p:cNvGrpSpPr>
              <a:grpSpLocks/>
            </p:cNvGrpSpPr>
            <p:nvPr/>
          </p:nvGrpSpPr>
          <p:grpSpPr bwMode="auto">
            <a:xfrm>
              <a:off x="1560" y="4076"/>
              <a:ext cx="232" cy="232"/>
              <a:chOff x="1560" y="4076"/>
              <a:chExt cx="232" cy="232"/>
            </a:xfrm>
          </p:grpSpPr>
          <p:sp>
            <p:nvSpPr>
              <p:cNvPr id="2059" name="Oval 11"/>
              <p:cNvSpPr>
                <a:spLocks noChangeArrowheads="1"/>
              </p:cNvSpPr>
              <p:nvPr/>
            </p:nvSpPr>
            <p:spPr bwMode="grayWhite">
              <a:xfrm>
                <a:off x="1560" y="4076"/>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0" name="Oval 12"/>
              <p:cNvSpPr>
                <a:spLocks noChangeArrowheads="1"/>
              </p:cNvSpPr>
              <p:nvPr/>
            </p:nvSpPr>
            <p:spPr bwMode="grayWhite">
              <a:xfrm>
                <a:off x="1613" y="4129"/>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64" name="Group 16"/>
            <p:cNvGrpSpPr>
              <a:grpSpLocks/>
            </p:cNvGrpSpPr>
            <p:nvPr/>
          </p:nvGrpSpPr>
          <p:grpSpPr bwMode="auto">
            <a:xfrm>
              <a:off x="4" y="2788"/>
              <a:ext cx="232" cy="232"/>
              <a:chOff x="4" y="2788"/>
              <a:chExt cx="232" cy="232"/>
            </a:xfrm>
          </p:grpSpPr>
          <p:sp>
            <p:nvSpPr>
              <p:cNvPr id="2062" name="Oval 14"/>
              <p:cNvSpPr>
                <a:spLocks noChangeArrowheads="1"/>
              </p:cNvSpPr>
              <p:nvPr/>
            </p:nvSpPr>
            <p:spPr bwMode="grayWhite">
              <a:xfrm>
                <a:off x="4" y="2788"/>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3" name="Oval 15"/>
              <p:cNvSpPr>
                <a:spLocks noChangeArrowheads="1"/>
              </p:cNvSpPr>
              <p:nvPr/>
            </p:nvSpPr>
            <p:spPr bwMode="grayWhite">
              <a:xfrm>
                <a:off x="57" y="2841"/>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67" name="Group 19"/>
            <p:cNvGrpSpPr>
              <a:grpSpLocks/>
            </p:cNvGrpSpPr>
            <p:nvPr/>
          </p:nvGrpSpPr>
          <p:grpSpPr bwMode="auto">
            <a:xfrm>
              <a:off x="3460" y="388"/>
              <a:ext cx="424" cy="424"/>
              <a:chOff x="3460" y="388"/>
              <a:chExt cx="424" cy="424"/>
            </a:xfrm>
          </p:grpSpPr>
          <p:sp>
            <p:nvSpPr>
              <p:cNvPr id="2065" name="Oval 17"/>
              <p:cNvSpPr>
                <a:spLocks noChangeArrowheads="1"/>
              </p:cNvSpPr>
              <p:nvPr/>
            </p:nvSpPr>
            <p:spPr bwMode="grayWhite">
              <a:xfrm>
                <a:off x="3460" y="388"/>
                <a:ext cx="424" cy="42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6" name="Oval 18"/>
              <p:cNvSpPr>
                <a:spLocks noChangeArrowheads="1"/>
              </p:cNvSpPr>
              <p:nvPr/>
            </p:nvSpPr>
            <p:spPr bwMode="grayWhite">
              <a:xfrm>
                <a:off x="3556" y="484"/>
                <a:ext cx="63" cy="6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70" name="Group 22"/>
            <p:cNvGrpSpPr>
              <a:grpSpLocks/>
            </p:cNvGrpSpPr>
            <p:nvPr/>
          </p:nvGrpSpPr>
          <p:grpSpPr bwMode="auto">
            <a:xfrm>
              <a:off x="3220" y="580"/>
              <a:ext cx="232" cy="232"/>
              <a:chOff x="3220" y="580"/>
              <a:chExt cx="232" cy="232"/>
            </a:xfrm>
          </p:grpSpPr>
          <p:sp>
            <p:nvSpPr>
              <p:cNvPr id="2068" name="Oval 20"/>
              <p:cNvSpPr>
                <a:spLocks noChangeArrowheads="1"/>
              </p:cNvSpPr>
              <p:nvPr/>
            </p:nvSpPr>
            <p:spPr bwMode="grayWhite">
              <a:xfrm>
                <a:off x="3220" y="580"/>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9" name="Oval 21"/>
              <p:cNvSpPr>
                <a:spLocks noChangeArrowheads="1"/>
              </p:cNvSpPr>
              <p:nvPr/>
            </p:nvSpPr>
            <p:spPr bwMode="grayWhite">
              <a:xfrm>
                <a:off x="3273" y="633"/>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73" name="Group 25"/>
            <p:cNvGrpSpPr>
              <a:grpSpLocks/>
            </p:cNvGrpSpPr>
            <p:nvPr/>
          </p:nvGrpSpPr>
          <p:grpSpPr bwMode="auto">
            <a:xfrm>
              <a:off x="3892" y="388"/>
              <a:ext cx="232" cy="232"/>
              <a:chOff x="3892" y="388"/>
              <a:chExt cx="232" cy="232"/>
            </a:xfrm>
          </p:grpSpPr>
          <p:sp>
            <p:nvSpPr>
              <p:cNvPr id="2071" name="Oval 23"/>
              <p:cNvSpPr>
                <a:spLocks noChangeArrowheads="1"/>
              </p:cNvSpPr>
              <p:nvPr/>
            </p:nvSpPr>
            <p:spPr bwMode="grayWhite">
              <a:xfrm>
                <a:off x="3892" y="388"/>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2" name="Oval 24"/>
              <p:cNvSpPr>
                <a:spLocks noChangeArrowheads="1"/>
              </p:cNvSpPr>
              <p:nvPr/>
            </p:nvSpPr>
            <p:spPr bwMode="grayWhite">
              <a:xfrm>
                <a:off x="3945" y="441"/>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76" name="Group 28"/>
            <p:cNvGrpSpPr>
              <a:grpSpLocks/>
            </p:cNvGrpSpPr>
            <p:nvPr/>
          </p:nvGrpSpPr>
          <p:grpSpPr bwMode="auto">
            <a:xfrm>
              <a:off x="5420" y="1139"/>
              <a:ext cx="328" cy="328"/>
              <a:chOff x="5420" y="1139"/>
              <a:chExt cx="328" cy="328"/>
            </a:xfrm>
          </p:grpSpPr>
          <p:sp>
            <p:nvSpPr>
              <p:cNvPr id="2074" name="Oval 26"/>
              <p:cNvSpPr>
                <a:spLocks noChangeArrowheads="1"/>
              </p:cNvSpPr>
              <p:nvPr/>
            </p:nvSpPr>
            <p:spPr bwMode="grayWhite">
              <a:xfrm>
                <a:off x="5420" y="1139"/>
                <a:ext cx="328" cy="32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5" name="Oval 27"/>
              <p:cNvSpPr>
                <a:spLocks noChangeArrowheads="1"/>
              </p:cNvSpPr>
              <p:nvPr/>
            </p:nvSpPr>
            <p:spPr bwMode="grayWhite">
              <a:xfrm>
                <a:off x="5495" y="1214"/>
                <a:ext cx="47" cy="4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79" name="Group 31"/>
            <p:cNvGrpSpPr>
              <a:grpSpLocks/>
            </p:cNvGrpSpPr>
            <p:nvPr/>
          </p:nvGrpSpPr>
          <p:grpSpPr bwMode="auto">
            <a:xfrm>
              <a:off x="5476" y="1588"/>
              <a:ext cx="136" cy="136"/>
              <a:chOff x="5476" y="1588"/>
              <a:chExt cx="136" cy="136"/>
            </a:xfrm>
          </p:grpSpPr>
          <p:sp>
            <p:nvSpPr>
              <p:cNvPr id="2077" name="Oval 29"/>
              <p:cNvSpPr>
                <a:spLocks noChangeArrowheads="1"/>
              </p:cNvSpPr>
              <p:nvPr/>
            </p:nvSpPr>
            <p:spPr bwMode="grayWhite">
              <a:xfrm>
                <a:off x="5476" y="1588"/>
                <a:ext cx="136" cy="13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 name="Oval 30"/>
              <p:cNvSpPr>
                <a:spLocks noChangeArrowheads="1"/>
              </p:cNvSpPr>
              <p:nvPr/>
            </p:nvSpPr>
            <p:spPr bwMode="grayWhite">
              <a:xfrm>
                <a:off x="5508" y="1620"/>
                <a:ext cx="16" cy="1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82" name="Group 34"/>
            <p:cNvGrpSpPr>
              <a:grpSpLocks/>
            </p:cNvGrpSpPr>
            <p:nvPr/>
          </p:nvGrpSpPr>
          <p:grpSpPr bwMode="auto">
            <a:xfrm>
              <a:off x="772" y="772"/>
              <a:ext cx="328" cy="328"/>
              <a:chOff x="772" y="772"/>
              <a:chExt cx="328" cy="328"/>
            </a:xfrm>
          </p:grpSpPr>
          <p:sp>
            <p:nvSpPr>
              <p:cNvPr id="2080" name="Oval 32"/>
              <p:cNvSpPr>
                <a:spLocks noChangeArrowheads="1"/>
              </p:cNvSpPr>
              <p:nvPr/>
            </p:nvSpPr>
            <p:spPr bwMode="grayWhite">
              <a:xfrm>
                <a:off x="772" y="772"/>
                <a:ext cx="328" cy="32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1" name="Oval 33"/>
              <p:cNvSpPr>
                <a:spLocks noChangeArrowheads="1"/>
              </p:cNvSpPr>
              <p:nvPr/>
            </p:nvSpPr>
            <p:spPr bwMode="grayWhite">
              <a:xfrm>
                <a:off x="846" y="84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85" name="Group 37"/>
            <p:cNvGrpSpPr>
              <a:grpSpLocks/>
            </p:cNvGrpSpPr>
            <p:nvPr/>
          </p:nvGrpSpPr>
          <p:grpSpPr bwMode="auto">
            <a:xfrm>
              <a:off x="1108" y="868"/>
              <a:ext cx="232" cy="232"/>
              <a:chOff x="1108" y="868"/>
              <a:chExt cx="232" cy="232"/>
            </a:xfrm>
          </p:grpSpPr>
          <p:sp>
            <p:nvSpPr>
              <p:cNvPr id="2083" name="Oval 35"/>
              <p:cNvSpPr>
                <a:spLocks noChangeArrowheads="1"/>
              </p:cNvSpPr>
              <p:nvPr/>
            </p:nvSpPr>
            <p:spPr bwMode="grayWhite">
              <a:xfrm>
                <a:off x="1108" y="868"/>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4" name="Oval 36"/>
              <p:cNvSpPr>
                <a:spLocks noChangeArrowheads="1"/>
              </p:cNvSpPr>
              <p:nvPr/>
            </p:nvSpPr>
            <p:spPr bwMode="grayWhite">
              <a:xfrm>
                <a:off x="1161" y="921"/>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087" name="Rectangle 39"/>
          <p:cNvSpPr>
            <a:spLocks noGrp="1" noChangeArrowheads="1"/>
          </p:cNvSpPr>
          <p:nvPr>
            <p:ph type="ctrTitle" sz="quarter"/>
          </p:nvPr>
        </p:nvSpPr>
        <p:spPr>
          <a:xfrm>
            <a:off x="685800" y="2286000"/>
            <a:ext cx="7772400" cy="1143000"/>
          </a:xfrm>
        </p:spPr>
        <p:txBody>
          <a:bodyPr/>
          <a:lstStyle>
            <a:lvl1pPr>
              <a:defRPr/>
            </a:lvl1pPr>
          </a:lstStyle>
          <a:p>
            <a:pPr lvl="0"/>
            <a:r>
              <a:rPr lang="en-US" altLang="en-US" noProof="0" smtClean="0"/>
              <a:t>Click to edit Master title style</a:t>
            </a:r>
          </a:p>
        </p:txBody>
      </p:sp>
      <p:sp>
        <p:nvSpPr>
          <p:cNvPr id="2088" name="Rectangle 40"/>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2089" name="Rectangle 41"/>
          <p:cNvSpPr>
            <a:spLocks noGrp="1" noChangeArrowheads="1"/>
          </p:cNvSpPr>
          <p:nvPr>
            <p:ph type="dt" sz="quarter" idx="2"/>
          </p:nvPr>
        </p:nvSpPr>
        <p:spPr/>
        <p:txBody>
          <a:bodyPr/>
          <a:lstStyle>
            <a:lvl1pPr>
              <a:defRPr/>
            </a:lvl1pPr>
          </a:lstStyle>
          <a:p>
            <a:endParaRPr lang="en-US" altLang="en-US"/>
          </a:p>
        </p:txBody>
      </p:sp>
      <p:sp>
        <p:nvSpPr>
          <p:cNvPr id="2090" name="Rectangle 42"/>
          <p:cNvSpPr>
            <a:spLocks noGrp="1" noChangeArrowheads="1"/>
          </p:cNvSpPr>
          <p:nvPr>
            <p:ph type="ftr" sz="quarter" idx="3"/>
          </p:nvPr>
        </p:nvSpPr>
        <p:spPr/>
        <p:txBody>
          <a:bodyPr/>
          <a:lstStyle>
            <a:lvl1pPr>
              <a:defRPr/>
            </a:lvl1pPr>
          </a:lstStyle>
          <a:p>
            <a:endParaRPr lang="en-US" altLang="en-US"/>
          </a:p>
        </p:txBody>
      </p:sp>
      <p:sp>
        <p:nvSpPr>
          <p:cNvPr id="2091" name="Rectangle 43"/>
          <p:cNvSpPr>
            <a:spLocks noGrp="1" noChangeArrowheads="1"/>
          </p:cNvSpPr>
          <p:nvPr>
            <p:ph type="sldNum" sz="quarter" idx="4"/>
          </p:nvPr>
        </p:nvSpPr>
        <p:spPr/>
        <p:txBody>
          <a:bodyPr/>
          <a:lstStyle>
            <a:lvl1pPr>
              <a:defRPr/>
            </a:lvl1pPr>
          </a:lstStyle>
          <a:p>
            <a:fld id="{95B1E9F4-75A5-4768-9BDD-AEBBD2317207}"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563FC0E-28F4-4B2B-8D4C-44570EDDB83D}" type="slidenum">
              <a:rPr lang="en-US" altLang="en-US"/>
              <a:pPr/>
              <a:t>‹#›</a:t>
            </a:fld>
            <a:endParaRPr lang="en-US" altLang="en-US"/>
          </a:p>
        </p:txBody>
      </p:sp>
    </p:spTree>
    <p:extLst>
      <p:ext uri="{BB962C8B-B14F-4D97-AF65-F5344CB8AC3E}">
        <p14:creationId xmlns:p14="http://schemas.microsoft.com/office/powerpoint/2010/main" val="167005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2EFD6E0-CCC4-4381-92EB-091BEE7909FD}" type="slidenum">
              <a:rPr lang="en-US" altLang="en-US"/>
              <a:pPr/>
              <a:t>‹#›</a:t>
            </a:fld>
            <a:endParaRPr lang="en-US" altLang="en-US"/>
          </a:p>
        </p:txBody>
      </p:sp>
    </p:spTree>
    <p:extLst>
      <p:ext uri="{BB962C8B-B14F-4D97-AF65-F5344CB8AC3E}">
        <p14:creationId xmlns:p14="http://schemas.microsoft.com/office/powerpoint/2010/main" val="94080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A3F0481-0062-41C4-8652-AE893763A0D0}" type="slidenum">
              <a:rPr lang="en-US" altLang="en-US"/>
              <a:pPr/>
              <a:t>‹#›</a:t>
            </a:fld>
            <a:endParaRPr lang="en-US" altLang="en-US"/>
          </a:p>
        </p:txBody>
      </p:sp>
    </p:spTree>
    <p:extLst>
      <p:ext uri="{BB962C8B-B14F-4D97-AF65-F5344CB8AC3E}">
        <p14:creationId xmlns:p14="http://schemas.microsoft.com/office/powerpoint/2010/main" val="2207951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FF3D64C-61B2-45DF-AFD4-C52114C54A85}" type="slidenum">
              <a:rPr lang="en-US" altLang="en-US"/>
              <a:pPr/>
              <a:t>‹#›</a:t>
            </a:fld>
            <a:endParaRPr lang="en-US" altLang="en-US"/>
          </a:p>
        </p:txBody>
      </p:sp>
    </p:spTree>
    <p:extLst>
      <p:ext uri="{BB962C8B-B14F-4D97-AF65-F5344CB8AC3E}">
        <p14:creationId xmlns:p14="http://schemas.microsoft.com/office/powerpoint/2010/main" val="3599765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C929C1A-8FF6-40E9-A6C3-6DE498B06F20}" type="slidenum">
              <a:rPr lang="en-US" altLang="en-US"/>
              <a:pPr/>
              <a:t>‹#›</a:t>
            </a:fld>
            <a:endParaRPr lang="en-US" altLang="en-US"/>
          </a:p>
        </p:txBody>
      </p:sp>
    </p:spTree>
    <p:extLst>
      <p:ext uri="{BB962C8B-B14F-4D97-AF65-F5344CB8AC3E}">
        <p14:creationId xmlns:p14="http://schemas.microsoft.com/office/powerpoint/2010/main" val="78192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830C2E3-97F7-4EAE-BA98-1DB558F4121D}" type="slidenum">
              <a:rPr lang="en-US" altLang="en-US"/>
              <a:pPr/>
              <a:t>‹#›</a:t>
            </a:fld>
            <a:endParaRPr lang="en-US" altLang="en-US"/>
          </a:p>
        </p:txBody>
      </p:sp>
    </p:spTree>
    <p:extLst>
      <p:ext uri="{BB962C8B-B14F-4D97-AF65-F5344CB8AC3E}">
        <p14:creationId xmlns:p14="http://schemas.microsoft.com/office/powerpoint/2010/main" val="1142050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74601CB-7496-4E4D-9620-B3531975F4EA}" type="slidenum">
              <a:rPr lang="en-US" altLang="en-US"/>
              <a:pPr/>
              <a:t>‹#›</a:t>
            </a:fld>
            <a:endParaRPr lang="en-US" altLang="en-US"/>
          </a:p>
        </p:txBody>
      </p:sp>
    </p:spTree>
    <p:extLst>
      <p:ext uri="{BB962C8B-B14F-4D97-AF65-F5344CB8AC3E}">
        <p14:creationId xmlns:p14="http://schemas.microsoft.com/office/powerpoint/2010/main" val="1267857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D2CB21C-AC17-4F27-B578-49ED95526D01}" type="slidenum">
              <a:rPr lang="en-US" altLang="en-US"/>
              <a:pPr/>
              <a:t>‹#›</a:t>
            </a:fld>
            <a:endParaRPr lang="en-US" altLang="en-US"/>
          </a:p>
        </p:txBody>
      </p:sp>
    </p:spTree>
    <p:extLst>
      <p:ext uri="{BB962C8B-B14F-4D97-AF65-F5344CB8AC3E}">
        <p14:creationId xmlns:p14="http://schemas.microsoft.com/office/powerpoint/2010/main" val="16791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D0B2AE5-EF31-42A5-8FDE-8133F106263C}" type="slidenum">
              <a:rPr lang="en-US" altLang="en-US"/>
              <a:pPr/>
              <a:t>‹#›</a:t>
            </a:fld>
            <a:endParaRPr lang="en-US" altLang="en-US"/>
          </a:p>
        </p:txBody>
      </p:sp>
    </p:spTree>
    <p:extLst>
      <p:ext uri="{BB962C8B-B14F-4D97-AF65-F5344CB8AC3E}">
        <p14:creationId xmlns:p14="http://schemas.microsoft.com/office/powerpoint/2010/main" val="3842886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7A5F2EF-1773-4B67-8A5E-A0BAF8E06E56}" type="slidenum">
              <a:rPr lang="en-US" altLang="en-US"/>
              <a:pPr/>
              <a:t>‹#›</a:t>
            </a:fld>
            <a:endParaRPr lang="en-US" altLang="en-US"/>
          </a:p>
        </p:txBody>
      </p:sp>
    </p:spTree>
    <p:extLst>
      <p:ext uri="{BB962C8B-B14F-4D97-AF65-F5344CB8AC3E}">
        <p14:creationId xmlns:p14="http://schemas.microsoft.com/office/powerpoint/2010/main" val="2748752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0B941BC5-4726-4B73-871D-EA32FA5F8ADE}" type="slidenum">
              <a:rPr lang="en-US" altLang="en-US"/>
              <a:pPr/>
              <a:t>‹#›</a:t>
            </a:fld>
            <a:endParaRPr lang="en-US" altLang="en-US"/>
          </a:p>
        </p:txBody>
      </p:sp>
      <p:grpSp>
        <p:nvGrpSpPr>
          <p:cNvPr id="1067" name="Group 43"/>
          <p:cNvGrpSpPr>
            <a:grpSpLocks/>
          </p:cNvGrpSpPr>
          <p:nvPr/>
        </p:nvGrpSpPr>
        <p:grpSpPr bwMode="auto">
          <a:xfrm>
            <a:off x="6350" y="6350"/>
            <a:ext cx="9118600" cy="6832600"/>
            <a:chOff x="4" y="4"/>
            <a:chExt cx="5744" cy="4304"/>
          </a:xfrm>
        </p:grpSpPr>
        <p:grpSp>
          <p:nvGrpSpPr>
            <p:cNvPr id="1033" name="Group 9"/>
            <p:cNvGrpSpPr>
              <a:grpSpLocks/>
            </p:cNvGrpSpPr>
            <p:nvPr/>
          </p:nvGrpSpPr>
          <p:grpSpPr bwMode="auto">
            <a:xfrm>
              <a:off x="4" y="3364"/>
              <a:ext cx="424" cy="424"/>
              <a:chOff x="4" y="3364"/>
              <a:chExt cx="424" cy="424"/>
            </a:xfrm>
          </p:grpSpPr>
          <p:sp>
            <p:nvSpPr>
              <p:cNvPr id="1031" name="Oval 7"/>
              <p:cNvSpPr>
                <a:spLocks noChangeArrowheads="1"/>
              </p:cNvSpPr>
              <p:nvPr/>
            </p:nvSpPr>
            <p:spPr bwMode="grayWhite">
              <a:xfrm>
                <a:off x="4" y="3364"/>
                <a:ext cx="424" cy="42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Oval 8"/>
              <p:cNvSpPr>
                <a:spLocks noChangeArrowheads="1"/>
              </p:cNvSpPr>
              <p:nvPr/>
            </p:nvSpPr>
            <p:spPr bwMode="grayWhite">
              <a:xfrm>
                <a:off x="100" y="3460"/>
                <a:ext cx="63" cy="6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6" name="Group 12"/>
            <p:cNvGrpSpPr>
              <a:grpSpLocks/>
            </p:cNvGrpSpPr>
            <p:nvPr/>
          </p:nvGrpSpPr>
          <p:grpSpPr bwMode="auto">
            <a:xfrm>
              <a:off x="340" y="3700"/>
              <a:ext cx="184" cy="184"/>
              <a:chOff x="340" y="3700"/>
              <a:chExt cx="184" cy="184"/>
            </a:xfrm>
          </p:grpSpPr>
          <p:sp>
            <p:nvSpPr>
              <p:cNvPr id="1034" name="Oval 10"/>
              <p:cNvSpPr>
                <a:spLocks noChangeArrowheads="1"/>
              </p:cNvSpPr>
              <p:nvPr/>
            </p:nvSpPr>
            <p:spPr bwMode="grayWhite">
              <a:xfrm>
                <a:off x="340" y="3700"/>
                <a:ext cx="184" cy="18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Oval 11"/>
              <p:cNvSpPr>
                <a:spLocks noChangeArrowheads="1"/>
              </p:cNvSpPr>
              <p:nvPr/>
            </p:nvSpPr>
            <p:spPr bwMode="grayWhite">
              <a:xfrm>
                <a:off x="382" y="3742"/>
                <a:ext cx="24" cy="2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9" name="Group 15"/>
            <p:cNvGrpSpPr>
              <a:grpSpLocks/>
            </p:cNvGrpSpPr>
            <p:nvPr/>
          </p:nvGrpSpPr>
          <p:grpSpPr bwMode="auto">
            <a:xfrm>
              <a:off x="83" y="3804"/>
              <a:ext cx="280" cy="280"/>
              <a:chOff x="83" y="3804"/>
              <a:chExt cx="280" cy="280"/>
            </a:xfrm>
          </p:grpSpPr>
          <p:sp>
            <p:nvSpPr>
              <p:cNvPr id="1037" name="Oval 13"/>
              <p:cNvSpPr>
                <a:spLocks noChangeArrowheads="1"/>
              </p:cNvSpPr>
              <p:nvPr/>
            </p:nvSpPr>
            <p:spPr bwMode="grayWhite">
              <a:xfrm>
                <a:off x="83" y="3804"/>
                <a:ext cx="280" cy="28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Oval 14"/>
              <p:cNvSpPr>
                <a:spLocks noChangeArrowheads="1"/>
              </p:cNvSpPr>
              <p:nvPr/>
            </p:nvSpPr>
            <p:spPr bwMode="grayWhite">
              <a:xfrm>
                <a:off x="147" y="3868"/>
                <a:ext cx="39" cy="3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2" name="Group 18"/>
            <p:cNvGrpSpPr>
              <a:grpSpLocks/>
            </p:cNvGrpSpPr>
            <p:nvPr/>
          </p:nvGrpSpPr>
          <p:grpSpPr bwMode="auto">
            <a:xfrm>
              <a:off x="1560" y="4076"/>
              <a:ext cx="232" cy="232"/>
              <a:chOff x="1560" y="4076"/>
              <a:chExt cx="232" cy="232"/>
            </a:xfrm>
          </p:grpSpPr>
          <p:sp>
            <p:nvSpPr>
              <p:cNvPr id="1040" name="Oval 16"/>
              <p:cNvSpPr>
                <a:spLocks noChangeArrowheads="1"/>
              </p:cNvSpPr>
              <p:nvPr/>
            </p:nvSpPr>
            <p:spPr bwMode="grayWhite">
              <a:xfrm>
                <a:off x="1560" y="4076"/>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Oval 17"/>
              <p:cNvSpPr>
                <a:spLocks noChangeArrowheads="1"/>
              </p:cNvSpPr>
              <p:nvPr/>
            </p:nvSpPr>
            <p:spPr bwMode="grayWhite">
              <a:xfrm>
                <a:off x="1613" y="4129"/>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5" name="Group 21"/>
            <p:cNvGrpSpPr>
              <a:grpSpLocks/>
            </p:cNvGrpSpPr>
            <p:nvPr/>
          </p:nvGrpSpPr>
          <p:grpSpPr bwMode="auto">
            <a:xfrm>
              <a:off x="4" y="2788"/>
              <a:ext cx="232" cy="232"/>
              <a:chOff x="4" y="2788"/>
              <a:chExt cx="232" cy="232"/>
            </a:xfrm>
          </p:grpSpPr>
          <p:sp>
            <p:nvSpPr>
              <p:cNvPr id="1043" name="Oval 19"/>
              <p:cNvSpPr>
                <a:spLocks noChangeArrowheads="1"/>
              </p:cNvSpPr>
              <p:nvPr/>
            </p:nvSpPr>
            <p:spPr bwMode="grayWhite">
              <a:xfrm>
                <a:off x="4" y="2788"/>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Oval 20"/>
              <p:cNvSpPr>
                <a:spLocks noChangeArrowheads="1"/>
              </p:cNvSpPr>
              <p:nvPr/>
            </p:nvSpPr>
            <p:spPr bwMode="grayWhite">
              <a:xfrm>
                <a:off x="57" y="2841"/>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8" name="Group 24"/>
            <p:cNvGrpSpPr>
              <a:grpSpLocks/>
            </p:cNvGrpSpPr>
            <p:nvPr/>
          </p:nvGrpSpPr>
          <p:grpSpPr bwMode="auto">
            <a:xfrm>
              <a:off x="4132" y="3844"/>
              <a:ext cx="424" cy="424"/>
              <a:chOff x="4132" y="3844"/>
              <a:chExt cx="424" cy="424"/>
            </a:xfrm>
          </p:grpSpPr>
          <p:sp>
            <p:nvSpPr>
              <p:cNvPr id="1046" name="Oval 22"/>
              <p:cNvSpPr>
                <a:spLocks noChangeArrowheads="1"/>
              </p:cNvSpPr>
              <p:nvPr/>
            </p:nvSpPr>
            <p:spPr bwMode="grayWhite">
              <a:xfrm>
                <a:off x="4132" y="3844"/>
                <a:ext cx="424" cy="42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Oval 23"/>
              <p:cNvSpPr>
                <a:spLocks noChangeArrowheads="1"/>
              </p:cNvSpPr>
              <p:nvPr/>
            </p:nvSpPr>
            <p:spPr bwMode="grayWhite">
              <a:xfrm>
                <a:off x="4228" y="3940"/>
                <a:ext cx="63" cy="6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51" name="Group 27"/>
            <p:cNvGrpSpPr>
              <a:grpSpLocks/>
            </p:cNvGrpSpPr>
            <p:nvPr/>
          </p:nvGrpSpPr>
          <p:grpSpPr bwMode="auto">
            <a:xfrm>
              <a:off x="3892" y="4036"/>
              <a:ext cx="232" cy="232"/>
              <a:chOff x="3892" y="4036"/>
              <a:chExt cx="232" cy="232"/>
            </a:xfrm>
          </p:grpSpPr>
          <p:sp>
            <p:nvSpPr>
              <p:cNvPr id="1049" name="Oval 25"/>
              <p:cNvSpPr>
                <a:spLocks noChangeArrowheads="1"/>
              </p:cNvSpPr>
              <p:nvPr/>
            </p:nvSpPr>
            <p:spPr bwMode="grayWhite">
              <a:xfrm>
                <a:off x="3892" y="4036"/>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Oval 26"/>
              <p:cNvSpPr>
                <a:spLocks noChangeArrowheads="1"/>
              </p:cNvSpPr>
              <p:nvPr/>
            </p:nvSpPr>
            <p:spPr bwMode="grayWhite">
              <a:xfrm>
                <a:off x="3945" y="4089"/>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54" name="Group 30"/>
            <p:cNvGrpSpPr>
              <a:grpSpLocks/>
            </p:cNvGrpSpPr>
            <p:nvPr/>
          </p:nvGrpSpPr>
          <p:grpSpPr bwMode="auto">
            <a:xfrm>
              <a:off x="4564" y="3844"/>
              <a:ext cx="232" cy="232"/>
              <a:chOff x="4564" y="3844"/>
              <a:chExt cx="232" cy="232"/>
            </a:xfrm>
          </p:grpSpPr>
          <p:sp>
            <p:nvSpPr>
              <p:cNvPr id="1052" name="Oval 28"/>
              <p:cNvSpPr>
                <a:spLocks noChangeArrowheads="1"/>
              </p:cNvSpPr>
              <p:nvPr/>
            </p:nvSpPr>
            <p:spPr bwMode="grayWhite">
              <a:xfrm>
                <a:off x="4564" y="3844"/>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Oval 29"/>
              <p:cNvSpPr>
                <a:spLocks noChangeArrowheads="1"/>
              </p:cNvSpPr>
              <p:nvPr/>
            </p:nvSpPr>
            <p:spPr bwMode="grayWhite">
              <a:xfrm>
                <a:off x="4617" y="3897"/>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57" name="Group 33"/>
            <p:cNvGrpSpPr>
              <a:grpSpLocks/>
            </p:cNvGrpSpPr>
            <p:nvPr/>
          </p:nvGrpSpPr>
          <p:grpSpPr bwMode="auto">
            <a:xfrm>
              <a:off x="5420" y="1139"/>
              <a:ext cx="328" cy="328"/>
              <a:chOff x="5420" y="1139"/>
              <a:chExt cx="328" cy="328"/>
            </a:xfrm>
          </p:grpSpPr>
          <p:sp>
            <p:nvSpPr>
              <p:cNvPr id="1055" name="Oval 31"/>
              <p:cNvSpPr>
                <a:spLocks noChangeArrowheads="1"/>
              </p:cNvSpPr>
              <p:nvPr/>
            </p:nvSpPr>
            <p:spPr bwMode="grayWhite">
              <a:xfrm>
                <a:off x="5420" y="1139"/>
                <a:ext cx="328" cy="32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Oval 32"/>
              <p:cNvSpPr>
                <a:spLocks noChangeArrowheads="1"/>
              </p:cNvSpPr>
              <p:nvPr/>
            </p:nvSpPr>
            <p:spPr bwMode="grayWhite">
              <a:xfrm>
                <a:off x="5495" y="1214"/>
                <a:ext cx="47" cy="4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0" name="Group 36"/>
            <p:cNvGrpSpPr>
              <a:grpSpLocks/>
            </p:cNvGrpSpPr>
            <p:nvPr/>
          </p:nvGrpSpPr>
          <p:grpSpPr bwMode="auto">
            <a:xfrm>
              <a:off x="5476" y="1588"/>
              <a:ext cx="136" cy="136"/>
              <a:chOff x="5476" y="1588"/>
              <a:chExt cx="136" cy="136"/>
            </a:xfrm>
          </p:grpSpPr>
          <p:sp>
            <p:nvSpPr>
              <p:cNvPr id="1058" name="Oval 34"/>
              <p:cNvSpPr>
                <a:spLocks noChangeArrowheads="1"/>
              </p:cNvSpPr>
              <p:nvPr/>
            </p:nvSpPr>
            <p:spPr bwMode="grayWhite">
              <a:xfrm>
                <a:off x="5476" y="1588"/>
                <a:ext cx="136" cy="13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Oval 35"/>
              <p:cNvSpPr>
                <a:spLocks noChangeArrowheads="1"/>
              </p:cNvSpPr>
              <p:nvPr/>
            </p:nvSpPr>
            <p:spPr bwMode="grayWhite">
              <a:xfrm>
                <a:off x="5508" y="1620"/>
                <a:ext cx="16" cy="1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3" name="Group 39"/>
            <p:cNvGrpSpPr>
              <a:grpSpLocks/>
            </p:cNvGrpSpPr>
            <p:nvPr/>
          </p:nvGrpSpPr>
          <p:grpSpPr bwMode="auto">
            <a:xfrm>
              <a:off x="868" y="4"/>
              <a:ext cx="328" cy="328"/>
              <a:chOff x="868" y="4"/>
              <a:chExt cx="328" cy="328"/>
            </a:xfrm>
          </p:grpSpPr>
          <p:sp>
            <p:nvSpPr>
              <p:cNvPr id="1061" name="Oval 37"/>
              <p:cNvSpPr>
                <a:spLocks noChangeArrowheads="1"/>
              </p:cNvSpPr>
              <p:nvPr/>
            </p:nvSpPr>
            <p:spPr bwMode="grayWhite">
              <a:xfrm>
                <a:off x="868" y="4"/>
                <a:ext cx="328" cy="32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Oval 38"/>
              <p:cNvSpPr>
                <a:spLocks noChangeArrowheads="1"/>
              </p:cNvSpPr>
              <p:nvPr/>
            </p:nvSpPr>
            <p:spPr bwMode="grayWhite">
              <a:xfrm>
                <a:off x="942" y="7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6" name="Group 42"/>
            <p:cNvGrpSpPr>
              <a:grpSpLocks/>
            </p:cNvGrpSpPr>
            <p:nvPr/>
          </p:nvGrpSpPr>
          <p:grpSpPr bwMode="auto">
            <a:xfrm>
              <a:off x="1204" y="100"/>
              <a:ext cx="232" cy="232"/>
              <a:chOff x="1204" y="100"/>
              <a:chExt cx="232" cy="232"/>
            </a:xfrm>
          </p:grpSpPr>
          <p:sp>
            <p:nvSpPr>
              <p:cNvPr id="1064" name="Oval 40"/>
              <p:cNvSpPr>
                <a:spLocks noChangeArrowheads="1"/>
              </p:cNvSpPr>
              <p:nvPr/>
            </p:nvSpPr>
            <p:spPr bwMode="grayWhite">
              <a:xfrm>
                <a:off x="1204" y="100"/>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Oval 41"/>
              <p:cNvSpPr>
                <a:spLocks noChangeArrowheads="1"/>
              </p:cNvSpPr>
              <p:nvPr/>
            </p:nvSpPr>
            <p:spPr bwMode="grayWhite">
              <a:xfrm>
                <a:off x="1257" y="153"/>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SzPct val="10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1295400" y="2971800"/>
            <a:ext cx="6400800" cy="1905000"/>
          </a:xfrm>
        </p:spPr>
        <p:txBody>
          <a:bodyPr/>
          <a:lstStyle/>
          <a:p>
            <a:r>
              <a:rPr lang="en-US" dirty="0" smtClean="0"/>
              <a:t>Megan Hudson</a:t>
            </a:r>
          </a:p>
          <a:p>
            <a:r>
              <a:rPr lang="en-US" dirty="0" smtClean="0"/>
              <a:t>3</a:t>
            </a:r>
            <a:r>
              <a:rPr lang="en-US" baseline="30000" dirty="0" smtClean="0"/>
              <a:t>rd</a:t>
            </a:r>
            <a:r>
              <a:rPr lang="en-US" dirty="0" smtClean="0"/>
              <a:t> </a:t>
            </a:r>
            <a:r>
              <a:rPr lang="en-US" dirty="0" smtClean="0"/>
              <a:t>Grade Teacher</a:t>
            </a:r>
          </a:p>
          <a:p>
            <a:r>
              <a:rPr lang="en-US" dirty="0" smtClean="0"/>
              <a:t>Highland Turner Elementary</a:t>
            </a:r>
            <a:endParaRPr lang="en-US" dirty="0"/>
          </a:p>
        </p:txBody>
      </p:sp>
      <p:pic>
        <p:nvPicPr>
          <p:cNvPr id="4098" name="Picture 2" descr="C:\Users\karen.mcintosh\AppData\Local\Microsoft\Windows\Temporary Internet Files\Content.IE5\I28X932C\bee-bot[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7526" y="4953000"/>
            <a:ext cx="213042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04800"/>
            <a:ext cx="79248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277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Coin Mat</a:t>
            </a:r>
            <a:endParaRPr lang="en-US" sz="6600" dirty="0"/>
          </a:p>
        </p:txBody>
      </p:sp>
      <p:sp>
        <p:nvSpPr>
          <p:cNvPr id="4" name="Content Placeholder 3"/>
          <p:cNvSpPr>
            <a:spLocks noGrp="1"/>
          </p:cNvSpPr>
          <p:nvPr>
            <p:ph sz="half" idx="2"/>
          </p:nvPr>
        </p:nvSpPr>
        <p:spPr>
          <a:xfrm>
            <a:off x="4572000" y="1752600"/>
            <a:ext cx="4343400" cy="4114800"/>
          </a:xfrm>
        </p:spPr>
        <p:txBody>
          <a:bodyPr/>
          <a:lstStyle/>
          <a:p>
            <a:r>
              <a:rPr lang="en-US" sz="4000" dirty="0" smtClean="0"/>
              <a:t>Recognize coins</a:t>
            </a:r>
          </a:p>
          <a:p>
            <a:r>
              <a:rPr lang="en-US" sz="4000" dirty="0" smtClean="0"/>
              <a:t>Count coins</a:t>
            </a:r>
            <a:endParaRPr lang="en-US" sz="4000" dirty="0"/>
          </a:p>
        </p:txBody>
      </p:sp>
      <p:pic>
        <p:nvPicPr>
          <p:cNvPr id="1229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828800"/>
            <a:ext cx="3614737" cy="3614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354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Programming</a:t>
            </a:r>
            <a:endParaRPr lang="en-US" sz="6600" dirty="0"/>
          </a:p>
        </p:txBody>
      </p:sp>
      <p:sp>
        <p:nvSpPr>
          <p:cNvPr id="3" name="Content Placeholder 2"/>
          <p:cNvSpPr>
            <a:spLocks noGrp="1"/>
          </p:cNvSpPr>
          <p:nvPr>
            <p:ph idx="1"/>
          </p:nvPr>
        </p:nvSpPr>
        <p:spPr/>
        <p:txBody>
          <a:bodyPr/>
          <a:lstStyle/>
          <a:p>
            <a:r>
              <a:rPr lang="en-US" dirty="0" smtClean="0"/>
              <a:t>Like the Bee Bots, my students wanted more and found that working on studio.code.org provided them with more challenging forms of programming. </a:t>
            </a:r>
          </a:p>
          <a:p>
            <a:r>
              <a:rPr lang="en-US" dirty="0" smtClean="0"/>
              <a:t>My students found that they could use the programming strategies/techniques from Bee Bots to program angry bird characters  as well as programming to spell words.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z="5400" dirty="0" smtClean="0"/>
              <a:t>Evaluation</a:t>
            </a:r>
            <a:endParaRPr lang="en-US" sz="5400" dirty="0"/>
          </a:p>
        </p:txBody>
      </p:sp>
      <p:sp>
        <p:nvSpPr>
          <p:cNvPr id="3" name="Content Placeholder 2"/>
          <p:cNvSpPr>
            <a:spLocks noGrp="1"/>
          </p:cNvSpPr>
          <p:nvPr>
            <p:ph idx="1"/>
          </p:nvPr>
        </p:nvSpPr>
        <p:spPr>
          <a:xfrm>
            <a:off x="457200" y="1219200"/>
            <a:ext cx="7772400" cy="4114800"/>
          </a:xfrm>
        </p:spPr>
        <p:txBody>
          <a:bodyPr/>
          <a:lstStyle/>
          <a:p>
            <a:r>
              <a:rPr lang="en-US" dirty="0" smtClean="0"/>
              <a:t>Students have made correlations with the process of using the Bee Bots to that of solving problems in the classroom. </a:t>
            </a:r>
          </a:p>
          <a:p>
            <a:r>
              <a:rPr lang="en-US" dirty="0" smtClean="0"/>
              <a:t>Students have to learn to think for themselves, try their answer and see the results, and they may have to try and try again until they get it right. </a:t>
            </a:r>
            <a:endParaRPr lang="en-US" dirty="0"/>
          </a:p>
          <a:p>
            <a:r>
              <a:rPr lang="en-US" dirty="0" smtClean="0"/>
              <a:t>This was/has been a struggle for most students </a:t>
            </a:r>
            <a:endParaRPr lang="en-US" dirty="0"/>
          </a:p>
        </p:txBody>
      </p:sp>
    </p:spTree>
    <p:extLst>
      <p:ext uri="{BB962C8B-B14F-4D97-AF65-F5344CB8AC3E}">
        <p14:creationId xmlns:p14="http://schemas.microsoft.com/office/powerpoint/2010/main" val="198639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Evaluation</a:t>
            </a:r>
            <a:endParaRPr lang="en-US" sz="6600" dirty="0"/>
          </a:p>
        </p:txBody>
      </p:sp>
      <p:sp>
        <p:nvSpPr>
          <p:cNvPr id="3" name="Content Placeholder 2"/>
          <p:cNvSpPr>
            <a:spLocks noGrp="1"/>
          </p:cNvSpPr>
          <p:nvPr>
            <p:ph idx="1"/>
          </p:nvPr>
        </p:nvSpPr>
        <p:spPr/>
        <p:txBody>
          <a:bodyPr/>
          <a:lstStyle/>
          <a:p>
            <a:r>
              <a:rPr lang="en-US" dirty="0" smtClean="0"/>
              <a:t>I have found that even when presented with a challenge, students who can start out with a simple task and can have success, will welcome more difficult challenges as the stages progress especially when they experience success at each stage.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Evidence</a:t>
            </a:r>
            <a:endParaRPr lang="en-US" sz="6000" dirty="0"/>
          </a:p>
        </p:txBody>
      </p:sp>
      <p:sp>
        <p:nvSpPr>
          <p:cNvPr id="5" name="Text Placeholder 4"/>
          <p:cNvSpPr>
            <a:spLocks noGrp="1"/>
          </p:cNvSpPr>
          <p:nvPr>
            <p:ph type="body" sz="quarter" idx="3"/>
          </p:nvPr>
        </p:nvSpPr>
        <p:spPr/>
        <p:txBody>
          <a:bodyPr/>
          <a:lstStyle/>
          <a:p>
            <a:r>
              <a:rPr lang="en-US" dirty="0" smtClean="0">
                <a:solidFill>
                  <a:schemeClr val="accent2">
                    <a:lumMod val="75000"/>
                  </a:schemeClr>
                </a:solidFill>
              </a:rPr>
              <a:t>Students working with the Bee Bots</a:t>
            </a:r>
            <a:endParaRPr lang="en-US" dirty="0">
              <a:solidFill>
                <a:schemeClr val="accent2">
                  <a:lumMod val="75000"/>
                </a:schemeClr>
              </a:solidFill>
            </a:endParaRPr>
          </a:p>
        </p:txBody>
      </p:sp>
      <p:sp>
        <p:nvSpPr>
          <p:cNvPr id="6" name="Content Placeholder 5"/>
          <p:cNvSpPr>
            <a:spLocks noGrp="1"/>
          </p:cNvSpPr>
          <p:nvPr>
            <p:ph sz="quarter" idx="4"/>
          </p:nvPr>
        </p:nvSpPr>
        <p:spPr/>
        <p:txBody>
          <a:bodyPr/>
          <a:lstStyle/>
          <a:p>
            <a:r>
              <a:rPr lang="en-US" sz="2800" dirty="0" smtClean="0"/>
              <a:t>Students are eager to try to program the Bee Bots and are willing to try to new ways to solve the same problem (getting to the same area, but going different routes). </a:t>
            </a:r>
            <a:endParaRPr lang="en-US" sz="2800" dirty="0"/>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85576" y="2105224"/>
            <a:ext cx="4040188" cy="3030141"/>
          </a:xfrm>
        </p:spPr>
      </p:pic>
    </p:spTree>
    <p:extLst>
      <p:ext uri="{BB962C8B-B14F-4D97-AF65-F5344CB8AC3E}">
        <p14:creationId xmlns:p14="http://schemas.microsoft.com/office/powerpoint/2010/main" val="3594503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a:t>
            </a:r>
            <a:endParaRPr lang="en-US" dirty="0"/>
          </a:p>
        </p:txBody>
      </p:sp>
      <p:sp>
        <p:nvSpPr>
          <p:cNvPr id="3" name="Text Placeholder 2"/>
          <p:cNvSpPr>
            <a:spLocks noGrp="1"/>
          </p:cNvSpPr>
          <p:nvPr>
            <p:ph type="body" idx="1"/>
          </p:nvPr>
        </p:nvSpPr>
        <p:spPr/>
        <p:txBody>
          <a:bodyPr/>
          <a:lstStyle/>
          <a:p>
            <a:r>
              <a:rPr lang="en-US" u="sng" dirty="0" smtClean="0"/>
              <a:t>Problem Solving</a:t>
            </a:r>
            <a:endParaRPr lang="en-US" u="sng"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635448"/>
            <a:ext cx="4040188" cy="3030141"/>
          </a:xfrm>
        </p:spPr>
      </p:pic>
      <p:sp>
        <p:nvSpPr>
          <p:cNvPr id="5" name="Text Placeholder 4"/>
          <p:cNvSpPr>
            <a:spLocks noGrp="1"/>
          </p:cNvSpPr>
          <p:nvPr>
            <p:ph type="body" sz="quarter" idx="3"/>
          </p:nvPr>
        </p:nvSpPr>
        <p:spPr/>
        <p:txBody>
          <a:bodyPr/>
          <a:lstStyle/>
          <a:p>
            <a:r>
              <a:rPr lang="en-US" u="sng" dirty="0" smtClean="0"/>
              <a:t>Working with peers</a:t>
            </a:r>
            <a:endParaRPr lang="en-US" u="sng" dirty="0"/>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634853"/>
            <a:ext cx="4041775" cy="3031331"/>
          </a:xfrm>
        </p:spPr>
      </p:pic>
    </p:spTree>
    <p:extLst>
      <p:ext uri="{BB962C8B-B14F-4D97-AF65-F5344CB8AC3E}">
        <p14:creationId xmlns:p14="http://schemas.microsoft.com/office/powerpoint/2010/main" val="232631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z="6000" dirty="0" smtClean="0"/>
              <a:t>Overview</a:t>
            </a:r>
            <a:endParaRPr lang="en-US" sz="6000" dirty="0"/>
          </a:p>
        </p:txBody>
      </p:sp>
      <p:sp>
        <p:nvSpPr>
          <p:cNvPr id="3" name="Content Placeholder 2"/>
          <p:cNvSpPr>
            <a:spLocks noGrp="1"/>
          </p:cNvSpPr>
          <p:nvPr>
            <p:ph idx="1"/>
          </p:nvPr>
        </p:nvSpPr>
        <p:spPr>
          <a:xfrm>
            <a:off x="685800" y="1524000"/>
            <a:ext cx="7772400" cy="4495800"/>
          </a:xfrm>
        </p:spPr>
        <p:txBody>
          <a:bodyPr/>
          <a:lstStyle/>
          <a:p>
            <a:r>
              <a:rPr lang="en-US" dirty="0" smtClean="0"/>
              <a:t>My students have enjoyed using the different programming techniques. They love working with the Bee Bots and programming them to get to their destination. My student’s have improved on their problem solving skills and their critical thinking skills. </a:t>
            </a:r>
          </a:p>
          <a:p>
            <a:r>
              <a:rPr lang="en-US" dirty="0" smtClean="0"/>
              <a:t>I highly recommend the Bee Bots and other programming technology to other teachers.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Area of Focus</a:t>
            </a:r>
            <a:endParaRPr lang="en-US" sz="6600" dirty="0"/>
          </a:p>
        </p:txBody>
      </p:sp>
      <p:sp>
        <p:nvSpPr>
          <p:cNvPr id="3" name="Content Placeholder 2"/>
          <p:cNvSpPr>
            <a:spLocks noGrp="1"/>
          </p:cNvSpPr>
          <p:nvPr>
            <p:ph idx="1"/>
          </p:nvPr>
        </p:nvSpPr>
        <p:spPr/>
        <p:txBody>
          <a:bodyPr/>
          <a:lstStyle/>
          <a:p>
            <a:r>
              <a:rPr lang="en-US" sz="3600" dirty="0" smtClean="0"/>
              <a:t>Using technology for learning: Can primary students problem solve and learn basic reading and math skills using Bee Bots.</a:t>
            </a:r>
          </a:p>
          <a:p>
            <a:endParaRPr lang="en-US" dirty="0"/>
          </a:p>
        </p:txBody>
      </p:sp>
      <p:pic>
        <p:nvPicPr>
          <p:cNvPr id="5124" name="Picture 4" descr="C:\Users\karen.mcintosh\AppData\Local\Microsoft\Windows\Temporary Internet Files\Content.IE5\MY1FFDJ4\googley-eye-birdie-has-question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09600"/>
            <a:ext cx="1878013" cy="12255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karen.mcintosh\AppData\Local\Microsoft\Windows\Temporary Internet Files\Content.IE5\HW3YLF3I\0511-0909-0119-4517_Child_Doing_Math_Homework__clipart_imag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730352"/>
            <a:ext cx="2303462" cy="233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846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They Help with Problem Solving</a:t>
            </a:r>
            <a:endParaRPr lang="en-US" dirty="0"/>
          </a:p>
        </p:txBody>
      </p:sp>
      <p:sp>
        <p:nvSpPr>
          <p:cNvPr id="3" name="Content Placeholder 2"/>
          <p:cNvSpPr>
            <a:spLocks noGrp="1"/>
          </p:cNvSpPr>
          <p:nvPr>
            <p:ph idx="1"/>
          </p:nvPr>
        </p:nvSpPr>
        <p:spPr/>
        <p:txBody>
          <a:bodyPr/>
          <a:lstStyle/>
          <a:p>
            <a:r>
              <a:rPr lang="en-US" sz="3600" dirty="0" smtClean="0"/>
              <a:t>Bee bots help build critical thinking skills as students move through a series of challenges by directing the Bee bot through various routes through a mapping process. </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4203" y="3810000"/>
            <a:ext cx="1828800" cy="2813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4864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They Help with Problem Solving</a:t>
            </a:r>
            <a:endParaRPr lang="en-US" dirty="0"/>
          </a:p>
        </p:txBody>
      </p:sp>
      <p:sp>
        <p:nvSpPr>
          <p:cNvPr id="3" name="Content Placeholder 2"/>
          <p:cNvSpPr>
            <a:spLocks noGrp="1"/>
          </p:cNvSpPr>
          <p:nvPr>
            <p:ph idx="1"/>
          </p:nvPr>
        </p:nvSpPr>
        <p:spPr/>
        <p:txBody>
          <a:bodyPr/>
          <a:lstStyle/>
          <a:p>
            <a:r>
              <a:rPr lang="en-US" sz="3600" dirty="0" smtClean="0"/>
              <a:t>Students develop an understanding of coding/programming, as well as learning to make predictions about where the bots should go, evaluate their decisions as they their bee bot is maneuvering throughout the course </a:t>
            </a:r>
          </a:p>
          <a:p>
            <a:endParaRPr lang="en-US" dirty="0"/>
          </a:p>
        </p:txBody>
      </p:sp>
    </p:spTree>
    <p:extLst>
      <p:ext uri="{BB962C8B-B14F-4D97-AF65-F5344CB8AC3E}">
        <p14:creationId xmlns:p14="http://schemas.microsoft.com/office/powerpoint/2010/main" val="1892057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They Help with Problem Solving</a:t>
            </a:r>
            <a:endParaRPr lang="en-US" dirty="0"/>
          </a:p>
        </p:txBody>
      </p:sp>
      <p:sp>
        <p:nvSpPr>
          <p:cNvPr id="3" name="Content Placeholder 2"/>
          <p:cNvSpPr>
            <a:spLocks noGrp="1"/>
          </p:cNvSpPr>
          <p:nvPr>
            <p:ph idx="1"/>
          </p:nvPr>
        </p:nvSpPr>
        <p:spPr/>
        <p:txBody>
          <a:bodyPr/>
          <a:lstStyle/>
          <a:p>
            <a:r>
              <a:rPr lang="en-US" sz="4400" b="1" i="1" dirty="0" smtClean="0"/>
              <a:t>Bee Bots </a:t>
            </a:r>
            <a:r>
              <a:rPr lang="en-US" sz="4400" dirty="0"/>
              <a:t>h</a:t>
            </a:r>
            <a:r>
              <a:rPr lang="en-US" sz="4400" dirty="0" smtClean="0"/>
              <a:t>elp build and increase learning by using robot technology to support and cultivate vital skills for student achievement.</a:t>
            </a:r>
          </a:p>
          <a:p>
            <a:endParaRPr lang="en-US" dirty="0"/>
          </a:p>
        </p:txBody>
      </p:sp>
    </p:spTree>
    <p:extLst>
      <p:ext uri="{BB962C8B-B14F-4D97-AF65-F5344CB8AC3E}">
        <p14:creationId xmlns:p14="http://schemas.microsoft.com/office/powerpoint/2010/main" val="2700615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Hands-on Learning</a:t>
            </a:r>
            <a:endParaRPr lang="en-US" sz="4800" dirty="0"/>
          </a:p>
        </p:txBody>
      </p:sp>
      <p:sp>
        <p:nvSpPr>
          <p:cNvPr id="3" name="Content Placeholder 2"/>
          <p:cNvSpPr>
            <a:spLocks noGrp="1"/>
          </p:cNvSpPr>
          <p:nvPr>
            <p:ph idx="1"/>
          </p:nvPr>
        </p:nvSpPr>
        <p:spPr>
          <a:xfrm>
            <a:off x="533400" y="1676400"/>
            <a:ext cx="7772400" cy="4114800"/>
          </a:xfrm>
        </p:spPr>
        <p:txBody>
          <a:bodyPr/>
          <a:lstStyle/>
          <a:p>
            <a:r>
              <a:rPr lang="en-US" dirty="0" smtClean="0"/>
              <a:t>Student engagement was increased with the use of the Bee Bots. </a:t>
            </a:r>
            <a:endParaRPr lang="en-US" dirty="0"/>
          </a:p>
          <a:p>
            <a:r>
              <a:rPr lang="en-US" dirty="0" smtClean="0"/>
              <a:t>Students enjoyed learning where there wasn’t a given answer </a:t>
            </a:r>
          </a:p>
          <a:p>
            <a:r>
              <a:rPr lang="en-US" dirty="0" smtClean="0"/>
              <a:t>Even though students had to make predictions and think about how to get the Bee Bot from one place to another, they found it to be a rewarding challenge. </a:t>
            </a:r>
            <a:endParaRPr lang="en-US" dirty="0"/>
          </a:p>
        </p:txBody>
      </p:sp>
    </p:spTree>
    <p:extLst>
      <p:ext uri="{BB962C8B-B14F-4D97-AF65-F5344CB8AC3E}">
        <p14:creationId xmlns:p14="http://schemas.microsoft.com/office/powerpoint/2010/main" val="1917701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8" y="533400"/>
            <a:ext cx="7772400" cy="1143000"/>
          </a:xfrm>
        </p:spPr>
        <p:txBody>
          <a:bodyPr/>
          <a:lstStyle/>
          <a:p>
            <a:r>
              <a:rPr lang="en-US" sz="5400" dirty="0" smtClean="0"/>
              <a:t>Bee Bot Mats</a:t>
            </a:r>
            <a:endParaRPr lang="en-US" sz="5400" dirty="0"/>
          </a:p>
        </p:txBody>
      </p:sp>
      <p:sp>
        <p:nvSpPr>
          <p:cNvPr id="3" name="Content Placeholder 2"/>
          <p:cNvSpPr>
            <a:spLocks noGrp="1"/>
          </p:cNvSpPr>
          <p:nvPr>
            <p:ph idx="1"/>
          </p:nvPr>
        </p:nvSpPr>
        <p:spPr/>
        <p:txBody>
          <a:bodyPr/>
          <a:lstStyle/>
          <a:p>
            <a:pPr marL="0" indent="0">
              <a:buNone/>
            </a:pPr>
            <a:r>
              <a:rPr lang="en-US" dirty="0" smtClean="0"/>
              <a:t>Through our grant we purchased </a:t>
            </a:r>
          </a:p>
          <a:p>
            <a:pPr marL="0" indent="0">
              <a:buNone/>
            </a:pPr>
            <a:r>
              <a:rPr lang="en-US" dirty="0" smtClean="0"/>
              <a:t>*U.S. Coin mat</a:t>
            </a:r>
          </a:p>
          <a:p>
            <a:pPr marL="0" indent="0">
              <a:buNone/>
            </a:pPr>
            <a:r>
              <a:rPr lang="en-US" dirty="0" smtClean="0"/>
              <a:t>*Dice mat</a:t>
            </a:r>
          </a:p>
          <a:p>
            <a:pPr marL="0" indent="0">
              <a:buNone/>
            </a:pPr>
            <a:r>
              <a:rPr lang="en-US" dirty="0" smtClean="0"/>
              <a:t>*CVC phonics mat</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5918" y="457200"/>
            <a:ext cx="280987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4343400"/>
            <a:ext cx="227647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3581400"/>
            <a:ext cx="280987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6729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Dice Mats</a:t>
            </a:r>
            <a:endParaRPr lang="en-US" sz="6000" dirty="0"/>
          </a:p>
        </p:txBody>
      </p:sp>
      <p:sp>
        <p:nvSpPr>
          <p:cNvPr id="4" name="Content Placeholder 3"/>
          <p:cNvSpPr>
            <a:spLocks noGrp="1"/>
          </p:cNvSpPr>
          <p:nvPr>
            <p:ph sz="half" idx="2"/>
          </p:nvPr>
        </p:nvSpPr>
        <p:spPr>
          <a:xfrm>
            <a:off x="4648200" y="1981200"/>
            <a:ext cx="4267200" cy="4114800"/>
          </a:xfrm>
        </p:spPr>
        <p:txBody>
          <a:bodyPr/>
          <a:lstStyle/>
          <a:p>
            <a:r>
              <a:rPr lang="en-US" sz="3200" dirty="0" smtClean="0"/>
              <a:t>Skip counting</a:t>
            </a:r>
          </a:p>
          <a:p>
            <a:r>
              <a:rPr lang="en-US" sz="3200" dirty="0" smtClean="0"/>
              <a:t>Build number skills</a:t>
            </a:r>
          </a:p>
          <a:p>
            <a:r>
              <a:rPr lang="en-US" sz="3200" dirty="0" smtClean="0"/>
              <a:t>Multiplication skills</a:t>
            </a:r>
          </a:p>
          <a:p>
            <a:endParaRPr lang="en-US" sz="3200" dirty="0" smtClean="0"/>
          </a:p>
          <a:p>
            <a:endParaRPr lang="en-US" sz="3200" dirty="0" smtClean="0"/>
          </a:p>
          <a:p>
            <a:endParaRPr lang="en-US" dirty="0" smtClean="0"/>
          </a:p>
          <a:p>
            <a:endParaRPr lang="en-US" dirty="0"/>
          </a:p>
        </p:txBody>
      </p:sp>
      <p:pic>
        <p:nvPicPr>
          <p:cNvPr id="10242"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130576"/>
            <a:ext cx="3810000" cy="381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745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CVC Mat</a:t>
            </a:r>
            <a:endParaRPr lang="en-US" sz="5400" dirty="0"/>
          </a:p>
        </p:txBody>
      </p:sp>
      <p:sp>
        <p:nvSpPr>
          <p:cNvPr id="4" name="Content Placeholder 3"/>
          <p:cNvSpPr>
            <a:spLocks noGrp="1"/>
          </p:cNvSpPr>
          <p:nvPr>
            <p:ph sz="half" idx="2"/>
          </p:nvPr>
        </p:nvSpPr>
        <p:spPr>
          <a:xfrm>
            <a:off x="4648200" y="1981200"/>
            <a:ext cx="4267200" cy="4114800"/>
          </a:xfrm>
        </p:spPr>
        <p:txBody>
          <a:bodyPr/>
          <a:lstStyle/>
          <a:p>
            <a:r>
              <a:rPr lang="en-US" dirty="0" smtClean="0"/>
              <a:t>Work on consonant sounds</a:t>
            </a:r>
          </a:p>
          <a:p>
            <a:r>
              <a:rPr lang="en-US" dirty="0" smtClean="0"/>
              <a:t>Work on vowel sounds</a:t>
            </a:r>
          </a:p>
          <a:p>
            <a:r>
              <a:rPr lang="en-US" dirty="0" smtClean="0"/>
              <a:t>Picture recognition</a:t>
            </a:r>
            <a:endParaRPr lang="en-US" dirty="0"/>
          </a:p>
        </p:txBody>
      </p:sp>
      <p:pic>
        <p:nvPicPr>
          <p:cNvPr id="1126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981200"/>
            <a:ext cx="3767137"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523306"/>
      </p:ext>
    </p:extLst>
  </p:cSld>
  <p:clrMapOvr>
    <a:masterClrMapping/>
  </p:clrMapOvr>
</p:sld>
</file>

<file path=ppt/theme/theme1.xml><?xml version="1.0" encoding="utf-8"?>
<a:theme xmlns:a="http://schemas.openxmlformats.org/drawingml/2006/main" name="Bubbles design template">
  <a:themeElements>
    <a:clrScheme name="Office Theme 1">
      <a:dk1>
        <a:srgbClr val="000080"/>
      </a:dk1>
      <a:lt1>
        <a:srgbClr val="FFFFFF"/>
      </a:lt1>
      <a:dk2>
        <a:srgbClr val="6699FF"/>
      </a:dk2>
      <a:lt2>
        <a:srgbClr val="00FFCC"/>
      </a:lt2>
      <a:accent1>
        <a:srgbClr val="00CCCC"/>
      </a:accent1>
      <a:accent2>
        <a:srgbClr val="FFFF66"/>
      </a:accent2>
      <a:accent3>
        <a:srgbClr val="B8CAFF"/>
      </a:accent3>
      <a:accent4>
        <a:srgbClr val="DADADA"/>
      </a:accent4>
      <a:accent5>
        <a:srgbClr val="AAE2E2"/>
      </a:accent5>
      <a:accent6>
        <a:srgbClr val="E7E75C"/>
      </a:accent6>
      <a:hlink>
        <a:srgbClr val="FF66CC"/>
      </a:hlink>
      <a:folHlink>
        <a:srgbClr val="99CCFF"/>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80"/>
        </a:dk1>
        <a:lt1>
          <a:srgbClr val="FFFFFF"/>
        </a:lt1>
        <a:dk2>
          <a:srgbClr val="6699FF"/>
        </a:dk2>
        <a:lt2>
          <a:srgbClr val="00FFCC"/>
        </a:lt2>
        <a:accent1>
          <a:srgbClr val="00CCCC"/>
        </a:accent1>
        <a:accent2>
          <a:srgbClr val="FFFF66"/>
        </a:accent2>
        <a:accent3>
          <a:srgbClr val="B8CAFF"/>
        </a:accent3>
        <a:accent4>
          <a:srgbClr val="DADADA"/>
        </a:accent4>
        <a:accent5>
          <a:srgbClr val="AAE2E2"/>
        </a:accent5>
        <a:accent6>
          <a:srgbClr val="E7E75C"/>
        </a:accent6>
        <a:hlink>
          <a:srgbClr val="FF66CC"/>
        </a:hlink>
        <a:folHlink>
          <a:srgbClr val="99CCFF"/>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CC"/>
        </a:dk2>
        <a:lt2>
          <a:srgbClr val="CCCCFF"/>
        </a:lt2>
        <a:accent1>
          <a:srgbClr val="00CCCC"/>
        </a:accent1>
        <a:accent2>
          <a:srgbClr val="FFFF66"/>
        </a:accent2>
        <a:accent3>
          <a:srgbClr val="FFFFFF"/>
        </a:accent3>
        <a:accent4>
          <a:srgbClr val="000000"/>
        </a:accent4>
        <a:accent5>
          <a:srgbClr val="AAE2E2"/>
        </a:accent5>
        <a:accent6>
          <a:srgbClr val="E7E75C"/>
        </a:accent6>
        <a:hlink>
          <a:srgbClr val="FF33CC"/>
        </a:hlink>
        <a:folHlink>
          <a:srgbClr val="0066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B2B2B2"/>
        </a:accent1>
        <a:accent2>
          <a:srgbClr val="5F5F5F"/>
        </a:accent2>
        <a:accent3>
          <a:srgbClr val="FFFFFF"/>
        </a:accent3>
        <a:accent4>
          <a:srgbClr val="000000"/>
        </a:accent4>
        <a:accent5>
          <a:srgbClr val="D5D5D5"/>
        </a:accent5>
        <a:accent6>
          <a:srgbClr val="555555"/>
        </a:accent6>
        <a:hlink>
          <a:srgbClr val="868686"/>
        </a:hlink>
        <a:folHlink>
          <a:srgbClr val="DDDDD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Bubbles design template</Template>
  <TotalTime>9292</TotalTime>
  <Words>495</Words>
  <Application>Microsoft Office PowerPoint</Application>
  <PresentationFormat>On-screen Show (4:3)</PresentationFormat>
  <Paragraphs>51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Bubbles design template</vt:lpstr>
      <vt:lpstr>PowerPoint Presentation</vt:lpstr>
      <vt:lpstr>Area of Focus</vt:lpstr>
      <vt:lpstr>How They Help with Problem Solving</vt:lpstr>
      <vt:lpstr>How They Help with Problem Solving</vt:lpstr>
      <vt:lpstr>How They Help with Problem Solving</vt:lpstr>
      <vt:lpstr>Hands-on Learning</vt:lpstr>
      <vt:lpstr>Bee Bot Mats</vt:lpstr>
      <vt:lpstr>Dice Mats</vt:lpstr>
      <vt:lpstr>CVC Mat</vt:lpstr>
      <vt:lpstr>Coin Mat</vt:lpstr>
      <vt:lpstr>Programming</vt:lpstr>
      <vt:lpstr>Evaluation</vt:lpstr>
      <vt:lpstr>Evaluation</vt:lpstr>
      <vt:lpstr>Evidence</vt:lpstr>
      <vt:lpstr>Evidence</vt:lpstr>
      <vt:lpstr>Overview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 Bots</dc:title>
  <dc:creator>McIntosh, Karen-Teacher</dc:creator>
  <cp:lastModifiedBy>Hudson, Megan</cp:lastModifiedBy>
  <cp:revision>20</cp:revision>
  <cp:lastPrinted>1601-01-01T00:00:00Z</cp:lastPrinted>
  <dcterms:created xsi:type="dcterms:W3CDTF">2016-04-15T15:21:50Z</dcterms:created>
  <dcterms:modified xsi:type="dcterms:W3CDTF">2017-04-10T18:34:19Z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TC010689931033</vt:lpwstr>
  </property>
</Properties>
</file>