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7" r:id="rId1"/>
  </p:sldMasterIdLst>
  <p:sldIdLst>
    <p:sldId id="256" r:id="rId2"/>
    <p:sldId id="265" r:id="rId3"/>
    <p:sldId id="258" r:id="rId4"/>
    <p:sldId id="257" r:id="rId5"/>
    <p:sldId id="259" r:id="rId6"/>
    <p:sldId id="260" r:id="rId7"/>
    <p:sldId id="261" r:id="rId8"/>
    <p:sldId id="262" r:id="rId9"/>
    <p:sldId id="263" r:id="rId10"/>
    <p:sldId id="284" r:id="rId11"/>
    <p:sldId id="282" r:id="rId12"/>
    <p:sldId id="273" r:id="rId13"/>
    <p:sldId id="274" r:id="rId14"/>
    <p:sldId id="266" r:id="rId15"/>
    <p:sldId id="26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687" autoAdjust="0"/>
  </p:normalViewPr>
  <p:slideViewPr>
    <p:cSldViewPr snapToGrid="0" snapToObjects="1">
      <p:cViewPr varScale="1">
        <p:scale>
          <a:sx n="124" d="100"/>
          <a:sy n="124" d="100"/>
        </p:scale>
        <p:origin x="-1200" y="-96"/>
      </p:cViewPr>
      <p:guideLst>
        <p:guide orient="horz" pos="2160"/>
        <p:guide pos="2880"/>
      </p:guideLst>
    </p:cSldViewPr>
  </p:slideViewPr>
  <p:outlineViewPr>
    <p:cViewPr>
      <p:scale>
        <a:sx n="33" d="100"/>
        <a:sy n="33" d="100"/>
      </p:scale>
      <p:origin x="0" y="64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AE17C7-B787-4E50-994D-5E804113A1E9}" type="datetime4">
              <a:rPr lang="en-US" smtClean="0"/>
              <a:pPr/>
              <a:t>April 2,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4/2/17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4/2/17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95D68B-21AC-438B-BECE-4F17DA129F19}" type="datetime4">
              <a:rPr lang="en-US" smtClean="0"/>
              <a:pPr/>
              <a:t>April 2,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F0FCF-2EA5-4FF5-AF14-1CA9C8854AAB}" type="datetime4">
              <a:rPr lang="en-US" smtClean="0"/>
              <a:pPr/>
              <a:t>April 2,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E781C6-1634-4A56-B2BE-62150BE83935}" type="datetime4">
              <a:rPr lang="en-US" smtClean="0"/>
              <a:pPr/>
              <a:t>April 2,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372AC2-3C75-4F5F-A929-48958086FE36}" type="datetime4">
              <a:rPr lang="en-US" smtClean="0"/>
              <a:pPr/>
              <a:t>April 2, 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509CF4-4C1A-45DC-BADA-6EFF91CB9ABB}" type="datetime4">
              <a:rPr lang="en-US" smtClean="0"/>
              <a:pPr/>
              <a:t>April 2, 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951C0-B478-4858-ABC7-96406A1C0480}" type="datetime4">
              <a:rPr lang="en-US" smtClean="0"/>
              <a:pPr/>
              <a:t>April 2, 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67641A-9D94-4BD6-862F-F651067079BC}" type="datetime4">
              <a:rPr lang="en-US" smtClean="0"/>
              <a:pPr/>
              <a:t>April 2,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F0C02-0EF4-4745-9D82-E8D3F59464E3}" type="datetime4">
              <a:rPr lang="en-US" smtClean="0"/>
              <a:pPr/>
              <a:t>April 2,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367800-479D-41B0-B3F2-2DCE95BA1381}" type="datetime4">
              <a:rPr lang="en-US" smtClean="0"/>
              <a:pPr/>
              <a:t>April 2, 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eholler.org/members/jhal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Jason.hall@owsley.kyschools.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channel/UC1fRjeQArR9BlwOKKAHqcPQ"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42899" y="1749213"/>
            <a:ext cx="8441267" cy="1137074"/>
          </a:xfrm>
        </p:spPr>
        <p:txBody>
          <a:bodyPr>
            <a:noAutofit/>
          </a:bodyPr>
          <a:lstStyle/>
          <a:p>
            <a:r>
              <a:rPr lang="en-US" sz="4400" b="0" dirty="0" smtClean="0">
                <a:latin typeface="Times New Roman"/>
                <a:cs typeface="Times New Roman"/>
              </a:rPr>
              <a:t>Lights! Camera! Math</a:t>
            </a:r>
            <a:endParaRPr lang="en-US" sz="4400" b="0" dirty="0">
              <a:latin typeface="Times New Roman"/>
              <a:cs typeface="Times New Roman"/>
            </a:endParaRPr>
          </a:p>
        </p:txBody>
      </p:sp>
      <p:sp>
        <p:nvSpPr>
          <p:cNvPr id="2" name="Subtitle 1"/>
          <p:cNvSpPr>
            <a:spLocks noGrp="1"/>
          </p:cNvSpPr>
          <p:nvPr>
            <p:ph type="subTitle" idx="1"/>
          </p:nvPr>
        </p:nvSpPr>
        <p:spPr/>
        <p:txBody>
          <a:bodyPr>
            <a:normAutofit/>
          </a:bodyPr>
          <a:lstStyle/>
          <a:p>
            <a:r>
              <a:rPr lang="en-US" dirty="0" smtClean="0">
                <a:latin typeface="Times New Roman"/>
                <a:cs typeface="Times New Roman"/>
              </a:rPr>
              <a:t>By Jason Hall</a:t>
            </a:r>
          </a:p>
          <a:p>
            <a:r>
              <a:rPr lang="en-US" dirty="0" smtClean="0">
                <a:latin typeface="Times New Roman"/>
                <a:cs typeface="Times New Roman"/>
              </a:rPr>
              <a:t>6</a:t>
            </a:r>
            <a:r>
              <a:rPr lang="en-US" baseline="30000" dirty="0" smtClean="0">
                <a:latin typeface="Times New Roman"/>
                <a:cs typeface="Times New Roman"/>
              </a:rPr>
              <a:t>th</a:t>
            </a:r>
            <a:r>
              <a:rPr lang="en-US" dirty="0" smtClean="0">
                <a:latin typeface="Times New Roman"/>
                <a:cs typeface="Times New Roman"/>
              </a:rPr>
              <a:t> Grade Teacher</a:t>
            </a:r>
          </a:p>
          <a:p>
            <a:r>
              <a:rPr lang="en-US" dirty="0" smtClean="0">
                <a:latin typeface="Times New Roman"/>
                <a:cs typeface="Times New Roman"/>
              </a:rPr>
              <a:t>Owsley County Elementary School</a:t>
            </a:r>
            <a:endParaRPr lang="en-US" dirty="0">
              <a:latin typeface="Times New Roman"/>
              <a:cs typeface="Times New Roman"/>
            </a:endParaRPr>
          </a:p>
        </p:txBody>
      </p:sp>
    </p:spTree>
    <p:extLst>
      <p:ext uri="{BB962C8B-B14F-4D97-AF65-F5344CB8AC3E}">
        <p14:creationId xmlns:p14="http://schemas.microsoft.com/office/powerpoint/2010/main" val="7581001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How would success be measured?</a:t>
            </a:r>
            <a:endParaRPr lang="en-US" dirty="0">
              <a:latin typeface="Times New Roman"/>
              <a:cs typeface="Times New Roman"/>
            </a:endParaRPr>
          </a:p>
        </p:txBody>
      </p:sp>
      <p:sp>
        <p:nvSpPr>
          <p:cNvPr id="3" name="Content Placeholder 2"/>
          <p:cNvSpPr>
            <a:spLocks noGrp="1"/>
          </p:cNvSpPr>
          <p:nvPr>
            <p:ph idx="1"/>
          </p:nvPr>
        </p:nvSpPr>
        <p:spPr/>
        <p:txBody>
          <a:bodyPr>
            <a:noAutofit/>
          </a:bodyPr>
          <a:lstStyle/>
          <a:p>
            <a:r>
              <a:rPr lang="en-US" sz="4400" dirty="0" smtClean="0">
                <a:latin typeface="Times New Roman"/>
                <a:cs typeface="Times New Roman"/>
              </a:rPr>
              <a:t>Success will be measured by student and teacher created exit slips using Google forms.  We will measure success based on students scoring </a:t>
            </a:r>
            <a:r>
              <a:rPr lang="en-US" sz="4400" u="sng" dirty="0" smtClean="0">
                <a:latin typeface="Times New Roman"/>
                <a:cs typeface="Times New Roman"/>
              </a:rPr>
              <a:t>&gt;</a:t>
            </a:r>
            <a:r>
              <a:rPr lang="en-US" sz="4400" dirty="0" smtClean="0">
                <a:latin typeface="Times New Roman"/>
                <a:cs typeface="Times New Roman"/>
              </a:rPr>
              <a:t>80% on the exit slips.</a:t>
            </a:r>
            <a:endParaRPr lang="en-US" sz="4400" dirty="0">
              <a:latin typeface="Times New Roman"/>
              <a:cs typeface="Times New Roman"/>
            </a:endParaRPr>
          </a:p>
        </p:txBody>
      </p:sp>
    </p:spTree>
    <p:extLst>
      <p:ext uri="{BB962C8B-B14F-4D97-AF65-F5344CB8AC3E}">
        <p14:creationId xmlns:p14="http://schemas.microsoft.com/office/powerpoint/2010/main" val="27537803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200" dirty="0" smtClean="0">
                <a:latin typeface="Times New Roman"/>
                <a:cs typeface="Times New Roman"/>
              </a:rPr>
              <a:t>Students video and edit projects that are uploaded to YouTube and shared on Twitter and The Holler.</a:t>
            </a:r>
            <a:endParaRPr lang="en-US" sz="3200" dirty="0">
              <a:latin typeface="Times New Roman"/>
              <a:cs typeface="Times New Roman"/>
            </a:endParaRPr>
          </a:p>
        </p:txBody>
      </p:sp>
      <p:pic>
        <p:nvPicPr>
          <p:cNvPr id="4" name="Content Placeholder 3" descr="IMG_2543.jpg"/>
          <p:cNvPicPr>
            <a:picLocks noGrp="1" noChangeAspect="1"/>
          </p:cNvPicPr>
          <p:nvPr>
            <p:ph idx="1"/>
          </p:nvPr>
        </p:nvPicPr>
        <p:blipFill>
          <a:blip r:embed="rId2" cstate="print">
            <a:extLst>
              <a:ext uri="{28A0092B-C50C-407E-A947-70E740481C1C}">
                <a14:useLocalDpi xmlns:a14="http://schemas.microsoft.com/office/drawing/2010/main" val="0"/>
              </a:ext>
            </a:extLst>
          </a:blip>
          <a:srcRect l="-18187" r="-18187"/>
          <a:stretch>
            <a:fillRect/>
          </a:stretch>
        </p:blipFill>
        <p:spPr/>
      </p:pic>
    </p:spTree>
    <p:extLst>
      <p:ext uri="{BB962C8B-B14F-4D97-AF65-F5344CB8AC3E}">
        <p14:creationId xmlns:p14="http://schemas.microsoft.com/office/powerpoint/2010/main" val="30739332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a:cs typeface="Times New Roman"/>
              </a:rPr>
              <a:t>Students learned to create </a:t>
            </a:r>
            <a:r>
              <a:rPr lang="en-US" dirty="0" err="1" smtClean="0">
                <a:latin typeface="Times New Roman"/>
                <a:cs typeface="Times New Roman"/>
              </a:rPr>
              <a:t>iMovies</a:t>
            </a:r>
            <a:r>
              <a:rPr lang="en-US" dirty="0" smtClean="0">
                <a:latin typeface="Times New Roman"/>
                <a:cs typeface="Times New Roman"/>
              </a:rPr>
              <a:t>.</a:t>
            </a:r>
            <a:endParaRPr lang="en-US" dirty="0">
              <a:latin typeface="Times New Roman"/>
              <a:cs typeface="Times New Roman"/>
            </a:endParaRPr>
          </a:p>
        </p:txBody>
      </p:sp>
      <p:pic>
        <p:nvPicPr>
          <p:cNvPr id="4" name="Content Placeholder 3" descr="IMG_1785.jpg"/>
          <p:cNvPicPr>
            <a:picLocks noGrp="1" noChangeAspect="1"/>
          </p:cNvPicPr>
          <p:nvPr>
            <p:ph idx="1"/>
          </p:nvPr>
        </p:nvPicPr>
        <p:blipFill>
          <a:blip r:embed="rId2" cstate="print">
            <a:extLst>
              <a:ext uri="{28A0092B-C50C-407E-A947-70E740481C1C}">
                <a14:useLocalDpi xmlns:a14="http://schemas.microsoft.com/office/drawing/2010/main" val="0"/>
              </a:ext>
            </a:extLst>
          </a:blip>
          <a:srcRect l="-5835" r="-5835"/>
          <a:stretch>
            <a:fillRect/>
          </a:stretch>
        </p:blipFill>
        <p:spPr/>
      </p:pic>
    </p:spTree>
    <p:extLst>
      <p:ext uri="{BB962C8B-B14F-4D97-AF65-F5344CB8AC3E}">
        <p14:creationId xmlns:p14="http://schemas.microsoft.com/office/powerpoint/2010/main" val="26627347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We had fun with green screen.</a:t>
            </a:r>
            <a:endParaRPr lang="en-US" dirty="0">
              <a:latin typeface="Times New Roman"/>
              <a:cs typeface="Times New Roman"/>
            </a:endParaRPr>
          </a:p>
        </p:txBody>
      </p:sp>
      <p:pic>
        <p:nvPicPr>
          <p:cNvPr id="4" name="Content Placeholder 3" descr="Screen Shot 2016-12-03 at 6.26.14 PM.jpg"/>
          <p:cNvPicPr>
            <a:picLocks noGrp="1" noChangeAspect="1"/>
          </p:cNvPicPr>
          <p:nvPr>
            <p:ph idx="1"/>
          </p:nvPr>
        </p:nvPicPr>
        <p:blipFill>
          <a:blip r:embed="rId2">
            <a:extLst>
              <a:ext uri="{28A0092B-C50C-407E-A947-70E740481C1C}">
                <a14:useLocalDpi xmlns:a14="http://schemas.microsoft.com/office/drawing/2010/main" val="0"/>
              </a:ext>
            </a:extLst>
          </a:blip>
          <a:srcRect t="-1945" b="-1945"/>
          <a:stretch>
            <a:fillRect/>
          </a:stretch>
        </p:blipFill>
        <p:spPr/>
      </p:pic>
    </p:spTree>
    <p:extLst>
      <p:ext uri="{BB962C8B-B14F-4D97-AF65-F5344CB8AC3E}">
        <p14:creationId xmlns:p14="http://schemas.microsoft.com/office/powerpoint/2010/main" val="30351812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a:cs typeface="Times New Roman"/>
              </a:rPr>
              <a:t>All math work is in Google Classroom</a:t>
            </a:r>
            <a:endParaRPr lang="en-US" dirty="0">
              <a:latin typeface="Times New Roman"/>
              <a:cs typeface="Times New Roman"/>
            </a:endParaRPr>
          </a:p>
        </p:txBody>
      </p:sp>
      <p:pic>
        <p:nvPicPr>
          <p:cNvPr id="4" name="Content Placeholder 3" descr="IMG_0531.jpg"/>
          <p:cNvPicPr>
            <a:picLocks noGrp="1" noChangeAspect="1"/>
          </p:cNvPicPr>
          <p:nvPr>
            <p:ph idx="1"/>
          </p:nvPr>
        </p:nvPicPr>
        <p:blipFill>
          <a:blip r:embed="rId2" cstate="print">
            <a:extLst>
              <a:ext uri="{28A0092B-C50C-407E-A947-70E740481C1C}">
                <a14:useLocalDpi xmlns:a14="http://schemas.microsoft.com/office/drawing/2010/main" val="0"/>
              </a:ext>
            </a:extLst>
          </a:blip>
          <a:srcRect l="-18187" r="-18187"/>
          <a:stretch>
            <a:fillRect/>
          </a:stretch>
        </p:blipFill>
        <p:spPr/>
      </p:pic>
    </p:spTree>
    <p:extLst>
      <p:ext uri="{BB962C8B-B14F-4D97-AF65-F5344CB8AC3E}">
        <p14:creationId xmlns:p14="http://schemas.microsoft.com/office/powerpoint/2010/main" val="290976581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a:cs typeface="Times New Roman"/>
              </a:rPr>
              <a:t>Sample of results</a:t>
            </a:r>
            <a:endParaRPr lang="en-US" dirty="0">
              <a:latin typeface="Times New Roman"/>
              <a:cs typeface="Times New Roman"/>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9143444"/>
              </p:ext>
            </p:extLst>
          </p:nvPr>
        </p:nvGraphicFramePr>
        <p:xfrm>
          <a:off x="457200" y="1805031"/>
          <a:ext cx="8229600" cy="1036319"/>
        </p:xfrm>
        <a:graphic>
          <a:graphicData uri="http://schemas.openxmlformats.org/drawingml/2006/table">
            <a:tbl>
              <a:tblPr firstRow="1" bandRow="1">
                <a:tableStyleId>{073A0DAA-6AF3-43AB-8588-CEC1D06C72B9}</a:tableStyleId>
              </a:tblPr>
              <a:tblGrid>
                <a:gridCol w="1645920"/>
                <a:gridCol w="1645920"/>
                <a:gridCol w="1645920"/>
                <a:gridCol w="1645920"/>
                <a:gridCol w="1645920"/>
              </a:tblGrid>
              <a:tr h="370840">
                <a:tc>
                  <a:txBody>
                    <a:bodyPr/>
                    <a:lstStyle/>
                    <a:p>
                      <a:pPr algn="ctr"/>
                      <a:r>
                        <a:rPr lang="en-US" sz="2800" b="0" dirty="0" smtClean="0">
                          <a:latin typeface="Times New Roman"/>
                          <a:cs typeface="Times New Roman"/>
                        </a:rPr>
                        <a:t>Lesson 1</a:t>
                      </a:r>
                      <a:endParaRPr lang="en-US" sz="2800" b="0" dirty="0">
                        <a:latin typeface="Times New Roman"/>
                        <a:cs typeface="Times New Roman"/>
                      </a:endParaRPr>
                    </a:p>
                  </a:txBody>
                  <a:tcPr/>
                </a:tc>
                <a:tc>
                  <a:txBody>
                    <a:bodyPr/>
                    <a:lstStyle/>
                    <a:p>
                      <a:pPr algn="ctr"/>
                      <a:r>
                        <a:rPr lang="en-US" sz="2800" b="0" dirty="0" smtClean="0">
                          <a:latin typeface="Times New Roman"/>
                          <a:cs typeface="Times New Roman"/>
                        </a:rPr>
                        <a:t>Lesson 2</a:t>
                      </a:r>
                      <a:endParaRPr lang="en-US" sz="2800" b="0" dirty="0">
                        <a:latin typeface="Times New Roman"/>
                        <a:cs typeface="Times New Roman"/>
                      </a:endParaRPr>
                    </a:p>
                  </a:txBody>
                  <a:tcPr/>
                </a:tc>
                <a:tc>
                  <a:txBody>
                    <a:bodyPr/>
                    <a:lstStyle/>
                    <a:p>
                      <a:pPr algn="ctr"/>
                      <a:r>
                        <a:rPr lang="en-US" sz="2800" b="0" dirty="0" smtClean="0">
                          <a:latin typeface="Times New Roman"/>
                          <a:cs typeface="Times New Roman"/>
                        </a:rPr>
                        <a:t>Lesson 3</a:t>
                      </a:r>
                      <a:endParaRPr lang="en-US" sz="2800" b="0" dirty="0">
                        <a:latin typeface="Times New Roman"/>
                        <a:cs typeface="Times New Roman"/>
                      </a:endParaRPr>
                    </a:p>
                  </a:txBody>
                  <a:tcPr/>
                </a:tc>
                <a:tc>
                  <a:txBody>
                    <a:bodyPr/>
                    <a:lstStyle/>
                    <a:p>
                      <a:pPr algn="ctr"/>
                      <a:r>
                        <a:rPr lang="en-US" sz="2800" b="0" dirty="0" smtClean="0">
                          <a:latin typeface="Times New Roman"/>
                          <a:cs typeface="Times New Roman"/>
                        </a:rPr>
                        <a:t>Lesson 4</a:t>
                      </a:r>
                      <a:endParaRPr lang="en-US" sz="2800" b="0" dirty="0">
                        <a:latin typeface="Times New Roman"/>
                        <a:cs typeface="Times New Roman"/>
                      </a:endParaRPr>
                    </a:p>
                  </a:txBody>
                  <a:tcPr/>
                </a:tc>
                <a:tc>
                  <a:txBody>
                    <a:bodyPr/>
                    <a:lstStyle/>
                    <a:p>
                      <a:pPr algn="ctr"/>
                      <a:r>
                        <a:rPr lang="en-US" sz="2800" b="0" dirty="0" smtClean="0">
                          <a:latin typeface="Times New Roman"/>
                          <a:cs typeface="Times New Roman"/>
                        </a:rPr>
                        <a:t>Lesson 5</a:t>
                      </a:r>
                      <a:endParaRPr lang="en-US" sz="2800" b="0" dirty="0">
                        <a:latin typeface="Times New Roman"/>
                        <a:cs typeface="Times New Roman"/>
                      </a:endParaRPr>
                    </a:p>
                  </a:txBody>
                  <a:tcPr/>
                </a:tc>
              </a:tr>
              <a:tr h="370840">
                <a:tc>
                  <a:txBody>
                    <a:bodyPr/>
                    <a:lstStyle/>
                    <a:p>
                      <a:pPr algn="ctr"/>
                      <a:r>
                        <a:rPr lang="en-US" sz="2800" b="0" dirty="0" smtClean="0">
                          <a:latin typeface="Times New Roman"/>
                          <a:cs typeface="Times New Roman"/>
                        </a:rPr>
                        <a:t>83.3%</a:t>
                      </a:r>
                      <a:endParaRPr lang="en-US" sz="2800" b="0" dirty="0">
                        <a:latin typeface="Times New Roman"/>
                        <a:cs typeface="Times New Roman"/>
                      </a:endParaRPr>
                    </a:p>
                  </a:txBody>
                  <a:tcPr/>
                </a:tc>
                <a:tc>
                  <a:txBody>
                    <a:bodyPr/>
                    <a:lstStyle/>
                    <a:p>
                      <a:pPr algn="ctr"/>
                      <a:r>
                        <a:rPr lang="en-US" sz="2800" b="0" dirty="0" smtClean="0">
                          <a:latin typeface="Times New Roman"/>
                          <a:cs typeface="Times New Roman"/>
                        </a:rPr>
                        <a:t>69.2%</a:t>
                      </a:r>
                      <a:endParaRPr lang="en-US" sz="2800" b="0" dirty="0">
                        <a:latin typeface="Times New Roman"/>
                        <a:cs typeface="Times New Roman"/>
                      </a:endParaRPr>
                    </a:p>
                  </a:txBody>
                  <a:tcPr/>
                </a:tc>
                <a:tc>
                  <a:txBody>
                    <a:bodyPr/>
                    <a:lstStyle/>
                    <a:p>
                      <a:pPr algn="ctr"/>
                      <a:r>
                        <a:rPr lang="en-US" sz="2800" b="0" dirty="0" smtClean="0">
                          <a:latin typeface="Times New Roman"/>
                          <a:cs typeface="Times New Roman"/>
                        </a:rPr>
                        <a:t>71.8%</a:t>
                      </a:r>
                      <a:endParaRPr lang="en-US" sz="2800" b="0" dirty="0">
                        <a:latin typeface="Times New Roman"/>
                        <a:cs typeface="Times New Roman"/>
                      </a:endParaRPr>
                    </a:p>
                  </a:txBody>
                  <a:tcPr/>
                </a:tc>
                <a:tc>
                  <a:txBody>
                    <a:bodyPr/>
                    <a:lstStyle/>
                    <a:p>
                      <a:pPr algn="ctr"/>
                      <a:r>
                        <a:rPr lang="en-US" sz="2800" b="0" dirty="0" smtClean="0">
                          <a:latin typeface="Times New Roman"/>
                          <a:cs typeface="Times New Roman"/>
                        </a:rPr>
                        <a:t>75.9%</a:t>
                      </a:r>
                      <a:endParaRPr lang="en-US" sz="2800" b="0" dirty="0">
                        <a:latin typeface="Times New Roman"/>
                        <a:cs typeface="Times New Roman"/>
                      </a:endParaRPr>
                    </a:p>
                  </a:txBody>
                  <a:tcPr/>
                </a:tc>
                <a:tc>
                  <a:txBody>
                    <a:bodyPr/>
                    <a:lstStyle/>
                    <a:p>
                      <a:pPr algn="ctr"/>
                      <a:r>
                        <a:rPr lang="en-US" sz="2800" b="0" dirty="0" smtClean="0">
                          <a:latin typeface="Times New Roman"/>
                          <a:cs typeface="Times New Roman"/>
                        </a:rPr>
                        <a:t>82.4%</a:t>
                      </a:r>
                      <a:endParaRPr lang="en-US" sz="2800" b="0" dirty="0">
                        <a:latin typeface="Times New Roman"/>
                        <a:cs typeface="Times New Roman"/>
                      </a:endParaRPr>
                    </a:p>
                  </a:txBody>
                  <a:tcPr/>
                </a:tc>
              </a:tr>
            </a:tbl>
          </a:graphicData>
        </a:graphic>
      </p:graphicFrame>
      <p:sp>
        <p:nvSpPr>
          <p:cNvPr id="6" name="TextBox 5"/>
          <p:cNvSpPr txBox="1"/>
          <p:nvPr/>
        </p:nvSpPr>
        <p:spPr>
          <a:xfrm>
            <a:off x="457200" y="3256814"/>
            <a:ext cx="8229600" cy="3416320"/>
          </a:xfrm>
          <a:prstGeom prst="rect">
            <a:avLst/>
          </a:prstGeom>
          <a:noFill/>
        </p:spPr>
        <p:txBody>
          <a:bodyPr wrap="square" rtlCol="0">
            <a:spAutoFit/>
          </a:bodyPr>
          <a:lstStyle/>
          <a:p>
            <a:r>
              <a:rPr lang="en-US" sz="2400" dirty="0" smtClean="0">
                <a:latin typeface="Times New Roman"/>
                <a:cs typeface="Times New Roman"/>
              </a:rPr>
              <a:t>Exit tickets had at least 10 items that students had to respond to.  They were permitted to make their responses outside of class.  The data presented shows the results of the 50+ students who responded.</a:t>
            </a:r>
          </a:p>
          <a:p>
            <a:r>
              <a:rPr lang="en-US" sz="2400" dirty="0" smtClean="0">
                <a:latin typeface="Times New Roman"/>
                <a:cs typeface="Times New Roman"/>
              </a:rPr>
              <a:t>While students as a class did not routinely score </a:t>
            </a:r>
            <a:r>
              <a:rPr lang="en-US" sz="2400" u="sng" dirty="0" smtClean="0">
                <a:latin typeface="Times New Roman"/>
                <a:cs typeface="Times New Roman"/>
              </a:rPr>
              <a:t>&gt;</a:t>
            </a:r>
            <a:r>
              <a:rPr lang="en-US" sz="2400" dirty="0" smtClean="0">
                <a:latin typeface="Times New Roman"/>
                <a:cs typeface="Times New Roman"/>
              </a:rPr>
              <a:t>80% on exit tickets, I do feel that the project was beneficial.  The students who did create the videos did learn the content they were presenting at high levels.  On only one occasion did a presenter score less than 80% on the exit ticket for her video.</a:t>
            </a:r>
            <a:endParaRPr lang="en-US" sz="2400" dirty="0">
              <a:latin typeface="Times New Roman"/>
              <a:cs typeface="Times New Roman"/>
            </a:endParaRPr>
          </a:p>
        </p:txBody>
      </p:sp>
    </p:spTree>
    <p:extLst>
      <p:ext uri="{BB962C8B-B14F-4D97-AF65-F5344CB8AC3E}">
        <p14:creationId xmlns:p14="http://schemas.microsoft.com/office/powerpoint/2010/main" val="30165153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Times New Roman"/>
                <a:cs typeface="Times New Roman"/>
              </a:rPr>
              <a:t>The Holler</a:t>
            </a:r>
            <a:endParaRPr lang="en-US" sz="4800" dirty="0">
              <a:latin typeface="Times New Roman"/>
              <a:cs typeface="Times New Roman"/>
            </a:endParaRPr>
          </a:p>
        </p:txBody>
      </p:sp>
      <p:sp>
        <p:nvSpPr>
          <p:cNvPr id="3" name="Content Placeholder 2"/>
          <p:cNvSpPr>
            <a:spLocks noGrp="1"/>
          </p:cNvSpPr>
          <p:nvPr>
            <p:ph idx="1"/>
          </p:nvPr>
        </p:nvSpPr>
        <p:spPr/>
        <p:txBody>
          <a:bodyPr/>
          <a:lstStyle/>
          <a:p>
            <a:r>
              <a:rPr lang="en-US" sz="3600" dirty="0" smtClean="0">
                <a:latin typeface="Times New Roman"/>
                <a:cs typeface="Times New Roman"/>
              </a:rPr>
              <a:t>Jason Hall</a:t>
            </a:r>
          </a:p>
          <a:p>
            <a:r>
              <a:rPr lang="en-US" sz="3600" dirty="0">
                <a:latin typeface="Times New Roman"/>
                <a:cs typeface="Times New Roman"/>
                <a:hlinkClick r:id="rId2"/>
              </a:rPr>
              <a:t>http://www.theholler.org/members/jhall</a:t>
            </a:r>
            <a:r>
              <a:rPr lang="en-US" sz="3600" dirty="0" smtClean="0">
                <a:latin typeface="Times New Roman"/>
                <a:cs typeface="Times New Roman"/>
                <a:hlinkClick r:id="rId2"/>
              </a:rPr>
              <a:t>/</a:t>
            </a:r>
            <a:endParaRPr lang="en-US" sz="3600" dirty="0" smtClean="0">
              <a:latin typeface="Times New Roman"/>
              <a:cs typeface="Times New Roman"/>
            </a:endParaRPr>
          </a:p>
          <a:p>
            <a:endParaRPr lang="en-US" dirty="0">
              <a:latin typeface="Times New Roman"/>
              <a:cs typeface="Times New Roman"/>
            </a:endParaRPr>
          </a:p>
        </p:txBody>
      </p:sp>
    </p:spTree>
    <p:extLst>
      <p:ext uri="{BB962C8B-B14F-4D97-AF65-F5344CB8AC3E}">
        <p14:creationId xmlns:p14="http://schemas.microsoft.com/office/powerpoint/2010/main" val="20249202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latin typeface="Times New Roman"/>
                <a:cs typeface="Times New Roman"/>
              </a:rPr>
              <a:t>E-mail</a:t>
            </a:r>
            <a:endParaRPr lang="en-US" sz="6000" dirty="0">
              <a:latin typeface="Times New Roman"/>
              <a:cs typeface="Times New Roman"/>
            </a:endParaRPr>
          </a:p>
        </p:txBody>
      </p:sp>
      <p:sp>
        <p:nvSpPr>
          <p:cNvPr id="3" name="Content Placeholder 2"/>
          <p:cNvSpPr>
            <a:spLocks noGrp="1"/>
          </p:cNvSpPr>
          <p:nvPr>
            <p:ph idx="1"/>
          </p:nvPr>
        </p:nvSpPr>
        <p:spPr/>
        <p:txBody>
          <a:bodyPr/>
          <a:lstStyle/>
          <a:p>
            <a:r>
              <a:rPr lang="en-US" sz="4400" dirty="0" smtClean="0">
                <a:latin typeface="Times New Roman"/>
                <a:cs typeface="Times New Roman"/>
                <a:hlinkClick r:id="rId2"/>
              </a:rPr>
              <a:t>Jason.hall@owsley.kyschools.us</a:t>
            </a:r>
            <a:endParaRPr lang="en-US" sz="4400" dirty="0" smtClean="0">
              <a:latin typeface="Times New Roman"/>
              <a:cs typeface="Times New Roman"/>
            </a:endParaRPr>
          </a:p>
          <a:p>
            <a:endParaRPr lang="en-US" sz="4400" dirty="0">
              <a:latin typeface="Times New Roman"/>
              <a:cs typeface="Times New Roman"/>
            </a:endParaRPr>
          </a:p>
        </p:txBody>
      </p:sp>
    </p:spTree>
    <p:extLst>
      <p:ext uri="{BB962C8B-B14F-4D97-AF65-F5344CB8AC3E}">
        <p14:creationId xmlns:p14="http://schemas.microsoft.com/office/powerpoint/2010/main" val="6256425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latin typeface="Times New Roman"/>
                <a:cs typeface="Times New Roman"/>
              </a:rPr>
              <a:t>YouTube</a:t>
            </a:r>
            <a:endParaRPr lang="en-US" sz="6000" dirty="0">
              <a:latin typeface="Times New Roman"/>
              <a:cs typeface="Times New Roman"/>
            </a:endParaRPr>
          </a:p>
        </p:txBody>
      </p:sp>
      <p:sp>
        <p:nvSpPr>
          <p:cNvPr id="3" name="Content Placeholder 2"/>
          <p:cNvSpPr>
            <a:spLocks noGrp="1"/>
          </p:cNvSpPr>
          <p:nvPr>
            <p:ph idx="1"/>
          </p:nvPr>
        </p:nvSpPr>
        <p:spPr/>
        <p:txBody>
          <a:bodyPr/>
          <a:lstStyle/>
          <a:p>
            <a:r>
              <a:rPr lang="en-US" sz="4400" dirty="0" smtClean="0">
                <a:latin typeface="Times New Roman"/>
                <a:cs typeface="Times New Roman"/>
              </a:rPr>
              <a:t>Jason </a:t>
            </a:r>
            <a:r>
              <a:rPr lang="en-US" sz="4400" dirty="0">
                <a:latin typeface="Times New Roman"/>
                <a:cs typeface="Times New Roman"/>
              </a:rPr>
              <a:t>Hall  </a:t>
            </a:r>
            <a:r>
              <a:rPr lang="en-US" sz="4400" dirty="0">
                <a:latin typeface="Times New Roman"/>
                <a:cs typeface="Times New Roman"/>
                <a:hlinkClick r:id="rId2"/>
              </a:rPr>
              <a:t>https://www.youtube.com/channel/</a:t>
            </a:r>
            <a:r>
              <a:rPr lang="en-US" sz="4400" dirty="0" smtClean="0">
                <a:latin typeface="Times New Roman"/>
                <a:cs typeface="Times New Roman"/>
                <a:hlinkClick r:id="rId2"/>
              </a:rPr>
              <a:t>UC1fRjeQArR9BlwOKKAHqcPQ</a:t>
            </a:r>
            <a:endParaRPr lang="en-US" sz="4400" dirty="0" smtClean="0">
              <a:latin typeface="Times New Roman"/>
              <a:cs typeface="Times New Roman"/>
            </a:endParaRPr>
          </a:p>
          <a:p>
            <a:endParaRPr lang="en-US" sz="4400" dirty="0" smtClean="0">
              <a:latin typeface="Times New Roman"/>
              <a:cs typeface="Times New Roman"/>
            </a:endParaRPr>
          </a:p>
          <a:p>
            <a:endParaRPr lang="en-US" sz="4400" dirty="0" smtClean="0">
              <a:latin typeface="Times New Roman"/>
              <a:cs typeface="Times New Roman"/>
            </a:endParaRPr>
          </a:p>
        </p:txBody>
      </p:sp>
    </p:spTree>
    <p:extLst>
      <p:ext uri="{BB962C8B-B14F-4D97-AF65-F5344CB8AC3E}">
        <p14:creationId xmlns:p14="http://schemas.microsoft.com/office/powerpoint/2010/main" val="30362904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latin typeface="Times New Roman"/>
                <a:cs typeface="Times New Roman"/>
              </a:rPr>
              <a:t>Twitter</a:t>
            </a:r>
            <a:endParaRPr lang="en-US" sz="6000" dirty="0">
              <a:latin typeface="Times New Roman"/>
              <a:cs typeface="Times New Roman"/>
            </a:endParaRPr>
          </a:p>
        </p:txBody>
      </p:sp>
      <p:sp>
        <p:nvSpPr>
          <p:cNvPr id="3" name="Content Placeholder 2"/>
          <p:cNvSpPr>
            <a:spLocks noGrp="1"/>
          </p:cNvSpPr>
          <p:nvPr>
            <p:ph idx="1"/>
          </p:nvPr>
        </p:nvSpPr>
        <p:spPr/>
        <p:txBody>
          <a:bodyPr>
            <a:normAutofit/>
          </a:bodyPr>
          <a:lstStyle/>
          <a:p>
            <a:r>
              <a:rPr lang="en-US" sz="4400" dirty="0" smtClean="0">
                <a:latin typeface="Times New Roman"/>
                <a:cs typeface="Times New Roman"/>
              </a:rPr>
              <a:t>@</a:t>
            </a:r>
            <a:r>
              <a:rPr lang="en-US" sz="4400" dirty="0" err="1" smtClean="0">
                <a:latin typeface="Times New Roman"/>
                <a:cs typeface="Times New Roman"/>
              </a:rPr>
              <a:t>MrJasonHall</a:t>
            </a:r>
            <a:endParaRPr lang="en-US" sz="4400" dirty="0" smtClean="0">
              <a:latin typeface="Times New Roman"/>
              <a:cs typeface="Times New Roman"/>
            </a:endParaRPr>
          </a:p>
          <a:p>
            <a:pPr marL="0" indent="0">
              <a:buNone/>
            </a:pPr>
            <a:endParaRPr lang="en-US" sz="4400" dirty="0">
              <a:latin typeface="Times New Roman"/>
              <a:cs typeface="Times New Roman"/>
            </a:endParaRPr>
          </a:p>
        </p:txBody>
      </p:sp>
    </p:spTree>
    <p:extLst>
      <p:ext uri="{BB962C8B-B14F-4D97-AF65-F5344CB8AC3E}">
        <p14:creationId xmlns:p14="http://schemas.microsoft.com/office/powerpoint/2010/main" val="40967845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Problem of Practice</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r>
              <a:rPr lang="en-US" sz="4000" dirty="0" smtClean="0">
                <a:latin typeface="Times New Roman"/>
                <a:cs typeface="Times New Roman"/>
              </a:rPr>
              <a:t>The group of 6</a:t>
            </a:r>
            <a:r>
              <a:rPr lang="en-US" sz="4000" baseline="30000" dirty="0" smtClean="0">
                <a:latin typeface="Times New Roman"/>
                <a:cs typeface="Times New Roman"/>
              </a:rPr>
              <a:t>th</a:t>
            </a:r>
            <a:r>
              <a:rPr lang="en-US" sz="4000" dirty="0" smtClean="0">
                <a:latin typeface="Times New Roman"/>
                <a:cs typeface="Times New Roman"/>
              </a:rPr>
              <a:t> grade math students I was assigned to teach during the 2016-2017 school year responded poorly to traditional teaching methods in past years.</a:t>
            </a:r>
            <a:endParaRPr lang="en-US" sz="4000" dirty="0">
              <a:latin typeface="Times New Roman"/>
              <a:cs typeface="Times New Roman"/>
            </a:endParaRPr>
          </a:p>
        </p:txBody>
      </p:sp>
    </p:spTree>
    <p:extLst>
      <p:ext uri="{BB962C8B-B14F-4D97-AF65-F5344CB8AC3E}">
        <p14:creationId xmlns:p14="http://schemas.microsoft.com/office/powerpoint/2010/main" val="5857907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Problem of Practice</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r>
              <a:rPr lang="en-US" sz="4000" dirty="0" smtClean="0">
                <a:latin typeface="Times New Roman"/>
                <a:cs typeface="Times New Roman"/>
              </a:rPr>
              <a:t>While I intended to deliver quality instruction, there was a nontraditional method that I wanted to include.  I wanted to provide my students an opportunity to create their own video scenarios for teaching math skills.</a:t>
            </a:r>
            <a:endParaRPr lang="en-US" sz="4000" dirty="0">
              <a:latin typeface="Times New Roman"/>
              <a:cs typeface="Times New Roman"/>
            </a:endParaRPr>
          </a:p>
        </p:txBody>
      </p:sp>
    </p:spTree>
    <p:extLst>
      <p:ext uri="{BB962C8B-B14F-4D97-AF65-F5344CB8AC3E}">
        <p14:creationId xmlns:p14="http://schemas.microsoft.com/office/powerpoint/2010/main" val="13661090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The Protégé Effect</a:t>
            </a:r>
            <a:endParaRPr lang="en-US" dirty="0">
              <a:latin typeface="Times New Roman"/>
              <a:cs typeface="Times New Roman"/>
            </a:endParaRPr>
          </a:p>
        </p:txBody>
      </p:sp>
      <p:sp>
        <p:nvSpPr>
          <p:cNvPr id="3" name="Content Placeholder 2"/>
          <p:cNvSpPr>
            <a:spLocks noGrp="1"/>
          </p:cNvSpPr>
          <p:nvPr>
            <p:ph idx="1"/>
          </p:nvPr>
        </p:nvSpPr>
        <p:spPr/>
        <p:txBody>
          <a:bodyPr>
            <a:noAutofit/>
          </a:bodyPr>
          <a:lstStyle/>
          <a:p>
            <a:r>
              <a:rPr lang="en-US" sz="4000" dirty="0" smtClean="0">
                <a:latin typeface="Times New Roman"/>
                <a:cs typeface="Times New Roman"/>
              </a:rPr>
              <a:t>The protégé effect occurs when students work harder to understand material in order to recall and apply it mor</a:t>
            </a:r>
            <a:r>
              <a:rPr lang="en-US" sz="4000" dirty="0" smtClean="0">
                <a:latin typeface="Times New Roman"/>
                <a:cs typeface="Times New Roman"/>
              </a:rPr>
              <a:t>e effectively as they teach the concept to others.</a:t>
            </a:r>
            <a:endParaRPr lang="en-US" sz="4000" dirty="0">
              <a:latin typeface="Times New Roman"/>
              <a:cs typeface="Times New Roman"/>
            </a:endParaRPr>
          </a:p>
        </p:txBody>
      </p:sp>
    </p:spTree>
    <p:extLst>
      <p:ext uri="{BB962C8B-B14F-4D97-AF65-F5344CB8AC3E}">
        <p14:creationId xmlns:p14="http://schemas.microsoft.com/office/powerpoint/2010/main" val="16186181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My research question:</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r>
              <a:rPr lang="en-US" sz="4400" dirty="0" smtClean="0">
                <a:latin typeface="Times New Roman"/>
                <a:cs typeface="Times New Roman"/>
              </a:rPr>
              <a:t>Will student created math videos lead to mastery of those skills?</a:t>
            </a:r>
            <a:endParaRPr lang="en-US" sz="4400" dirty="0">
              <a:latin typeface="Times New Roman"/>
              <a:cs typeface="Times New Roman"/>
            </a:endParaRPr>
          </a:p>
        </p:txBody>
      </p:sp>
    </p:spTree>
    <p:extLst>
      <p:ext uri="{BB962C8B-B14F-4D97-AF65-F5344CB8AC3E}">
        <p14:creationId xmlns:p14="http://schemas.microsoft.com/office/powerpoint/2010/main" val="38539226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185</TotalTime>
  <Words>370</Words>
  <Application>Microsoft Macintosh PowerPoint</Application>
  <PresentationFormat>On-screen Show (4:3)</PresentationFormat>
  <Paragraphs>40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Black</vt:lpstr>
      <vt:lpstr>Lights! Camera! Math</vt:lpstr>
      <vt:lpstr>The Holler</vt:lpstr>
      <vt:lpstr>E-mail</vt:lpstr>
      <vt:lpstr>YouTube</vt:lpstr>
      <vt:lpstr>Twitter</vt:lpstr>
      <vt:lpstr>Problem of Practice</vt:lpstr>
      <vt:lpstr>Problem of Practice</vt:lpstr>
      <vt:lpstr>The Protégé Effect</vt:lpstr>
      <vt:lpstr>My research question:</vt:lpstr>
      <vt:lpstr>How would success be measured?</vt:lpstr>
      <vt:lpstr>Students video and edit projects that are uploaded to YouTube and shared on Twitter and The Holler.</vt:lpstr>
      <vt:lpstr>Students learned to create iMovies.</vt:lpstr>
      <vt:lpstr>We had fun with green screen.</vt:lpstr>
      <vt:lpstr>All math work is in Google Classroom</vt:lpstr>
      <vt:lpstr>Sample of results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to Modification &amp; Redefinition with Lego® Mindstorm® EV3</dc:title>
  <dc:creator>Teacher Hall</dc:creator>
  <cp:lastModifiedBy>Teacher Hall</cp:lastModifiedBy>
  <cp:revision>17</cp:revision>
  <dcterms:created xsi:type="dcterms:W3CDTF">2017-04-02T17:15:00Z</dcterms:created>
  <dcterms:modified xsi:type="dcterms:W3CDTF">2017-04-02T21:06:49Z</dcterms:modified>
</cp:coreProperties>
</file>