
<file path=[Content_Types].xml><?xml version="1.0" encoding="utf-8"?>
<Types xmlns="http://schemas.openxmlformats.org/package/2006/content-types">
  <Default Extension="xml" ContentType="application/xml"/>
  <Default Extension="jpeg" ContentType="image/jpeg"/>
  <Default Extension="JPG" ContentType="image/jpeg"/>
  <Default Extension="m4v" ContentType="video/unknown"/>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8" r:id="rId1"/>
  </p:sldMasterIdLst>
  <p:notesMasterIdLst>
    <p:notesMasterId r:id="rId22"/>
  </p:notesMasterIdLst>
  <p:sldIdLst>
    <p:sldId id="256" r:id="rId2"/>
    <p:sldId id="257" r:id="rId3"/>
    <p:sldId id="258" r:id="rId4"/>
    <p:sldId id="259" r:id="rId5"/>
    <p:sldId id="260" r:id="rId6"/>
    <p:sldId id="262" r:id="rId7"/>
    <p:sldId id="268" r:id="rId8"/>
    <p:sldId id="263" r:id="rId9"/>
    <p:sldId id="264" r:id="rId10"/>
    <p:sldId id="265" r:id="rId11"/>
    <p:sldId id="266" r:id="rId12"/>
    <p:sldId id="261" r:id="rId13"/>
    <p:sldId id="267"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2"/>
    <p:restoredTop sz="90422"/>
  </p:normalViewPr>
  <p:slideViewPr>
    <p:cSldViewPr snapToGrid="0" snapToObjects="1">
      <p:cViewPr varScale="1">
        <p:scale>
          <a:sx n="89" d="100"/>
          <a:sy n="89" d="100"/>
        </p:scale>
        <p:origin x="192"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A71785-F0DB-144F-85A7-EA036BA137E0}" type="datetimeFigureOut">
              <a:rPr lang="en-US" smtClean="0"/>
              <a:t>4/9/17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A4AFD5-8AAE-6C40-ABF6-DB333069CC56}" type="slidenum">
              <a:rPr lang="en-US" smtClean="0"/>
              <a:t>‹#›</a:t>
            </a:fld>
            <a:endParaRPr lang="en-US"/>
          </a:p>
        </p:txBody>
      </p:sp>
    </p:spTree>
    <p:extLst>
      <p:ext uri="{BB962C8B-B14F-4D97-AF65-F5344CB8AC3E}">
        <p14:creationId xmlns:p14="http://schemas.microsoft.com/office/powerpoint/2010/main" val="868025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Seuss “Green Eggs and Ham”  </a:t>
            </a:r>
            <a:r>
              <a:rPr lang="en-US" baseline="0" dirty="0" smtClean="0"/>
              <a:t> From Egg to Chicken, The Chickens are Here, Dr. Seuss, Who Hatches the Egg Hattie and the Fox, Not pictured, </a:t>
            </a:r>
            <a:r>
              <a:rPr lang="en-US" baseline="0" dirty="0" err="1" smtClean="0"/>
              <a:t>Junie</a:t>
            </a:r>
            <a:r>
              <a:rPr lang="en-US" baseline="0" dirty="0" smtClean="0"/>
              <a:t> B. Jones has a peep in her pocket, Tippy-Toe-Chick-Go</a:t>
            </a:r>
            <a:endParaRPr lang="en-US" dirty="0"/>
          </a:p>
        </p:txBody>
      </p:sp>
      <p:sp>
        <p:nvSpPr>
          <p:cNvPr id="4" name="Slide Number Placeholder 3"/>
          <p:cNvSpPr>
            <a:spLocks noGrp="1"/>
          </p:cNvSpPr>
          <p:nvPr>
            <p:ph type="sldNum" sz="quarter" idx="10"/>
          </p:nvPr>
        </p:nvSpPr>
        <p:spPr/>
        <p:txBody>
          <a:bodyPr/>
          <a:lstStyle/>
          <a:p>
            <a:fld id="{C1A4AFD5-8AAE-6C40-ABF6-DB333069CC56}" type="slidenum">
              <a:rPr lang="en-US" smtClean="0"/>
              <a:t>2</a:t>
            </a:fld>
            <a:endParaRPr lang="en-US"/>
          </a:p>
        </p:txBody>
      </p:sp>
    </p:spTree>
    <p:extLst>
      <p:ext uri="{BB962C8B-B14F-4D97-AF65-F5344CB8AC3E}">
        <p14:creationId xmlns:p14="http://schemas.microsoft.com/office/powerpoint/2010/main" val="1051777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video capturing</a:t>
            </a:r>
            <a:r>
              <a:rPr lang="en-US" baseline="0" dirty="0" smtClean="0"/>
              <a:t> the eggs beginning to hatch and movement of chicks inside. </a:t>
            </a:r>
            <a:endParaRPr lang="en-US" dirty="0"/>
          </a:p>
        </p:txBody>
      </p:sp>
      <p:sp>
        <p:nvSpPr>
          <p:cNvPr id="4" name="Slide Number Placeholder 3"/>
          <p:cNvSpPr>
            <a:spLocks noGrp="1"/>
          </p:cNvSpPr>
          <p:nvPr>
            <p:ph type="sldNum" sz="quarter" idx="10"/>
          </p:nvPr>
        </p:nvSpPr>
        <p:spPr/>
        <p:txBody>
          <a:bodyPr/>
          <a:lstStyle/>
          <a:p>
            <a:fld id="{C1A4AFD5-8AAE-6C40-ABF6-DB333069CC56}" type="slidenum">
              <a:rPr lang="en-US" smtClean="0"/>
              <a:t>12</a:t>
            </a:fld>
            <a:endParaRPr lang="en-US"/>
          </a:p>
        </p:txBody>
      </p:sp>
    </p:spTree>
    <p:extLst>
      <p:ext uri="{BB962C8B-B14F-4D97-AF65-F5344CB8AC3E}">
        <p14:creationId xmlns:p14="http://schemas.microsoft.com/office/powerpoint/2010/main" val="584907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came in the classroom on Monday, March 20</a:t>
            </a:r>
            <a:r>
              <a:rPr lang="en-US" baseline="30000" dirty="0" smtClean="0"/>
              <a:t>th</a:t>
            </a:r>
            <a:r>
              <a:rPr lang="en-US" baseline="0" dirty="0" smtClean="0"/>
              <a:t> to some very exciting news and the sights and sounds of newborn baby chicks. </a:t>
            </a:r>
            <a:endParaRPr lang="en-US" dirty="0"/>
          </a:p>
        </p:txBody>
      </p:sp>
      <p:sp>
        <p:nvSpPr>
          <p:cNvPr id="4" name="Slide Number Placeholder 3"/>
          <p:cNvSpPr>
            <a:spLocks noGrp="1"/>
          </p:cNvSpPr>
          <p:nvPr>
            <p:ph type="sldNum" sz="quarter" idx="10"/>
          </p:nvPr>
        </p:nvSpPr>
        <p:spPr/>
        <p:txBody>
          <a:bodyPr/>
          <a:lstStyle/>
          <a:p>
            <a:fld id="{C1A4AFD5-8AAE-6C40-ABF6-DB333069CC56}" type="slidenum">
              <a:rPr lang="en-US" smtClean="0"/>
              <a:t>13</a:t>
            </a:fld>
            <a:endParaRPr lang="en-US"/>
          </a:p>
        </p:txBody>
      </p:sp>
    </p:spTree>
    <p:extLst>
      <p:ext uri="{BB962C8B-B14F-4D97-AF65-F5344CB8AC3E}">
        <p14:creationId xmlns:p14="http://schemas.microsoft.com/office/powerpoint/2010/main" val="2115347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Babies hatching. This little striped chick seemed to be the class favorite.</a:t>
            </a:r>
            <a:r>
              <a:rPr lang="en-US" baseline="0" dirty="0" smtClean="0"/>
              <a:t> The kids all thought it looked like a chipmunk. </a:t>
            </a:r>
            <a:endParaRPr lang="en-US" dirty="0"/>
          </a:p>
        </p:txBody>
      </p:sp>
      <p:sp>
        <p:nvSpPr>
          <p:cNvPr id="4" name="Slide Number Placeholder 3"/>
          <p:cNvSpPr>
            <a:spLocks noGrp="1"/>
          </p:cNvSpPr>
          <p:nvPr>
            <p:ph type="sldNum" sz="quarter" idx="10"/>
          </p:nvPr>
        </p:nvSpPr>
        <p:spPr/>
        <p:txBody>
          <a:bodyPr/>
          <a:lstStyle/>
          <a:p>
            <a:fld id="{C1A4AFD5-8AAE-6C40-ABF6-DB333069CC56}" type="slidenum">
              <a:rPr lang="en-US" smtClean="0"/>
              <a:t>14</a:t>
            </a:fld>
            <a:endParaRPr lang="en-US"/>
          </a:p>
        </p:txBody>
      </p:sp>
    </p:spTree>
    <p:extLst>
      <p:ext uri="{BB962C8B-B14F-4D97-AF65-F5344CB8AC3E}">
        <p14:creationId xmlns:p14="http://schemas.microsoft.com/office/powerpoint/2010/main" val="1271808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first 24 hours being out of the shell, baby chicks were</a:t>
            </a:r>
            <a:r>
              <a:rPr lang="en-US" baseline="0" dirty="0" smtClean="0"/>
              <a:t> placed in the brooder box to stay warm and safe.  They lived here for two weeks while students watched them change and grow. Students also helped feed and water the chicks while they were in the box. </a:t>
            </a:r>
            <a:endParaRPr lang="en-US" dirty="0"/>
          </a:p>
        </p:txBody>
      </p:sp>
      <p:sp>
        <p:nvSpPr>
          <p:cNvPr id="4" name="Slide Number Placeholder 3"/>
          <p:cNvSpPr>
            <a:spLocks noGrp="1"/>
          </p:cNvSpPr>
          <p:nvPr>
            <p:ph type="sldNum" sz="quarter" idx="10"/>
          </p:nvPr>
        </p:nvSpPr>
        <p:spPr/>
        <p:txBody>
          <a:bodyPr/>
          <a:lstStyle/>
          <a:p>
            <a:fld id="{C1A4AFD5-8AAE-6C40-ABF6-DB333069CC56}" type="slidenum">
              <a:rPr lang="en-US" smtClean="0"/>
              <a:t>16</a:t>
            </a:fld>
            <a:endParaRPr lang="en-US"/>
          </a:p>
        </p:txBody>
      </p:sp>
    </p:spTree>
    <p:extLst>
      <p:ext uri="{BB962C8B-B14F-4D97-AF65-F5344CB8AC3E}">
        <p14:creationId xmlns:p14="http://schemas.microsoft.com/office/powerpoint/2010/main" val="1290467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had a family</a:t>
            </a:r>
            <a:r>
              <a:rPr lang="en-US" baseline="0" dirty="0" smtClean="0"/>
              <a:t> night where students came with their parents to pick out a chick, learn about how to care for their chicks, and sign the adoption paper giving their chick a name.  Also included on their adoption sheet was a footprint of their baby chick that was dipped in nontoxic paint. Parents were also invited to watch videos children made throughout the project and view pictures.  Snacks and drinks were provided and each child also took home a small bag of chicken feed to get them started. </a:t>
            </a:r>
            <a:endParaRPr lang="en-US" dirty="0"/>
          </a:p>
        </p:txBody>
      </p:sp>
      <p:sp>
        <p:nvSpPr>
          <p:cNvPr id="4" name="Slide Number Placeholder 3"/>
          <p:cNvSpPr>
            <a:spLocks noGrp="1"/>
          </p:cNvSpPr>
          <p:nvPr>
            <p:ph type="sldNum" sz="quarter" idx="10"/>
          </p:nvPr>
        </p:nvSpPr>
        <p:spPr/>
        <p:txBody>
          <a:bodyPr/>
          <a:lstStyle/>
          <a:p>
            <a:fld id="{C1A4AFD5-8AAE-6C40-ABF6-DB333069CC56}" type="slidenum">
              <a:rPr lang="en-US" smtClean="0"/>
              <a:t>17</a:t>
            </a:fld>
            <a:endParaRPr lang="en-US"/>
          </a:p>
        </p:txBody>
      </p:sp>
    </p:spTree>
    <p:extLst>
      <p:ext uri="{BB962C8B-B14F-4D97-AF65-F5344CB8AC3E}">
        <p14:creationId xmlns:p14="http://schemas.microsoft.com/office/powerpoint/2010/main" val="2147438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Pictures</a:t>
            </a:r>
            <a:r>
              <a:rPr lang="en-US" baseline="0" dirty="0" smtClean="0"/>
              <a:t> of some of the students with their adoption sheet and baby chick. </a:t>
            </a:r>
            <a:endParaRPr lang="en-US" dirty="0"/>
          </a:p>
        </p:txBody>
      </p:sp>
      <p:sp>
        <p:nvSpPr>
          <p:cNvPr id="4" name="Slide Number Placeholder 3"/>
          <p:cNvSpPr>
            <a:spLocks noGrp="1"/>
          </p:cNvSpPr>
          <p:nvPr>
            <p:ph type="sldNum" sz="quarter" idx="10"/>
          </p:nvPr>
        </p:nvSpPr>
        <p:spPr/>
        <p:txBody>
          <a:bodyPr/>
          <a:lstStyle/>
          <a:p>
            <a:fld id="{C1A4AFD5-8AAE-6C40-ABF6-DB333069CC56}" type="slidenum">
              <a:rPr lang="en-US" smtClean="0"/>
              <a:t>18</a:t>
            </a:fld>
            <a:endParaRPr lang="en-US"/>
          </a:p>
        </p:txBody>
      </p:sp>
    </p:spTree>
    <p:extLst>
      <p:ext uri="{BB962C8B-B14F-4D97-AF65-F5344CB8AC3E}">
        <p14:creationId xmlns:p14="http://schemas.microsoft.com/office/powerpoint/2010/main" val="349441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chicks were taken home, we reviewed the stages</a:t>
            </a:r>
            <a:r>
              <a:rPr lang="en-US" baseline="0" dirty="0" smtClean="0"/>
              <a:t> of the lifecycle of a chicken and some of the activities the children participated in. Next students used their writing rubric to write about their experience.  Writings were displayed in the hallway. </a:t>
            </a:r>
            <a:endParaRPr lang="en-US" dirty="0"/>
          </a:p>
        </p:txBody>
      </p:sp>
      <p:sp>
        <p:nvSpPr>
          <p:cNvPr id="4" name="Slide Number Placeholder 3"/>
          <p:cNvSpPr>
            <a:spLocks noGrp="1"/>
          </p:cNvSpPr>
          <p:nvPr>
            <p:ph type="sldNum" sz="quarter" idx="10"/>
          </p:nvPr>
        </p:nvSpPr>
        <p:spPr/>
        <p:txBody>
          <a:bodyPr/>
          <a:lstStyle/>
          <a:p>
            <a:fld id="{C1A4AFD5-8AAE-6C40-ABF6-DB333069CC56}" type="slidenum">
              <a:rPr lang="en-US" smtClean="0"/>
              <a:t>19</a:t>
            </a:fld>
            <a:endParaRPr lang="en-US"/>
          </a:p>
        </p:txBody>
      </p:sp>
    </p:spTree>
    <p:extLst>
      <p:ext uri="{BB962C8B-B14F-4D97-AF65-F5344CB8AC3E}">
        <p14:creationId xmlns:p14="http://schemas.microsoft.com/office/powerpoint/2010/main" val="2081963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allowing</a:t>
            </a:r>
            <a:r>
              <a:rPr lang="en-US" baseline="0" dirty="0" smtClean="0"/>
              <a:t> me to share my project with you.  In conclusion I wanted to leave you with a few pictures of my son when he brought some chickens from school to show the students. He discussed important things they should know how caring for chickens, showed them how to feed a chicken, hold a chicken, and they all had their pictures made with a chicken and a rabbit. </a:t>
            </a:r>
            <a:endParaRPr lang="en-US" dirty="0"/>
          </a:p>
        </p:txBody>
      </p:sp>
      <p:sp>
        <p:nvSpPr>
          <p:cNvPr id="4" name="Slide Number Placeholder 3"/>
          <p:cNvSpPr>
            <a:spLocks noGrp="1"/>
          </p:cNvSpPr>
          <p:nvPr>
            <p:ph type="sldNum" sz="quarter" idx="10"/>
          </p:nvPr>
        </p:nvSpPr>
        <p:spPr/>
        <p:txBody>
          <a:bodyPr/>
          <a:lstStyle/>
          <a:p>
            <a:fld id="{C1A4AFD5-8AAE-6C40-ABF6-DB333069CC56}" type="slidenum">
              <a:rPr lang="en-US" smtClean="0"/>
              <a:t>20</a:t>
            </a:fld>
            <a:endParaRPr lang="en-US"/>
          </a:p>
        </p:txBody>
      </p:sp>
    </p:spTree>
    <p:extLst>
      <p:ext uri="{BB962C8B-B14F-4D97-AF65-F5344CB8AC3E}">
        <p14:creationId xmlns:p14="http://schemas.microsoft.com/office/powerpoint/2010/main" val="1101798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items needed for this project</a:t>
            </a:r>
            <a:r>
              <a:rPr lang="en-US" baseline="0" dirty="0" smtClean="0"/>
              <a:t> was incubator used last year to compare with our new digital incubator purchased with my ARI grant money. Also, we used a brooder box to keep the chicken warm and fed after they hatched, a egg development explorer set, and an </a:t>
            </a:r>
            <a:r>
              <a:rPr lang="en-US" baseline="0" dirty="0" err="1" smtClean="0"/>
              <a:t>ovascope</a:t>
            </a:r>
            <a:r>
              <a:rPr lang="en-US" baseline="0" dirty="0" smtClean="0"/>
              <a:t> the kids used to look inside the egg at the actual development of the chicks. This was a big improvement from last year thanks to my ARI grant money. Last year we simply used a flashlight to candle the eggs. </a:t>
            </a:r>
            <a:endParaRPr lang="en-US" dirty="0"/>
          </a:p>
        </p:txBody>
      </p:sp>
      <p:sp>
        <p:nvSpPr>
          <p:cNvPr id="4" name="Slide Number Placeholder 3"/>
          <p:cNvSpPr>
            <a:spLocks noGrp="1"/>
          </p:cNvSpPr>
          <p:nvPr>
            <p:ph type="sldNum" sz="quarter" idx="10"/>
          </p:nvPr>
        </p:nvSpPr>
        <p:spPr/>
        <p:txBody>
          <a:bodyPr/>
          <a:lstStyle/>
          <a:p>
            <a:fld id="{C1A4AFD5-8AAE-6C40-ABF6-DB333069CC56}" type="slidenum">
              <a:rPr lang="en-US" smtClean="0"/>
              <a:t>3</a:t>
            </a:fld>
            <a:endParaRPr lang="en-US"/>
          </a:p>
        </p:txBody>
      </p:sp>
    </p:spTree>
    <p:extLst>
      <p:ext uri="{BB962C8B-B14F-4D97-AF65-F5344CB8AC3E}">
        <p14:creationId xmlns:p14="http://schemas.microsoft.com/office/powerpoint/2010/main" val="1038680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pre-assessment I asked the following questions to help guide my instruction and give me some insight on the students’ prior knowledge about lifecycles in particular the life cycle of a chicken.</a:t>
            </a:r>
            <a:endParaRPr lang="en-US" dirty="0"/>
          </a:p>
        </p:txBody>
      </p:sp>
      <p:sp>
        <p:nvSpPr>
          <p:cNvPr id="4" name="Slide Number Placeholder 3"/>
          <p:cNvSpPr>
            <a:spLocks noGrp="1"/>
          </p:cNvSpPr>
          <p:nvPr>
            <p:ph type="sldNum" sz="quarter" idx="10"/>
          </p:nvPr>
        </p:nvSpPr>
        <p:spPr/>
        <p:txBody>
          <a:bodyPr/>
          <a:lstStyle/>
          <a:p>
            <a:fld id="{C1A4AFD5-8AAE-6C40-ABF6-DB333069CC56}" type="slidenum">
              <a:rPr lang="en-US" smtClean="0"/>
              <a:t>4</a:t>
            </a:fld>
            <a:endParaRPr lang="en-US"/>
          </a:p>
        </p:txBody>
      </p:sp>
    </p:spTree>
    <p:extLst>
      <p:ext uri="{BB962C8B-B14F-4D97-AF65-F5344CB8AC3E}">
        <p14:creationId xmlns:p14="http://schemas.microsoft.com/office/powerpoint/2010/main" val="1857697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activities</a:t>
            </a:r>
            <a:r>
              <a:rPr lang="en-US" baseline="0" dirty="0" smtClean="0"/>
              <a:t> we did on the first day includes picking an egg, marking it with an X, and allowing students to make a prediction about what day it will hatch, and what color the chick will be since I ordered a variety of eggs. Students also made a chicken folder for them to keep/story everything we did with this project that they should keep. This way we would be able to go back and read predictions and read some writings completed throughout the </a:t>
            </a:r>
            <a:r>
              <a:rPr lang="en-US" baseline="0" dirty="0" err="1" smtClean="0"/>
              <a:t>project.I</a:t>
            </a:r>
            <a:r>
              <a:rPr lang="en-US" baseline="0" dirty="0" smtClean="0"/>
              <a:t> also sent home a parent letter to explain our project and to just give them a heads up that we will be hatching chicks to which students would have an opportunity to adopt and bring home at the end. We also watched </a:t>
            </a:r>
            <a:r>
              <a:rPr lang="en-US" baseline="0" dirty="0" err="1" smtClean="0"/>
              <a:t>youtube</a:t>
            </a:r>
            <a:r>
              <a:rPr lang="en-US" baseline="0" dirty="0" smtClean="0"/>
              <a:t> video about the development and daily changes that take place inside the egg, as well as carefully placed our eggs on the egg turner to leave and settle for 24 hours after being shipped. </a:t>
            </a:r>
            <a:endParaRPr lang="en-US" dirty="0"/>
          </a:p>
        </p:txBody>
      </p:sp>
      <p:sp>
        <p:nvSpPr>
          <p:cNvPr id="4" name="Slide Number Placeholder 3"/>
          <p:cNvSpPr>
            <a:spLocks noGrp="1"/>
          </p:cNvSpPr>
          <p:nvPr>
            <p:ph type="sldNum" sz="quarter" idx="10"/>
          </p:nvPr>
        </p:nvSpPr>
        <p:spPr/>
        <p:txBody>
          <a:bodyPr/>
          <a:lstStyle/>
          <a:p>
            <a:fld id="{C1A4AFD5-8AAE-6C40-ABF6-DB333069CC56}" type="slidenum">
              <a:rPr lang="en-US" smtClean="0"/>
              <a:t>5</a:t>
            </a:fld>
            <a:endParaRPr lang="en-US"/>
          </a:p>
        </p:txBody>
      </p:sp>
    </p:spTree>
    <p:extLst>
      <p:ext uri="{BB962C8B-B14F-4D97-AF65-F5344CB8AC3E}">
        <p14:creationId xmlns:p14="http://schemas.microsoft.com/office/powerpoint/2010/main" val="59116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egg station was located in the back</a:t>
            </a:r>
            <a:r>
              <a:rPr lang="en-US" baseline="0" dirty="0" smtClean="0"/>
              <a:t> of the classroom. This is where everything was located that pertained to our project. We made a calendar and count down where each day we cut our pictures of that day’s development on the number, and pull a card off counting down to the 21</a:t>
            </a:r>
            <a:r>
              <a:rPr lang="en-US" baseline="30000" dirty="0" smtClean="0"/>
              <a:t>st</a:t>
            </a:r>
            <a:r>
              <a:rPr lang="en-US" baseline="0" dirty="0" smtClean="0"/>
              <a:t> day. We also had a thermometer to show the ideal temperature for the incubator to be in order for the hatching to be a success.  Each day a different child would check the temperature inside the white incubator and chart it. The new incubator purchased with my ARI grant is digital and kept it’s temperature where it should be along with humidity. It’s hatch rate was far better than that of the old incubator that had to be manually adjusted each day. </a:t>
            </a:r>
            <a:endParaRPr lang="en-US" dirty="0"/>
          </a:p>
        </p:txBody>
      </p:sp>
      <p:sp>
        <p:nvSpPr>
          <p:cNvPr id="4" name="Slide Number Placeholder 3"/>
          <p:cNvSpPr>
            <a:spLocks noGrp="1"/>
          </p:cNvSpPr>
          <p:nvPr>
            <p:ph type="sldNum" sz="quarter" idx="10"/>
          </p:nvPr>
        </p:nvSpPr>
        <p:spPr/>
        <p:txBody>
          <a:bodyPr/>
          <a:lstStyle/>
          <a:p>
            <a:fld id="{C1A4AFD5-8AAE-6C40-ABF6-DB333069CC56}" type="slidenum">
              <a:rPr lang="en-US" smtClean="0"/>
              <a:t>6</a:t>
            </a:fld>
            <a:endParaRPr lang="en-US"/>
          </a:p>
        </p:txBody>
      </p:sp>
    </p:spTree>
    <p:extLst>
      <p:ext uri="{BB962C8B-B14F-4D97-AF65-F5344CB8AC3E}">
        <p14:creationId xmlns:p14="http://schemas.microsoft.com/office/powerpoint/2010/main" val="1310976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day a child would tear off a small piece of</a:t>
            </a:r>
            <a:r>
              <a:rPr lang="en-US" baseline="0" dirty="0" smtClean="0"/>
              <a:t> the paper egg until the day the real eggs began to hatch then our paper chick was completely uncovered. </a:t>
            </a:r>
          </a:p>
          <a:p>
            <a:r>
              <a:rPr lang="en-US" baseline="0" dirty="0" smtClean="0"/>
              <a:t>We also discussed after looking in the ova scope that not all eggs were developing into chicks. This happens sometimes especially with shipped eggs or not all eggs have been fertilized. The students were curious about the eggs without chicks developing inside, so we cracked one open to discuss the different parts of the egg. </a:t>
            </a:r>
            <a:endParaRPr lang="en-US" dirty="0"/>
          </a:p>
        </p:txBody>
      </p:sp>
      <p:sp>
        <p:nvSpPr>
          <p:cNvPr id="4" name="Slide Number Placeholder 3"/>
          <p:cNvSpPr>
            <a:spLocks noGrp="1"/>
          </p:cNvSpPr>
          <p:nvPr>
            <p:ph type="sldNum" sz="quarter" idx="10"/>
          </p:nvPr>
        </p:nvSpPr>
        <p:spPr/>
        <p:txBody>
          <a:bodyPr/>
          <a:lstStyle/>
          <a:p>
            <a:fld id="{C1A4AFD5-8AAE-6C40-ABF6-DB333069CC56}" type="slidenum">
              <a:rPr lang="en-US" smtClean="0"/>
              <a:t>7</a:t>
            </a:fld>
            <a:endParaRPr lang="en-US"/>
          </a:p>
        </p:txBody>
      </p:sp>
    </p:spTree>
    <p:extLst>
      <p:ext uri="{BB962C8B-B14F-4D97-AF65-F5344CB8AC3E}">
        <p14:creationId xmlns:p14="http://schemas.microsoft.com/office/powerpoint/2010/main" val="1690912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Beginning on day 7 the students were able to look inside the ova scope</a:t>
            </a:r>
            <a:r>
              <a:rPr lang="en-US" baseline="0" dirty="0" smtClean="0"/>
              <a:t> to see the chick starting to develop as well as the veins forming. On day 12 students could actually see the heartbeat and lots of movement. </a:t>
            </a:r>
            <a:endParaRPr lang="en-US" dirty="0"/>
          </a:p>
        </p:txBody>
      </p:sp>
      <p:sp>
        <p:nvSpPr>
          <p:cNvPr id="4" name="Slide Number Placeholder 3"/>
          <p:cNvSpPr>
            <a:spLocks noGrp="1"/>
          </p:cNvSpPr>
          <p:nvPr>
            <p:ph type="sldNum" sz="quarter" idx="10"/>
          </p:nvPr>
        </p:nvSpPr>
        <p:spPr/>
        <p:txBody>
          <a:bodyPr/>
          <a:lstStyle/>
          <a:p>
            <a:fld id="{C1A4AFD5-8AAE-6C40-ABF6-DB333069CC56}" type="slidenum">
              <a:rPr lang="en-US" smtClean="0"/>
              <a:t>9</a:t>
            </a:fld>
            <a:endParaRPr lang="en-US"/>
          </a:p>
        </p:txBody>
      </p:sp>
    </p:spTree>
    <p:extLst>
      <p:ext uri="{BB962C8B-B14F-4D97-AF65-F5344CB8AC3E}">
        <p14:creationId xmlns:p14="http://schemas.microsoft.com/office/powerpoint/2010/main" val="877041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the ova scope you can actually see movement inside the egg.  You can see the eyes which are dark black and round, the heartbeat, and movement of feet and beak as the chick moves around. </a:t>
            </a:r>
            <a:endParaRPr lang="en-US" dirty="0"/>
          </a:p>
        </p:txBody>
      </p:sp>
      <p:sp>
        <p:nvSpPr>
          <p:cNvPr id="4" name="Slide Number Placeholder 3"/>
          <p:cNvSpPr>
            <a:spLocks noGrp="1"/>
          </p:cNvSpPr>
          <p:nvPr>
            <p:ph type="sldNum" sz="quarter" idx="10"/>
          </p:nvPr>
        </p:nvSpPr>
        <p:spPr/>
        <p:txBody>
          <a:bodyPr/>
          <a:lstStyle/>
          <a:p>
            <a:fld id="{C1A4AFD5-8AAE-6C40-ABF6-DB333069CC56}" type="slidenum">
              <a:rPr lang="en-US" smtClean="0"/>
              <a:t>10</a:t>
            </a:fld>
            <a:endParaRPr lang="en-US"/>
          </a:p>
        </p:txBody>
      </p:sp>
    </p:spTree>
    <p:extLst>
      <p:ext uri="{BB962C8B-B14F-4D97-AF65-F5344CB8AC3E}">
        <p14:creationId xmlns:p14="http://schemas.microsoft.com/office/powerpoint/2010/main" val="1548403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video of three first</a:t>
            </a:r>
            <a:r>
              <a:rPr lang="en-US" baseline="0" dirty="0" smtClean="0"/>
              <a:t> grade students being interviewed by Mr. Coots and discussing our project and things that have happened thus far. This was filmed on day 12 of development.</a:t>
            </a:r>
            <a:endParaRPr lang="en-US" dirty="0"/>
          </a:p>
        </p:txBody>
      </p:sp>
      <p:sp>
        <p:nvSpPr>
          <p:cNvPr id="4" name="Slide Number Placeholder 3"/>
          <p:cNvSpPr>
            <a:spLocks noGrp="1"/>
          </p:cNvSpPr>
          <p:nvPr>
            <p:ph type="sldNum" sz="quarter" idx="10"/>
          </p:nvPr>
        </p:nvSpPr>
        <p:spPr/>
        <p:txBody>
          <a:bodyPr/>
          <a:lstStyle/>
          <a:p>
            <a:fld id="{C1A4AFD5-8AAE-6C40-ABF6-DB333069CC56}" type="slidenum">
              <a:rPr lang="en-US" smtClean="0"/>
              <a:t>11</a:t>
            </a:fld>
            <a:endParaRPr lang="en-US"/>
          </a:p>
        </p:txBody>
      </p:sp>
    </p:spTree>
    <p:extLst>
      <p:ext uri="{BB962C8B-B14F-4D97-AF65-F5344CB8AC3E}">
        <p14:creationId xmlns:p14="http://schemas.microsoft.com/office/powerpoint/2010/main" val="973602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4/9/17</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7658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4/9/17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825451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4/9/17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418719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4/9/17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58797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4/9/17</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96535420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4/9/17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69086315"/>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4/9/17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521228068"/>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4/9/17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694342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4/9/17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92679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4/9/17</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54554770"/>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4/9/17</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229914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4/9/17</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1242479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26.png"/><Relationship Id="rId1" Type="http://schemas.microsoft.com/office/2007/relationships/media" Target="../media/media1.m4v"/><Relationship Id="rId2" Type="http://schemas.openxmlformats.org/officeDocument/2006/relationships/video" Target="../media/media1.m4v"/></Relationships>
</file>

<file path=ppt/slides/_rels/slide11.xml.rels><?xml version="1.0" encoding="UTF-8" standalone="yes"?>
<Relationships xmlns="http://schemas.openxmlformats.org/package/2006/relationships"><Relationship Id="rId3" Type="http://schemas.openxmlformats.org/officeDocument/2006/relationships/hyperlink" Target="https://youtu.be/Avk9x-aLdVY" TargetMode="External"/><Relationship Id="rId4" Type="http://schemas.openxmlformats.org/officeDocument/2006/relationships/image" Target="../media/image27.jpg"/><Relationship Id="rId5"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29.png"/><Relationship Id="rId6" Type="http://schemas.openxmlformats.org/officeDocument/2006/relationships/image" Target="../media/image30.JPG"/><Relationship Id="rId1" Type="http://schemas.microsoft.com/office/2007/relationships/media" Target="../media/media2.mov"/><Relationship Id="rId2" Type="http://schemas.openxmlformats.org/officeDocument/2006/relationships/video" Target="../media/media2.mov"/></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6.JPG"/><Relationship Id="rId6" Type="http://schemas.openxmlformats.org/officeDocument/2006/relationships/image" Target="../media/image37.JPG"/><Relationship Id="rId7" Type="http://schemas.openxmlformats.org/officeDocument/2006/relationships/image" Target="../media/image38.JPG"/><Relationship Id="rId8" Type="http://schemas.openxmlformats.org/officeDocument/2006/relationships/image" Target="../media/image39.JPG"/><Relationship Id="rId9" Type="http://schemas.openxmlformats.org/officeDocument/2006/relationships/image" Target="../media/image40.JPG"/><Relationship Id="rId10"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5"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hyperlink" Target="mailto:valerie.pugh@jacksonind.kyschools.us" TargetMode="External"/><Relationship Id="rId4" Type="http://schemas.openxmlformats.org/officeDocument/2006/relationships/image" Target="../media/image52.JPG"/><Relationship Id="rId5" Type="http://schemas.openxmlformats.org/officeDocument/2006/relationships/image" Target="../media/image53.JPG"/><Relationship Id="rId6" Type="http://schemas.openxmlformats.org/officeDocument/2006/relationships/image" Target="../media/image54.JPG"/><Relationship Id="rId7"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G"/><Relationship Id="rId7" Type="http://schemas.openxmlformats.org/officeDocument/2006/relationships/image" Target="../media/image15.JPG"/><Relationship Id="rId8"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8523" y="1"/>
            <a:ext cx="10318418" cy="5158595"/>
          </a:xfrm>
        </p:spPr>
        <p:txBody>
          <a:bodyPr/>
          <a:lstStyle/>
          <a:p>
            <a:r>
              <a:rPr lang="en-US" sz="9660" dirty="0" smtClean="0">
                <a:solidFill>
                  <a:srgbClr val="0070C0"/>
                </a:solidFill>
                <a:latin typeface="Arial Narrow Bold" charset="0"/>
              </a:rPr>
              <a:t>“The Miracle of life”</a:t>
            </a:r>
            <a:endParaRPr lang="en-US" sz="9660" dirty="0">
              <a:solidFill>
                <a:srgbClr val="0070C0"/>
              </a:solidFill>
              <a:latin typeface="Arial Narrow Bold" charset="0"/>
            </a:endParaRPr>
          </a:p>
        </p:txBody>
      </p:sp>
      <p:sp>
        <p:nvSpPr>
          <p:cNvPr id="3" name="Subtitle 2"/>
          <p:cNvSpPr>
            <a:spLocks noGrp="1"/>
          </p:cNvSpPr>
          <p:nvPr>
            <p:ph type="subTitle" idx="1"/>
          </p:nvPr>
        </p:nvSpPr>
        <p:spPr>
          <a:xfrm>
            <a:off x="2215045" y="5158596"/>
            <a:ext cx="8045373" cy="1562879"/>
          </a:xfrm>
        </p:spPr>
        <p:txBody>
          <a:bodyPr>
            <a:normAutofit fontScale="85000" lnSpcReduction="20000"/>
          </a:bodyPr>
          <a:lstStyle/>
          <a:p>
            <a:r>
              <a:rPr lang="en-US" sz="3000" cap="none" dirty="0" smtClean="0">
                <a:solidFill>
                  <a:srgbClr val="C00000"/>
                </a:solidFill>
              </a:rPr>
              <a:t>Valerie Pugh</a:t>
            </a:r>
          </a:p>
          <a:p>
            <a:r>
              <a:rPr lang="en-US" sz="3000" cap="none" dirty="0" smtClean="0">
                <a:solidFill>
                  <a:srgbClr val="C00000"/>
                </a:solidFill>
              </a:rPr>
              <a:t>First Grade Teacher at Jackson Independent</a:t>
            </a:r>
          </a:p>
          <a:p>
            <a:r>
              <a:rPr lang="en-US" sz="3000" cap="none" dirty="0" err="1" smtClean="0">
                <a:solidFill>
                  <a:srgbClr val="C00000"/>
                </a:solidFill>
              </a:rPr>
              <a:t>Valerie.pugh@jacksonind.kyschools.us</a:t>
            </a:r>
            <a:endParaRPr lang="en-US" sz="3000" cap="none" dirty="0" smtClean="0">
              <a:solidFill>
                <a:srgbClr val="C00000"/>
              </a:solidFill>
            </a:endParaRPr>
          </a:p>
          <a:p>
            <a:endParaRPr lang="en-US" cap="none" dirty="0">
              <a:solidFill>
                <a:srgbClr val="C00000"/>
              </a:solidFill>
            </a:endParaRPr>
          </a:p>
        </p:txBody>
      </p:sp>
    </p:spTree>
    <p:extLst>
      <p:ext uri="{BB962C8B-B14F-4D97-AF65-F5344CB8AC3E}">
        <p14:creationId xmlns:p14="http://schemas.microsoft.com/office/powerpoint/2010/main" val="1959682006"/>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rgbClr val="002060"/>
                </a:solidFill>
              </a:rPr>
              <a:t>Video looking inside the ova scope on day 12.</a:t>
            </a:r>
            <a:endParaRPr lang="en-US" cap="none" dirty="0">
              <a:solidFill>
                <a:srgbClr val="002060"/>
              </a:solidFill>
            </a:endParaRPr>
          </a:p>
        </p:txBody>
      </p:sp>
      <p:pic>
        <p:nvPicPr>
          <p:cNvPr id="4" name="IMG_3043.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144838" y="2286000"/>
            <a:ext cx="6389687" cy="3594100"/>
          </a:xfrm>
        </p:spPr>
      </p:pic>
    </p:spTree>
    <p:extLst>
      <p:ext uri="{BB962C8B-B14F-4D97-AF65-F5344CB8AC3E}">
        <p14:creationId xmlns:p14="http://schemas.microsoft.com/office/powerpoint/2010/main" val="1396990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rgbClr val="C00000"/>
                </a:solidFill>
              </a:rPr>
              <a:t>Interview with Students about “The Miracle of Life”</a:t>
            </a:r>
            <a:endParaRPr lang="en-US" cap="none" dirty="0">
              <a:solidFill>
                <a:srgbClr val="C00000"/>
              </a:solidFill>
            </a:endParaRPr>
          </a:p>
        </p:txBody>
      </p:sp>
      <p:sp>
        <p:nvSpPr>
          <p:cNvPr id="3" name="Content Placeholder 2"/>
          <p:cNvSpPr>
            <a:spLocks noGrp="1"/>
          </p:cNvSpPr>
          <p:nvPr>
            <p:ph idx="1"/>
          </p:nvPr>
        </p:nvSpPr>
        <p:spPr>
          <a:xfrm>
            <a:off x="1251678" y="1855638"/>
            <a:ext cx="10178322" cy="3593591"/>
          </a:xfrm>
        </p:spPr>
        <p:txBody>
          <a:bodyPr/>
          <a:lstStyle/>
          <a:p>
            <a:r>
              <a:rPr lang="en-US" u="sng" dirty="0">
                <a:hlinkClick r:id="rId3"/>
              </a:rPr>
              <a:t>https://</a:t>
            </a:r>
            <a:r>
              <a:rPr lang="en-US" u="sng" dirty="0" err="1">
                <a:hlinkClick r:id="rId3"/>
              </a:rPr>
              <a:t>youtu.be</a:t>
            </a:r>
            <a:r>
              <a:rPr lang="en-US" u="sng" dirty="0">
                <a:hlinkClick r:id="rId3"/>
              </a:rPr>
              <a:t>/Avk9x-aLdVY</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439" y="2271253"/>
            <a:ext cx="4942645" cy="436552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0839" y="2338355"/>
            <a:ext cx="5338916" cy="4231316"/>
          </a:xfrm>
          <a:prstGeom prst="rect">
            <a:avLst/>
          </a:prstGeom>
        </p:spPr>
      </p:pic>
    </p:spTree>
    <p:extLst>
      <p:ext uri="{BB962C8B-B14F-4D97-AF65-F5344CB8AC3E}">
        <p14:creationId xmlns:p14="http://schemas.microsoft.com/office/powerpoint/2010/main" val="1559236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chemeClr val="accent5">
                    <a:lumMod val="75000"/>
                  </a:schemeClr>
                </a:solidFill>
              </a:rPr>
              <a:t>Let the Hatching Begin!!</a:t>
            </a:r>
            <a:endParaRPr lang="en-US" cap="none" dirty="0">
              <a:solidFill>
                <a:schemeClr val="accent5">
                  <a:lumMod val="75000"/>
                </a:schemeClr>
              </a:solidFill>
            </a:endParaRPr>
          </a:p>
        </p:txBody>
      </p:sp>
      <p:pic>
        <p:nvPicPr>
          <p:cNvPr id="4" name="1080p.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51678" y="1874517"/>
            <a:ext cx="5473587" cy="3594100"/>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00" y="1874516"/>
            <a:ext cx="4114800" cy="3965845"/>
          </a:xfrm>
          <a:prstGeom prst="rect">
            <a:avLst/>
          </a:prstGeom>
        </p:spPr>
      </p:pic>
    </p:spTree>
    <p:extLst>
      <p:ext uri="{BB962C8B-B14F-4D97-AF65-F5344CB8AC3E}">
        <p14:creationId xmlns:p14="http://schemas.microsoft.com/office/powerpoint/2010/main" val="239721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rgbClr val="0070C0"/>
                </a:solidFill>
              </a:rPr>
              <a:t>An EGG-citing day in first grade!!</a:t>
            </a:r>
            <a:endParaRPr lang="en-US" cap="none" dirty="0">
              <a:solidFill>
                <a:srgbClr val="0070C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1679" y="2286000"/>
            <a:ext cx="2873754" cy="3349256"/>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5058" y="2389925"/>
            <a:ext cx="3776555" cy="31414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1238" y="2285999"/>
            <a:ext cx="3447974" cy="3349257"/>
          </a:xfrm>
          <a:prstGeom prst="rect">
            <a:avLst/>
          </a:prstGeom>
        </p:spPr>
      </p:pic>
    </p:spTree>
    <p:extLst>
      <p:ext uri="{BB962C8B-B14F-4D97-AF65-F5344CB8AC3E}">
        <p14:creationId xmlns:p14="http://schemas.microsoft.com/office/powerpoint/2010/main" val="18112410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chemeClr val="accent3">
                    <a:lumMod val="50000"/>
                  </a:schemeClr>
                </a:solidFill>
              </a:rPr>
              <a:t>Hatching is a long, tiresome process!</a:t>
            </a:r>
            <a:endParaRPr lang="en-US" cap="none" dirty="0">
              <a:solidFill>
                <a:schemeClr val="accent3">
                  <a:lumMod val="50000"/>
                </a:schemeClr>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32626" y="2011721"/>
            <a:ext cx="3216753" cy="2589776"/>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286000"/>
            <a:ext cx="2930013" cy="304554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53419" y="1128451"/>
            <a:ext cx="5143500" cy="6858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53419" y="-1526458"/>
            <a:ext cx="4606104" cy="68580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89870" y="5331542"/>
            <a:ext cx="1504951" cy="3436374"/>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63807" y="7427209"/>
            <a:ext cx="5143500" cy="68580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01047" y="1874517"/>
            <a:ext cx="3028953" cy="3110438"/>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0822" y="4738701"/>
            <a:ext cx="2875523" cy="1738386"/>
          </a:xfrm>
          <a:prstGeom prst="rect">
            <a:avLst/>
          </a:prstGeom>
        </p:spPr>
      </p:pic>
    </p:spTree>
    <p:extLst>
      <p:ext uri="{BB962C8B-B14F-4D97-AF65-F5344CB8AC3E}">
        <p14:creationId xmlns:p14="http://schemas.microsoft.com/office/powerpoint/2010/main" val="9760313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rgbClr val="0070C0"/>
                </a:solidFill>
              </a:rPr>
              <a:t>These boys love their chicks!</a:t>
            </a:r>
            <a:endParaRPr lang="en-US" cap="none" dirty="0">
              <a:solidFill>
                <a:srgbClr val="0070C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8508" y="2110851"/>
            <a:ext cx="2695575" cy="35941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2509" y="2024601"/>
            <a:ext cx="3175888" cy="36803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204" y="2024601"/>
            <a:ext cx="2509715" cy="3680350"/>
          </a:xfrm>
          <a:prstGeom prst="rect">
            <a:avLst/>
          </a:prstGeom>
        </p:spPr>
      </p:pic>
    </p:spTree>
    <p:extLst>
      <p:ext uri="{BB962C8B-B14F-4D97-AF65-F5344CB8AC3E}">
        <p14:creationId xmlns:p14="http://schemas.microsoft.com/office/powerpoint/2010/main" val="18016093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rgbClr val="00B050"/>
                </a:solidFill>
              </a:rPr>
              <a:t>The Brooder Box is “Home Sweet Home” for the next two weeks.</a:t>
            </a:r>
            <a:endParaRPr lang="en-US" cap="none" dirty="0">
              <a:solidFill>
                <a:srgbClr val="00B05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2441" y="2034208"/>
            <a:ext cx="4792133" cy="423407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774" y="2034208"/>
            <a:ext cx="4731026" cy="4270626"/>
          </a:xfrm>
          <a:prstGeom prst="rect">
            <a:avLst/>
          </a:prstGeom>
        </p:spPr>
      </p:pic>
    </p:spTree>
    <p:extLst>
      <p:ext uri="{BB962C8B-B14F-4D97-AF65-F5344CB8AC3E}">
        <p14:creationId xmlns:p14="http://schemas.microsoft.com/office/powerpoint/2010/main" val="2751983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rgbClr val="7030A0"/>
                </a:solidFill>
              </a:rPr>
              <a:t>Family Adoption Night!</a:t>
            </a:r>
            <a:endParaRPr lang="en-US" cap="none" dirty="0">
              <a:solidFill>
                <a:srgbClr val="7030A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804902" y="2899589"/>
            <a:ext cx="4228286" cy="2930769"/>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953048" y="3002166"/>
            <a:ext cx="4228287" cy="272561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432521" y="3080625"/>
            <a:ext cx="4228287" cy="2568699"/>
          </a:xfrm>
          <a:prstGeom prst="rect">
            <a:avLst/>
          </a:prstGeom>
        </p:spPr>
      </p:pic>
    </p:spTree>
    <p:extLst>
      <p:ext uri="{BB962C8B-B14F-4D97-AF65-F5344CB8AC3E}">
        <p14:creationId xmlns:p14="http://schemas.microsoft.com/office/powerpoint/2010/main" val="16647088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rgbClr val="002060"/>
                </a:solidFill>
              </a:rPr>
              <a:t>The chicks are getting a new home. Good-bye little ones!</a:t>
            </a:r>
            <a:endParaRPr lang="en-US" cap="none" dirty="0">
              <a:solidFill>
                <a:srgbClr val="00206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198705" y="2660551"/>
            <a:ext cx="4174590" cy="260252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21135" y="2273692"/>
            <a:ext cx="4174592" cy="337624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607688" y="2754339"/>
            <a:ext cx="4174591" cy="2414952"/>
          </a:xfrm>
          <a:prstGeom prst="rect">
            <a:avLst/>
          </a:prstGeom>
        </p:spPr>
      </p:pic>
    </p:spTree>
    <p:extLst>
      <p:ext uri="{BB962C8B-B14F-4D97-AF65-F5344CB8AC3E}">
        <p14:creationId xmlns:p14="http://schemas.microsoft.com/office/powerpoint/2010/main" val="420178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2009123"/>
          </a:xfrm>
        </p:spPr>
        <p:txBody>
          <a:bodyPr>
            <a:normAutofit fontScale="90000"/>
          </a:bodyPr>
          <a:lstStyle/>
          <a:p>
            <a:r>
              <a:rPr lang="en-US" cap="none" dirty="0" smtClean="0">
                <a:solidFill>
                  <a:srgbClr val="00B0F0"/>
                </a:solidFill>
              </a:rPr>
              <a:t>Students write about the Lifecycle of a chicken and the Miracle of Life Project.</a:t>
            </a:r>
            <a:endParaRPr lang="en-US" cap="none" dirty="0">
              <a:solidFill>
                <a:srgbClr val="00B0F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7924795" y="3247293"/>
            <a:ext cx="4103080" cy="290732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289298" y="3001109"/>
            <a:ext cx="4103079" cy="339969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36024" y="3166110"/>
            <a:ext cx="3739666" cy="270627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24661" y="3418154"/>
            <a:ext cx="3962402" cy="270627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06365" y="3236447"/>
            <a:ext cx="3598991" cy="2706277"/>
          </a:xfrm>
          <a:prstGeom prst="rect">
            <a:avLst/>
          </a:prstGeom>
        </p:spPr>
      </p:pic>
    </p:spTree>
    <p:extLst>
      <p:ext uri="{BB962C8B-B14F-4D97-AF65-F5344CB8AC3E}">
        <p14:creationId xmlns:p14="http://schemas.microsoft.com/office/powerpoint/2010/main" val="1187702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932410"/>
          </a:xfrm>
        </p:spPr>
        <p:txBody>
          <a:bodyPr>
            <a:normAutofit fontScale="90000"/>
          </a:bodyPr>
          <a:lstStyle/>
          <a:p>
            <a:r>
              <a:rPr lang="en-US" cap="none" dirty="0" smtClean="0">
                <a:solidFill>
                  <a:schemeClr val="accent3">
                    <a:lumMod val="75000"/>
                  </a:schemeClr>
                </a:solidFill>
              </a:rPr>
              <a:t>Books read throughout the project</a:t>
            </a:r>
            <a:endParaRPr lang="en-US" cap="none" dirty="0">
              <a:solidFill>
                <a:schemeClr val="accent3">
                  <a:lumMod val="75000"/>
                </a:schemeClr>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55428" y="1314795"/>
            <a:ext cx="3239189" cy="3048000"/>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40000">
            <a:off x="751420" y="1618395"/>
            <a:ext cx="2787467" cy="221856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800" y="4709864"/>
            <a:ext cx="2743200" cy="2107952"/>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0" flipV="1">
            <a:off x="1203738" y="4784406"/>
            <a:ext cx="2122791" cy="1683875"/>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6092" y="3275384"/>
            <a:ext cx="4064000" cy="2174822"/>
          </a:xfrm>
          <a:prstGeom prst="rect">
            <a:avLst/>
          </a:prstGeom>
        </p:spPr>
      </p:pic>
    </p:spTree>
    <p:extLst>
      <p:ext uri="{BB962C8B-B14F-4D97-AF65-F5344CB8AC3E}">
        <p14:creationId xmlns:p14="http://schemas.microsoft.com/office/powerpoint/2010/main" val="79146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rgbClr val="FF0000"/>
                </a:solidFill>
              </a:rPr>
              <a:t>				THE END  </a:t>
            </a:r>
            <a:br>
              <a:rPr lang="en-US" cap="none" dirty="0" smtClean="0">
                <a:solidFill>
                  <a:srgbClr val="FF0000"/>
                </a:solidFill>
              </a:rPr>
            </a:br>
            <a:endParaRPr lang="en-US" cap="none" dirty="0">
              <a:solidFill>
                <a:srgbClr val="FF0000"/>
              </a:solidFill>
            </a:endParaRPr>
          </a:p>
        </p:txBody>
      </p:sp>
      <p:sp>
        <p:nvSpPr>
          <p:cNvPr id="3" name="Content Placeholder 2"/>
          <p:cNvSpPr>
            <a:spLocks noGrp="1"/>
          </p:cNvSpPr>
          <p:nvPr>
            <p:ph idx="1"/>
          </p:nvPr>
        </p:nvSpPr>
        <p:spPr/>
        <p:txBody>
          <a:bodyPr>
            <a:normAutofit/>
          </a:bodyPr>
          <a:lstStyle/>
          <a:p>
            <a:pPr marL="1828800" lvl="4" indent="0">
              <a:buNone/>
            </a:pPr>
            <a:r>
              <a:rPr lang="en-US" sz="5280" dirty="0" smtClean="0">
                <a:solidFill>
                  <a:srgbClr val="002060"/>
                </a:solidFill>
              </a:rPr>
              <a:t>         Questions????</a:t>
            </a:r>
            <a:endParaRPr lang="en-US" sz="5280" dirty="0">
              <a:solidFill>
                <a:srgbClr val="002060"/>
              </a:solidFill>
            </a:endParaRPr>
          </a:p>
          <a:p>
            <a:pPr marL="1828800" lvl="4" indent="0">
              <a:buNone/>
            </a:pPr>
            <a:r>
              <a:rPr lang="en-US" sz="5280" dirty="0" smtClean="0">
                <a:solidFill>
                  <a:srgbClr val="002060"/>
                </a:solidFill>
              </a:rPr>
              <a:t>    The Miracle of Life</a:t>
            </a:r>
          </a:p>
          <a:p>
            <a:pPr marL="1828800" lvl="4" indent="0">
              <a:buNone/>
            </a:pPr>
            <a:r>
              <a:rPr lang="en-US" sz="2400" dirty="0" smtClean="0">
                <a:solidFill>
                  <a:schemeClr val="accent3">
                    <a:lumMod val="75000"/>
                  </a:schemeClr>
                </a:solidFill>
              </a:rPr>
              <a:t>            </a:t>
            </a:r>
            <a:r>
              <a:rPr lang="en-US" sz="2400" dirty="0" smtClean="0">
                <a:solidFill>
                  <a:schemeClr val="accent3">
                    <a:lumMod val="75000"/>
                  </a:schemeClr>
                </a:solidFill>
                <a:hlinkClick r:id="rId3"/>
              </a:rPr>
              <a:t>valerie.pugh@jacksonind.kyschools.us</a:t>
            </a:r>
            <a:endParaRPr lang="en-US" sz="2400" dirty="0" smtClean="0">
              <a:solidFill>
                <a:schemeClr val="accent3">
                  <a:lumMod val="75000"/>
                </a:schemeClr>
              </a:solidFill>
            </a:endParaRPr>
          </a:p>
          <a:p>
            <a:pPr marL="1828800" lvl="4" indent="0">
              <a:buNone/>
            </a:pPr>
            <a:r>
              <a:rPr lang="en-US" sz="2400" dirty="0">
                <a:solidFill>
                  <a:schemeClr val="accent3">
                    <a:lumMod val="75000"/>
                  </a:schemeClr>
                </a:solidFill>
              </a:rPr>
              <a:t>	</a:t>
            </a:r>
            <a:r>
              <a:rPr lang="en-US" sz="2400" dirty="0" smtClean="0">
                <a:solidFill>
                  <a:schemeClr val="accent3">
                    <a:lumMod val="75000"/>
                  </a:schemeClr>
                </a:solidFill>
              </a:rPr>
              <a:t>   First Grade- Jackson Independent</a:t>
            </a:r>
          </a:p>
          <a:p>
            <a:pPr marL="1828800" lvl="4" indent="0">
              <a:buNone/>
            </a:pPr>
            <a:endParaRPr lang="en-US" sz="2400" dirty="0" smtClean="0">
              <a:solidFill>
                <a:schemeClr val="accent3">
                  <a:lumMod val="75000"/>
                </a:schemeClr>
              </a:solidFill>
            </a:endParaRPr>
          </a:p>
          <a:p>
            <a:pPr marL="1828800" lvl="4" indent="0">
              <a:buNone/>
            </a:pPr>
            <a:endParaRPr lang="en-US" sz="5280" dirty="0">
              <a:solidFill>
                <a:srgbClr val="00206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146384" y="1614878"/>
            <a:ext cx="2526887" cy="20403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59957" y="1765429"/>
            <a:ext cx="2859204" cy="207155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9658" y="4401405"/>
            <a:ext cx="2429301" cy="217681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782" y="4339988"/>
            <a:ext cx="2071555" cy="2238234"/>
          </a:xfrm>
          <a:prstGeom prst="rect">
            <a:avLst/>
          </a:prstGeom>
        </p:spPr>
      </p:pic>
    </p:spTree>
    <p:extLst>
      <p:ext uri="{BB962C8B-B14F-4D97-AF65-F5344CB8AC3E}">
        <p14:creationId xmlns:p14="http://schemas.microsoft.com/office/powerpoint/2010/main" val="20011360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softEdge rad="127000"/>
          </a:effectLst>
        </p:spPr>
        <p:txBody>
          <a:bodyPr/>
          <a:lstStyle/>
          <a:p>
            <a:r>
              <a:rPr lang="en-US" cap="none" dirty="0" smtClean="0">
                <a:solidFill>
                  <a:srgbClr val="7030A0"/>
                </a:solidFill>
              </a:rPr>
              <a:t>Items Needed</a:t>
            </a:r>
            <a:endParaRPr lang="en-US" cap="none" dirty="0">
              <a:solidFill>
                <a:srgbClr val="7030A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1831" y="1397000"/>
            <a:ext cx="2667179" cy="3048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6058" y="4724401"/>
            <a:ext cx="4064000" cy="213359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3081" y="1503068"/>
            <a:ext cx="3556000" cy="213042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3143" y="306974"/>
            <a:ext cx="2721429" cy="313508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3153" y="3838999"/>
            <a:ext cx="3476847" cy="2600372"/>
          </a:xfrm>
          <a:prstGeom prst="rect">
            <a:avLst/>
          </a:prstGeom>
        </p:spPr>
      </p:pic>
    </p:spTree>
    <p:extLst>
      <p:ext uri="{BB962C8B-B14F-4D97-AF65-F5344CB8AC3E}">
        <p14:creationId xmlns:p14="http://schemas.microsoft.com/office/powerpoint/2010/main" val="1876388095"/>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rgbClr val="00B050"/>
                </a:solidFill>
              </a:rPr>
              <a:t>Pre-assessment</a:t>
            </a:r>
            <a:endParaRPr lang="en-US" cap="none" dirty="0">
              <a:solidFill>
                <a:srgbClr val="00B050"/>
              </a:solidFill>
            </a:endParaRPr>
          </a:p>
        </p:txBody>
      </p:sp>
      <p:sp>
        <p:nvSpPr>
          <p:cNvPr id="3" name="Content Placeholder 2"/>
          <p:cNvSpPr>
            <a:spLocks noGrp="1"/>
          </p:cNvSpPr>
          <p:nvPr>
            <p:ph idx="1"/>
          </p:nvPr>
        </p:nvSpPr>
        <p:spPr/>
        <p:txBody>
          <a:bodyPr>
            <a:normAutofit lnSpcReduction="10000"/>
          </a:bodyPr>
          <a:lstStyle/>
          <a:p>
            <a:r>
              <a:rPr lang="en-US" sz="4000" dirty="0" smtClean="0">
                <a:solidFill>
                  <a:srgbClr val="00B050"/>
                </a:solidFill>
              </a:rPr>
              <a:t>Where does a chick come from?</a:t>
            </a:r>
          </a:p>
          <a:p>
            <a:r>
              <a:rPr lang="en-US" sz="4000" dirty="0" smtClean="0">
                <a:solidFill>
                  <a:srgbClr val="00B050"/>
                </a:solidFill>
              </a:rPr>
              <a:t>How long does it take a chick to hatch?</a:t>
            </a:r>
          </a:p>
          <a:p>
            <a:r>
              <a:rPr lang="en-US" sz="4000" dirty="0" smtClean="0">
                <a:solidFill>
                  <a:srgbClr val="00B050"/>
                </a:solidFill>
              </a:rPr>
              <a:t>Does a chick develop inside every egg?</a:t>
            </a:r>
          </a:p>
          <a:p>
            <a:r>
              <a:rPr lang="en-US" sz="4000" dirty="0" smtClean="0">
                <a:solidFill>
                  <a:srgbClr val="00B050"/>
                </a:solidFill>
              </a:rPr>
              <a:t>What are the parts of an egg?</a:t>
            </a:r>
          </a:p>
          <a:p>
            <a:r>
              <a:rPr lang="en-US" sz="4000" dirty="0" smtClean="0">
                <a:solidFill>
                  <a:srgbClr val="00B050"/>
                </a:solidFill>
              </a:rPr>
              <a:t>What are the parts of a chicken?</a:t>
            </a:r>
            <a:endParaRPr lang="en-US" sz="4000" dirty="0">
              <a:solidFill>
                <a:srgbClr val="00B050"/>
              </a:solidFill>
            </a:endParaRPr>
          </a:p>
        </p:txBody>
      </p:sp>
    </p:spTree>
    <p:extLst>
      <p:ext uri="{BB962C8B-B14F-4D97-AF65-F5344CB8AC3E}">
        <p14:creationId xmlns:p14="http://schemas.microsoft.com/office/powerpoint/2010/main" val="1617585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chemeClr val="accent3">
                    <a:lumMod val="50000"/>
                  </a:schemeClr>
                </a:solidFill>
              </a:rPr>
              <a:t>Beginning the Project-Day 1</a:t>
            </a:r>
            <a:endParaRPr lang="en-US" cap="none" dirty="0">
              <a:solidFill>
                <a:schemeClr val="accent3">
                  <a:lumMod val="50000"/>
                </a:schemeClr>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4794879" y="1311646"/>
            <a:ext cx="2877291" cy="3048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8839" y="4571999"/>
            <a:ext cx="3942026" cy="224090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1678" y="3549876"/>
            <a:ext cx="2460172" cy="3048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547406" y="1346110"/>
            <a:ext cx="1868715" cy="1970495"/>
          </a:xfrm>
          <a:prstGeom prst="rect">
            <a:avLst/>
          </a:prstGeom>
          <a:noFill/>
          <a:ln>
            <a:noFill/>
          </a:ln>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9069222" y="770546"/>
            <a:ext cx="2152878" cy="300445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8915007" y="3364821"/>
            <a:ext cx="2461307" cy="3418110"/>
          </a:xfrm>
          <a:prstGeom prst="rect">
            <a:avLst/>
          </a:prstGeom>
        </p:spPr>
      </p:pic>
    </p:spTree>
    <p:extLst>
      <p:ext uri="{BB962C8B-B14F-4D97-AF65-F5344CB8AC3E}">
        <p14:creationId xmlns:p14="http://schemas.microsoft.com/office/powerpoint/2010/main" val="1653682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rgbClr val="7030A0"/>
                </a:solidFill>
              </a:rPr>
              <a:t>Our egg station</a:t>
            </a:r>
            <a:endParaRPr lang="en-US" cap="none" dirty="0">
              <a:solidFill>
                <a:srgbClr val="7030A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4607334" y="2349545"/>
            <a:ext cx="3048000" cy="346701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425067" y="2275547"/>
            <a:ext cx="3047997" cy="361500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888" y="2559050"/>
            <a:ext cx="2819580" cy="3048000"/>
          </a:xfrm>
          <a:prstGeom prst="rect">
            <a:avLst/>
          </a:prstGeom>
        </p:spPr>
      </p:pic>
    </p:spTree>
    <p:extLst>
      <p:ext uri="{BB962C8B-B14F-4D97-AF65-F5344CB8AC3E}">
        <p14:creationId xmlns:p14="http://schemas.microsoft.com/office/powerpoint/2010/main" val="815867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rgbClr val="C00000"/>
                </a:solidFill>
              </a:rPr>
              <a:t>Exploring parts of an egg and helping the chick hatch.</a:t>
            </a:r>
            <a:endParaRPr lang="en-US" cap="none" dirty="0">
              <a:solidFill>
                <a:srgbClr val="C0000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39141" y="2559050"/>
            <a:ext cx="3594100" cy="3048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678" y="2559050"/>
            <a:ext cx="4382206" cy="3048000"/>
          </a:xfrm>
          <a:prstGeom prst="rect">
            <a:avLst/>
          </a:prstGeom>
        </p:spPr>
      </p:pic>
    </p:spTree>
    <p:extLst>
      <p:ext uri="{BB962C8B-B14F-4D97-AF65-F5344CB8AC3E}">
        <p14:creationId xmlns:p14="http://schemas.microsoft.com/office/powerpoint/2010/main" val="231523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cap="none" dirty="0" smtClean="0">
                <a:solidFill>
                  <a:srgbClr val="7030A0"/>
                </a:solidFill>
              </a:rPr>
              <a:t>Looking in the ova scope beginning on day 7.</a:t>
            </a:r>
            <a:endParaRPr lang="en-US" cap="none" dirty="0">
              <a:solidFill>
                <a:srgbClr val="7030A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1678" y="2317898"/>
            <a:ext cx="2206921" cy="221157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851543" y="4061636"/>
            <a:ext cx="2420436" cy="252877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578701" y="943000"/>
            <a:ext cx="3200400" cy="207917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9564" y="3715443"/>
            <a:ext cx="4064000" cy="2475114"/>
          </a:xfrm>
          <a:prstGeom prst="rect">
            <a:avLst/>
          </a:prstGeom>
        </p:spPr>
      </p:pic>
    </p:spTree>
    <p:extLst>
      <p:ext uri="{BB962C8B-B14F-4D97-AF65-F5344CB8AC3E}">
        <p14:creationId xmlns:p14="http://schemas.microsoft.com/office/powerpoint/2010/main" val="134051906"/>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1263</Words>
  <Application>Microsoft Macintosh PowerPoint</Application>
  <PresentationFormat>Widescreen</PresentationFormat>
  <Paragraphs>67</Paragraphs>
  <Slides>20</Slides>
  <Notes>17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 Narrow Bold</vt:lpstr>
      <vt:lpstr>Calibri</vt:lpstr>
      <vt:lpstr>Candara</vt:lpstr>
      <vt:lpstr>Gill Sans MT</vt:lpstr>
      <vt:lpstr>Arial</vt:lpstr>
      <vt:lpstr>Badge</vt:lpstr>
      <vt:lpstr>“The Miracle of life”</vt:lpstr>
      <vt:lpstr>Books read throughout the project</vt:lpstr>
      <vt:lpstr>Items Needed</vt:lpstr>
      <vt:lpstr>Pre-assessment</vt:lpstr>
      <vt:lpstr>Beginning the Project-Day 1</vt:lpstr>
      <vt:lpstr>Our egg station</vt:lpstr>
      <vt:lpstr>Exploring parts of an egg and helping the chick hatch.</vt:lpstr>
      <vt:lpstr>PowerPoint Presentation</vt:lpstr>
      <vt:lpstr>Looking in the ova scope beginning on day 7.</vt:lpstr>
      <vt:lpstr>Video looking inside the ova scope on day 12.</vt:lpstr>
      <vt:lpstr>Interview with Students about “The Miracle of Life”</vt:lpstr>
      <vt:lpstr>Let the Hatching Begin!!</vt:lpstr>
      <vt:lpstr>An EGG-citing day in first grade!!</vt:lpstr>
      <vt:lpstr>Hatching is a long, tiresome process!</vt:lpstr>
      <vt:lpstr>These boys love their chicks!</vt:lpstr>
      <vt:lpstr>The Brooder Box is “Home Sweet Home” for the next two weeks.</vt:lpstr>
      <vt:lpstr>Family Adoption Night!</vt:lpstr>
      <vt:lpstr>The chicks are getting a new home. Good-bye little ones!</vt:lpstr>
      <vt:lpstr>Students write about the Lifecycle of a chicken and the Miracle of Life Project.</vt:lpstr>
      <vt:lpstr>    THE END   </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Miracle of life”</dc:title>
  <cp:lastModifiedBy>Coots, Jeff (CIO)</cp:lastModifiedBy>
  <cp:revision>1</cp:revision>
  <dcterms:modified xsi:type="dcterms:W3CDTF">2017-04-09T23:51:57Z</dcterms:modified>
</cp:coreProperties>
</file>