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62" r:id="rId6"/>
    <p:sldId id="263" r:id="rId7"/>
    <p:sldId id="259" r:id="rId8"/>
    <p:sldId id="264" r:id="rId9"/>
    <p:sldId id="260" r:id="rId10"/>
    <p:sldId id="261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8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57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8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18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44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27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94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89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02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22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91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0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6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6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24F4D-139F-4A85-A4A3-470FF70AE121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B86B-1F2A-40AF-B85F-14129579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1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F5E0-22CD-EC4D-9967-4349E3D70E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1CB5-4CA4-5049-A52F-B79238874F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1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ummit.bruceparsonsmedia.com/wp-content/uploads/sites/9/2017/01/Fire-Summit-pl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09" y="0"/>
            <a:ext cx="5801236" cy="614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19327" y="566714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4485" y="5921064"/>
            <a:ext cx="10045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By:  Alice Tackett and Jill Maynard 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49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Student Engagement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6" y="2119539"/>
            <a:ext cx="5801784" cy="4351338"/>
          </a:xfrm>
          <a:effectLst>
            <a:glow rad="127000">
              <a:srgbClr val="FF0000"/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120" y="2119539"/>
            <a:ext cx="5579835" cy="4351337"/>
          </a:xfrm>
          <a:prstGeom prst="rect">
            <a:avLst/>
          </a:prstGeom>
          <a:effectLst>
            <a:glow rad="127000">
              <a:srgbClr val="FF0000"/>
            </a:glow>
            <a:outerShdw blurRad="50800" dist="50800" dir="5400000" algn="ctr" rotWithShape="0">
              <a:srgbClr val="FF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40341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Students Self Assessing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" t="-1500" r="27819" b="2818"/>
          <a:stretch/>
        </p:blipFill>
        <p:spPr>
          <a:xfrm rot="5400000">
            <a:off x="5360" y="2825275"/>
            <a:ext cx="4027368" cy="3221660"/>
          </a:xfrm>
          <a:effectLst>
            <a:glow rad="127000">
              <a:srgbClr val="FF0000"/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217203" y="1837645"/>
            <a:ext cx="341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Success Criteria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85" y="2021523"/>
            <a:ext cx="8128000" cy="4572000"/>
          </a:xfrm>
          <a:prstGeom prst="rect">
            <a:avLst/>
          </a:prstGeom>
          <a:effectLst>
            <a:glow rad="152400">
              <a:srgbClr val="FF0000"/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5239656" y="1437535"/>
            <a:ext cx="5290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Mastery Connect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Lexia</a:t>
            </a:r>
            <a:r>
              <a:rPr lang="en-US" sz="6000" dirty="0" smtClean="0">
                <a:solidFill>
                  <a:srgbClr val="FF0000"/>
                </a:solidFill>
              </a:rPr>
              <a:t> Meeting Individual Needs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173" y="1325563"/>
            <a:ext cx="3879652" cy="5172870"/>
          </a:xfrm>
          <a:ln w="22225" cmpd="sng">
            <a:solidFill>
              <a:srgbClr val="FF0000">
                <a:alpha val="30000"/>
              </a:srgbClr>
            </a:solidFill>
          </a:ln>
          <a:scene3d>
            <a:camera prst="orthographicFront"/>
            <a:lightRig rig="threePt" dir="t"/>
          </a:scene3d>
          <a:sp3d contourW="31750">
            <a:bevelB prst="relaxedInset"/>
            <a:contourClr>
              <a:srgbClr val="FF0000"/>
            </a:contourClr>
          </a:sp3d>
        </p:spPr>
      </p:pic>
    </p:spTree>
    <p:extLst>
      <p:ext uri="{BB962C8B-B14F-4D97-AF65-F5344CB8AC3E}">
        <p14:creationId xmlns:p14="http://schemas.microsoft.com/office/powerpoint/2010/main" val="34317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1299"/>
            <a:ext cx="9144000" cy="1096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Southside Elementary School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10138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Theory of Action – Southside Elementary School needs a comprehensive ELA curriculum that is rigorous, aligned and researched-based to improve student achievement.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338262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8000" y="254000"/>
            <a:ext cx="111633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If the District Instructional Administrator…</a:t>
            </a:r>
          </a:p>
          <a:p>
            <a:r>
              <a:rPr lang="en-US" sz="4000" dirty="0" smtClean="0"/>
              <a:t>•	Walkthroughs to look for Authentic Engagement and Formative Assessment Strategies that guide instruction </a:t>
            </a:r>
          </a:p>
          <a:p>
            <a:r>
              <a:rPr lang="en-US" sz="4000" dirty="0" smtClean="0"/>
              <a:t>•	Identify lesson adjustments based on formative assessment strategies</a:t>
            </a:r>
          </a:p>
          <a:p>
            <a:r>
              <a:rPr lang="en-US" sz="4000" dirty="0" smtClean="0"/>
              <a:t>•	Walkthroughs to observe higher level questioning</a:t>
            </a:r>
          </a:p>
          <a:p>
            <a:r>
              <a:rPr lang="en-US" sz="4000" dirty="0" smtClean="0"/>
              <a:t>•	Feedback to principal and teacher on findings during walkthroughs and next steps for improvement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04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8900"/>
            <a:ext cx="10196512" cy="889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District Walk Through Visit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239838"/>
            <a:ext cx="6172200" cy="4629150"/>
          </a:xfrm>
          <a:ln w="25400" cmpd="sng">
            <a:solidFill>
              <a:srgbClr val="FF0000">
                <a:alpha val="51000"/>
              </a:srgb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239839"/>
            <a:ext cx="3932237" cy="50303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our district team conducted several walk </a:t>
            </a:r>
            <a:r>
              <a:rPr lang="en-US" sz="2800" dirty="0" err="1" smtClean="0"/>
              <a:t>throughs</a:t>
            </a:r>
            <a:r>
              <a:rPr lang="en-US" sz="2800" dirty="0" smtClean="0"/>
              <a:t> using our District Walk Through Document, they presented their findings from various areas including active engagement, formative assessments, and questioning.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6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Walk Through Data Results </a:t>
            </a:r>
            <a:endParaRPr lang="en-US" sz="6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Student Engagement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4277169"/>
              </p:ext>
            </p:extLst>
          </p:nvPr>
        </p:nvGraphicFramePr>
        <p:xfrm>
          <a:off x="839788" y="2505075"/>
          <a:ext cx="515778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/>
                <a:gridCol w="1719262"/>
                <a:gridCol w="17192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– September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– January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–</a:t>
                      </a:r>
                      <a:r>
                        <a:rPr lang="en-US" baseline="0" dirty="0" smtClean="0"/>
                        <a:t> March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2.63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2.70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2.89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Formative Assessments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0473824"/>
              </p:ext>
            </p:extLst>
          </p:nvPr>
        </p:nvGraphicFramePr>
        <p:xfrm>
          <a:off x="6172200" y="2505075"/>
          <a:ext cx="518318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729"/>
                <a:gridCol w="1727729"/>
                <a:gridCol w="17277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– September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– January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–</a:t>
                      </a:r>
                      <a:r>
                        <a:rPr lang="en-US" baseline="0" dirty="0" smtClean="0"/>
                        <a:t> March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2.63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2.55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2.89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36900" y="4470400"/>
            <a:ext cx="6388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***Questioning – Continue to work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89249"/>
              </p:ext>
            </p:extLst>
          </p:nvPr>
        </p:nvGraphicFramePr>
        <p:xfrm>
          <a:off x="2108200" y="5267900"/>
          <a:ext cx="812799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– September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– January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–</a:t>
                      </a:r>
                      <a:r>
                        <a:rPr lang="en-US" baseline="0" dirty="0" smtClean="0"/>
                        <a:t> March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2.05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2.61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7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1"/>
            <a:ext cx="113157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Principals will be able to… </a:t>
            </a:r>
          </a:p>
          <a:p>
            <a:endParaRPr lang="en-US" sz="3600" dirty="0" smtClean="0"/>
          </a:p>
          <a:p>
            <a:r>
              <a:rPr lang="en-US" sz="3600" dirty="0" smtClean="0"/>
              <a:t>•	Teachers formative feedback on lessons aligned to Engage NY</a:t>
            </a:r>
          </a:p>
          <a:p>
            <a:r>
              <a:rPr lang="en-US" sz="3600" dirty="0" smtClean="0"/>
              <a:t>•	Professional learning through PLCs on Engage NY</a:t>
            </a:r>
          </a:p>
          <a:p>
            <a:r>
              <a:rPr lang="en-US" sz="3600" dirty="0" smtClean="0"/>
              <a:t>•	Staff PLC on Engage NY curriculum and strategies</a:t>
            </a:r>
          </a:p>
          <a:p>
            <a:r>
              <a:rPr lang="en-US" sz="3600" dirty="0" smtClean="0"/>
              <a:t>•	Immerse 2nd, 4th, 5th in Engage NY</a:t>
            </a:r>
          </a:p>
          <a:p>
            <a:r>
              <a:rPr lang="en-US" sz="3600" dirty="0" smtClean="0"/>
              <a:t>•	Continue development with K, 1st, 3rd grades</a:t>
            </a:r>
          </a:p>
          <a:p>
            <a:r>
              <a:rPr lang="en-US" sz="3600" dirty="0" smtClean="0"/>
              <a:t>•	Teachers freed up for peer observation</a:t>
            </a:r>
          </a:p>
          <a:p>
            <a:r>
              <a:rPr lang="en-US" sz="3600" dirty="0" smtClean="0"/>
              <a:t>•	Lead teachers through analysis of formative and summative assessments</a:t>
            </a:r>
          </a:p>
          <a:p>
            <a:r>
              <a:rPr lang="en-US" sz="3600" dirty="0" smtClean="0"/>
              <a:t>•	RTI focuses on students who are not at mastery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PLC’s meet to provide weekly feedback on the implementation of Engage NY.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6145" y="2408833"/>
            <a:ext cx="4767262" cy="3575446"/>
          </a:xfrm>
          <a:effectLst>
            <a:outerShdw blurRad="50800" dist="50800" dir="5400000" sx="102000" sy="102000" algn="ctr" rotWithShape="0">
              <a:srgbClr val="FF0000"/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1994" y="2417536"/>
            <a:ext cx="4836887" cy="3627665"/>
          </a:xfrm>
          <a:prstGeom prst="rect">
            <a:avLst/>
          </a:prstGeom>
          <a:effectLst>
            <a:outerShdw blurRad="50800" dist="50800" dir="5400000" sx="103000" sy="103000" algn="ctr" rotWithShape="0">
              <a:srgbClr val="FF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3906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00" y="215900"/>
            <a:ext cx="11861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Then Teachers will be able to…</a:t>
            </a:r>
          </a:p>
          <a:p>
            <a:endParaRPr lang="en-US" sz="4000" dirty="0" smtClean="0"/>
          </a:p>
          <a:p>
            <a:r>
              <a:rPr lang="en-US" sz="4000" dirty="0" smtClean="0"/>
              <a:t>•	Continue to align curriculum to Engage NY</a:t>
            </a:r>
          </a:p>
          <a:p>
            <a:r>
              <a:rPr lang="en-US" sz="4000" dirty="0" smtClean="0"/>
              <a:t>•	Use standards mastery document to ensure tight alignment to Engage NY</a:t>
            </a:r>
          </a:p>
          <a:p>
            <a:r>
              <a:rPr lang="en-US" sz="4000" dirty="0" smtClean="0"/>
              <a:t>•	PLCs will engage in common lesson planning to ensure consistency using PDSA</a:t>
            </a:r>
          </a:p>
          <a:p>
            <a:r>
              <a:rPr lang="en-US" sz="4000" dirty="0" smtClean="0"/>
              <a:t>•	Implement Engage NY curriculum</a:t>
            </a:r>
          </a:p>
          <a:p>
            <a:r>
              <a:rPr lang="en-US" sz="4000" dirty="0" smtClean="0"/>
              <a:t>•	Engage in PLC to better implement Engage NY</a:t>
            </a:r>
          </a:p>
          <a:p>
            <a:r>
              <a:rPr lang="en-US" sz="4000" dirty="0" smtClean="0"/>
              <a:t>•	Access and use online Engage NY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9700"/>
            <a:ext cx="11734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So that students will be able to…</a:t>
            </a:r>
          </a:p>
          <a:p>
            <a:endParaRPr lang="en-US" sz="2800" dirty="0" smtClean="0"/>
          </a:p>
          <a:p>
            <a:r>
              <a:rPr lang="en-US" sz="2800" dirty="0" smtClean="0"/>
              <a:t>•	Students will have improved vocabulary</a:t>
            </a:r>
          </a:p>
          <a:p>
            <a:r>
              <a:rPr lang="en-US" sz="2800" dirty="0" smtClean="0"/>
              <a:t>•	Students will engage in aligned lessons that are rigorous and at grade level</a:t>
            </a:r>
          </a:p>
          <a:p>
            <a:r>
              <a:rPr lang="en-US" sz="2800" dirty="0" smtClean="0"/>
              <a:t>•	Students will be actively and authentically engaged in instruction</a:t>
            </a:r>
          </a:p>
          <a:p>
            <a:r>
              <a:rPr lang="en-US" sz="2800" dirty="0" smtClean="0"/>
              <a:t>•	Students will self-assess to ensure targets are met and identify next steps in their own learning</a:t>
            </a:r>
          </a:p>
          <a:p>
            <a:r>
              <a:rPr lang="en-US" sz="2800" dirty="0" smtClean="0"/>
              <a:t>•	Students will have improved phonemic awareness in K-3</a:t>
            </a:r>
          </a:p>
          <a:p>
            <a:r>
              <a:rPr lang="en-US" sz="2800" dirty="0" smtClean="0"/>
              <a:t>•	Students will engage in aligned writing </a:t>
            </a:r>
          </a:p>
          <a:p>
            <a:r>
              <a:rPr lang="en-US" sz="2800" dirty="0" smtClean="0"/>
              <a:t>•	Students will have improved reading fluency</a:t>
            </a:r>
          </a:p>
          <a:p>
            <a:r>
              <a:rPr lang="en-US" sz="2800" dirty="0" smtClean="0"/>
              <a:t>•	Students will be able to self-identify reading strategies that will allow them to better make meaning of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Students will be able to identify needed skills through </a:t>
            </a:r>
            <a:r>
              <a:rPr lang="en-US" sz="2800" dirty="0" err="1" smtClean="0"/>
              <a:t>Lexia</a:t>
            </a:r>
            <a:r>
              <a:rPr lang="en-US" sz="2800" dirty="0" smtClean="0"/>
              <a:t> (technology implementation)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1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7134</TotalTime>
  <Words>177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PowerPoint Presentation</vt:lpstr>
      <vt:lpstr>Southside Elementary School </vt:lpstr>
      <vt:lpstr>PowerPoint Presentation</vt:lpstr>
      <vt:lpstr>District Walk Through Visit </vt:lpstr>
      <vt:lpstr>Walk Through Data Results </vt:lpstr>
      <vt:lpstr>PowerPoint Presentation</vt:lpstr>
      <vt:lpstr>PLC’s meet to provide weekly feedback on the implementation of Engage NY.</vt:lpstr>
      <vt:lpstr>PowerPoint Presentation</vt:lpstr>
      <vt:lpstr>PowerPoint Presentation</vt:lpstr>
      <vt:lpstr>Student Engagement </vt:lpstr>
      <vt:lpstr>Students Self Assessing </vt:lpstr>
      <vt:lpstr>Lexia Meeting Individual Needs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Maynard, Jill</dc:creator>
  <cp:lastModifiedBy>Carroll, Jennifer L</cp:lastModifiedBy>
  <cp:revision>15</cp:revision>
  <dcterms:created xsi:type="dcterms:W3CDTF">2017-03-31T13:14:42Z</dcterms:created>
  <dcterms:modified xsi:type="dcterms:W3CDTF">2017-04-05T12:50:27Z</dcterms:modified>
</cp:coreProperties>
</file>